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2" r:id="rId4"/>
    <p:sldId id="292" r:id="rId5"/>
    <p:sldId id="266" r:id="rId6"/>
    <p:sldId id="267" r:id="rId7"/>
    <p:sldId id="268" r:id="rId8"/>
    <p:sldId id="269" r:id="rId9"/>
    <p:sldId id="270" r:id="rId10"/>
    <p:sldId id="271" r:id="rId11"/>
    <p:sldId id="272" r:id="rId12"/>
    <p:sldId id="273" r:id="rId13"/>
    <p:sldId id="274" r:id="rId14"/>
    <p:sldId id="275" r:id="rId15"/>
    <p:sldId id="293" r:id="rId16"/>
    <p:sldId id="276" r:id="rId17"/>
    <p:sldId id="277" r:id="rId18"/>
    <p:sldId id="278" r:id="rId19"/>
    <p:sldId id="279" r:id="rId20"/>
    <p:sldId id="280" r:id="rId21"/>
    <p:sldId id="281" r:id="rId22"/>
    <p:sldId id="283" r:id="rId23"/>
    <p:sldId id="284" r:id="rId24"/>
    <p:sldId id="285" r:id="rId25"/>
    <p:sldId id="286" r:id="rId26"/>
    <p:sldId id="287" r:id="rId27"/>
    <p:sldId id="288" r:id="rId28"/>
    <p:sldId id="289" r:id="rId29"/>
    <p:sldId id="294" r:id="rId30"/>
    <p:sldId id="290" r:id="rId31"/>
    <p:sldId id="295" r:id="rId3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7" autoAdjust="0"/>
    <p:restoredTop sz="94660"/>
  </p:normalViewPr>
  <p:slideViewPr>
    <p:cSldViewPr snapToGrid="0">
      <p:cViewPr varScale="1">
        <p:scale>
          <a:sx n="74" d="100"/>
          <a:sy n="74" d="100"/>
        </p:scale>
        <p:origin x="6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8B5FC46A-21C6-4C2C-8F07-63279D6CF7F2}" type="datetimeFigureOut">
              <a:rPr lang="es-MX" smtClean="0"/>
              <a:t>06/05/2016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56E17B5-08D0-4B9E-B00E-B2F006100356}" type="slidenum">
              <a:rPr lang="es-MX" smtClean="0"/>
              <a:t>‹Nº›</a:t>
            </a:fld>
            <a:endParaRPr lang="es-MX"/>
          </a:p>
        </p:txBody>
      </p:sp>
    </p:spTree>
    <p:extLst>
      <p:ext uri="{BB962C8B-B14F-4D97-AF65-F5344CB8AC3E}">
        <p14:creationId xmlns:p14="http://schemas.microsoft.com/office/powerpoint/2010/main" val="1811196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B5FC46A-21C6-4C2C-8F07-63279D6CF7F2}" type="datetimeFigureOut">
              <a:rPr lang="es-MX" smtClean="0"/>
              <a:t>06/05/2016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56E17B5-08D0-4B9E-B00E-B2F006100356}" type="slidenum">
              <a:rPr lang="es-MX" smtClean="0"/>
              <a:t>‹Nº›</a:t>
            </a:fld>
            <a:endParaRPr lang="es-MX"/>
          </a:p>
        </p:txBody>
      </p:sp>
    </p:spTree>
    <p:extLst>
      <p:ext uri="{BB962C8B-B14F-4D97-AF65-F5344CB8AC3E}">
        <p14:creationId xmlns:p14="http://schemas.microsoft.com/office/powerpoint/2010/main" val="36693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B5FC46A-21C6-4C2C-8F07-63279D6CF7F2}" type="datetimeFigureOut">
              <a:rPr lang="es-MX" smtClean="0"/>
              <a:t>06/05/2016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56E17B5-08D0-4B9E-B00E-B2F006100356}" type="slidenum">
              <a:rPr lang="es-MX" smtClean="0"/>
              <a:t>‹Nº›</a:t>
            </a:fld>
            <a:endParaRPr lang="es-MX"/>
          </a:p>
        </p:txBody>
      </p:sp>
    </p:spTree>
    <p:extLst>
      <p:ext uri="{BB962C8B-B14F-4D97-AF65-F5344CB8AC3E}">
        <p14:creationId xmlns:p14="http://schemas.microsoft.com/office/powerpoint/2010/main" val="3736077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n-US"/>
          </a:p>
        </p:txBody>
      </p:sp>
      <p:sp>
        <p:nvSpPr>
          <p:cNvPr id="3" name="2 Marcador de texto"/>
          <p:cNvSpPr>
            <a:spLocks noGrp="1"/>
          </p:cNvSpPr>
          <p:nvPr>
            <p:ph type="body" sz="half" idx="1"/>
          </p:nvPr>
        </p:nvSpPr>
        <p:spPr>
          <a:xfrm>
            <a:off x="609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quarter" idx="2"/>
          </p:nvPr>
        </p:nvSpPr>
        <p:spPr>
          <a:xfrm>
            <a:off x="6197600" y="1600200"/>
            <a:ext cx="53848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contenido"/>
          <p:cNvSpPr>
            <a:spLocks noGrp="1"/>
          </p:cNvSpPr>
          <p:nvPr>
            <p:ph sz="quarter" idx="3"/>
          </p:nvPr>
        </p:nvSpPr>
        <p:spPr>
          <a:xfrm>
            <a:off x="6197600" y="3938589"/>
            <a:ext cx="53848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s-ES"/>
          </a:p>
        </p:txBody>
      </p:sp>
      <p:sp>
        <p:nvSpPr>
          <p:cNvPr id="7" name="Rectangle 5"/>
          <p:cNvSpPr>
            <a:spLocks noGrp="1" noChangeArrowheads="1"/>
          </p:cNvSpPr>
          <p:nvPr>
            <p:ph type="ftr" sz="quarter" idx="11"/>
          </p:nvPr>
        </p:nvSpPr>
        <p:spPr>
          <a:ln/>
        </p:spPr>
        <p:txBody>
          <a:bodyPr/>
          <a:lstStyle>
            <a:lvl1pPr>
              <a:defRPr/>
            </a:lvl1pPr>
          </a:lstStyle>
          <a:p>
            <a:pPr>
              <a:defRPr/>
            </a:pPr>
            <a:endParaRPr lang="es-ES"/>
          </a:p>
        </p:txBody>
      </p:sp>
      <p:sp>
        <p:nvSpPr>
          <p:cNvPr id="8" name="Rectangle 6"/>
          <p:cNvSpPr>
            <a:spLocks noGrp="1" noChangeArrowheads="1"/>
          </p:cNvSpPr>
          <p:nvPr>
            <p:ph type="sldNum" sz="quarter" idx="12"/>
          </p:nvPr>
        </p:nvSpPr>
        <p:spPr>
          <a:ln/>
        </p:spPr>
        <p:txBody>
          <a:bodyPr/>
          <a:lstStyle>
            <a:lvl1pPr>
              <a:defRPr/>
            </a:lvl1pPr>
          </a:lstStyle>
          <a:p>
            <a:pPr>
              <a:defRPr/>
            </a:pPr>
            <a:fld id="{3A1BB371-7CDD-4F98-96D5-7C4523F10FF8}" type="slidenum">
              <a:rPr lang="es-ES"/>
              <a:pPr>
                <a:defRPr/>
              </a:pPr>
              <a:t>‹Nº›</a:t>
            </a:fld>
            <a:endParaRPr lang="es-ES"/>
          </a:p>
        </p:txBody>
      </p:sp>
    </p:spTree>
    <p:extLst>
      <p:ext uri="{BB962C8B-B14F-4D97-AF65-F5344CB8AC3E}">
        <p14:creationId xmlns:p14="http://schemas.microsoft.com/office/powerpoint/2010/main" val="243927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B5FC46A-21C6-4C2C-8F07-63279D6CF7F2}" type="datetimeFigureOut">
              <a:rPr lang="es-MX" smtClean="0"/>
              <a:t>06/05/2016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56E17B5-08D0-4B9E-B00E-B2F006100356}" type="slidenum">
              <a:rPr lang="es-MX" smtClean="0"/>
              <a:t>‹Nº›</a:t>
            </a:fld>
            <a:endParaRPr lang="es-MX"/>
          </a:p>
        </p:txBody>
      </p:sp>
    </p:spTree>
    <p:extLst>
      <p:ext uri="{BB962C8B-B14F-4D97-AF65-F5344CB8AC3E}">
        <p14:creationId xmlns:p14="http://schemas.microsoft.com/office/powerpoint/2010/main" val="270820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B5FC46A-21C6-4C2C-8F07-63279D6CF7F2}" type="datetimeFigureOut">
              <a:rPr lang="es-MX" smtClean="0"/>
              <a:t>06/05/2016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56E17B5-08D0-4B9E-B00E-B2F006100356}" type="slidenum">
              <a:rPr lang="es-MX" smtClean="0"/>
              <a:t>‹Nº›</a:t>
            </a:fld>
            <a:endParaRPr lang="es-MX"/>
          </a:p>
        </p:txBody>
      </p:sp>
    </p:spTree>
    <p:extLst>
      <p:ext uri="{BB962C8B-B14F-4D97-AF65-F5344CB8AC3E}">
        <p14:creationId xmlns:p14="http://schemas.microsoft.com/office/powerpoint/2010/main" val="83370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8B5FC46A-21C6-4C2C-8F07-63279D6CF7F2}" type="datetimeFigureOut">
              <a:rPr lang="es-MX" smtClean="0"/>
              <a:t>06/05/2016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56E17B5-08D0-4B9E-B00E-B2F006100356}" type="slidenum">
              <a:rPr lang="es-MX" smtClean="0"/>
              <a:t>‹Nº›</a:t>
            </a:fld>
            <a:endParaRPr lang="es-MX"/>
          </a:p>
        </p:txBody>
      </p:sp>
    </p:spTree>
    <p:extLst>
      <p:ext uri="{BB962C8B-B14F-4D97-AF65-F5344CB8AC3E}">
        <p14:creationId xmlns:p14="http://schemas.microsoft.com/office/powerpoint/2010/main" val="267529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8B5FC46A-21C6-4C2C-8F07-63279D6CF7F2}" type="datetimeFigureOut">
              <a:rPr lang="es-MX" smtClean="0"/>
              <a:t>06/05/2016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C56E17B5-08D0-4B9E-B00E-B2F006100356}" type="slidenum">
              <a:rPr lang="es-MX" smtClean="0"/>
              <a:t>‹Nº›</a:t>
            </a:fld>
            <a:endParaRPr lang="es-MX"/>
          </a:p>
        </p:txBody>
      </p:sp>
    </p:spTree>
    <p:extLst>
      <p:ext uri="{BB962C8B-B14F-4D97-AF65-F5344CB8AC3E}">
        <p14:creationId xmlns:p14="http://schemas.microsoft.com/office/powerpoint/2010/main" val="352724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8B5FC46A-21C6-4C2C-8F07-63279D6CF7F2}" type="datetimeFigureOut">
              <a:rPr lang="es-MX" smtClean="0"/>
              <a:t>06/05/2016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C56E17B5-08D0-4B9E-B00E-B2F006100356}" type="slidenum">
              <a:rPr lang="es-MX" smtClean="0"/>
              <a:t>‹Nº›</a:t>
            </a:fld>
            <a:endParaRPr lang="es-MX"/>
          </a:p>
        </p:txBody>
      </p:sp>
    </p:spTree>
    <p:extLst>
      <p:ext uri="{BB962C8B-B14F-4D97-AF65-F5344CB8AC3E}">
        <p14:creationId xmlns:p14="http://schemas.microsoft.com/office/powerpoint/2010/main" val="10686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B5FC46A-21C6-4C2C-8F07-63279D6CF7F2}" type="datetimeFigureOut">
              <a:rPr lang="es-MX" smtClean="0"/>
              <a:t>06/05/2016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C56E17B5-08D0-4B9E-B00E-B2F006100356}" type="slidenum">
              <a:rPr lang="es-MX" smtClean="0"/>
              <a:t>‹Nº›</a:t>
            </a:fld>
            <a:endParaRPr lang="es-MX"/>
          </a:p>
        </p:txBody>
      </p:sp>
    </p:spTree>
    <p:extLst>
      <p:ext uri="{BB962C8B-B14F-4D97-AF65-F5344CB8AC3E}">
        <p14:creationId xmlns:p14="http://schemas.microsoft.com/office/powerpoint/2010/main" val="271397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B5FC46A-21C6-4C2C-8F07-63279D6CF7F2}" type="datetimeFigureOut">
              <a:rPr lang="es-MX" smtClean="0"/>
              <a:t>06/05/2016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56E17B5-08D0-4B9E-B00E-B2F006100356}" type="slidenum">
              <a:rPr lang="es-MX" smtClean="0"/>
              <a:t>‹Nº›</a:t>
            </a:fld>
            <a:endParaRPr lang="es-MX"/>
          </a:p>
        </p:txBody>
      </p:sp>
    </p:spTree>
    <p:extLst>
      <p:ext uri="{BB962C8B-B14F-4D97-AF65-F5344CB8AC3E}">
        <p14:creationId xmlns:p14="http://schemas.microsoft.com/office/powerpoint/2010/main" val="132181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B5FC46A-21C6-4C2C-8F07-63279D6CF7F2}" type="datetimeFigureOut">
              <a:rPr lang="es-MX" smtClean="0"/>
              <a:t>06/05/2016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56E17B5-08D0-4B9E-B00E-B2F006100356}" type="slidenum">
              <a:rPr lang="es-MX" smtClean="0"/>
              <a:t>‹Nº›</a:t>
            </a:fld>
            <a:endParaRPr lang="es-MX"/>
          </a:p>
        </p:txBody>
      </p:sp>
    </p:spTree>
    <p:extLst>
      <p:ext uri="{BB962C8B-B14F-4D97-AF65-F5344CB8AC3E}">
        <p14:creationId xmlns:p14="http://schemas.microsoft.com/office/powerpoint/2010/main" val="158930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FC46A-21C6-4C2C-8F07-63279D6CF7F2}" type="datetimeFigureOut">
              <a:rPr lang="es-MX" smtClean="0"/>
              <a:t>06/05/2016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E17B5-08D0-4B9E-B00E-B2F006100356}" type="slidenum">
              <a:rPr lang="es-MX" smtClean="0"/>
              <a:t>‹Nº›</a:t>
            </a:fld>
            <a:endParaRPr lang="es-MX"/>
          </a:p>
        </p:txBody>
      </p:sp>
    </p:spTree>
    <p:extLst>
      <p:ext uri="{BB962C8B-B14F-4D97-AF65-F5344CB8AC3E}">
        <p14:creationId xmlns:p14="http://schemas.microsoft.com/office/powerpoint/2010/main" val="1245508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commons.wikimedia.org/wiki/File:Bienenkoenigin_43a.jpg?uselang=es"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981200" y="0"/>
            <a:ext cx="8229600" cy="1417638"/>
          </a:xfrm>
        </p:spPr>
        <p:txBody>
          <a:bodyPr>
            <a:normAutofit fontScale="90000"/>
          </a:bodyPr>
          <a:lstStyle/>
          <a:p>
            <a:pPr algn="ctr"/>
            <a:r>
              <a:rPr lang="es-MX" sz="4000" b="1" dirty="0"/>
              <a:t> Riesgos y ventajas. El Estado y las corporaciones en la expansión de los transgénicos y el </a:t>
            </a:r>
            <a:r>
              <a:rPr lang="es-MX" sz="4000" b="1" dirty="0" err="1"/>
              <a:t>agronegocio</a:t>
            </a:r>
            <a:endParaRPr lang="es-ES" sz="4000" b="1" dirty="0"/>
          </a:p>
        </p:txBody>
      </p:sp>
      <p:sp>
        <p:nvSpPr>
          <p:cNvPr id="2051" name="Rectangle 3"/>
          <p:cNvSpPr>
            <a:spLocks noGrp="1" noChangeArrowheads="1"/>
          </p:cNvSpPr>
          <p:nvPr>
            <p:ph type="body" sz="half" idx="1"/>
          </p:nvPr>
        </p:nvSpPr>
        <p:spPr>
          <a:xfrm>
            <a:off x="334851" y="1643050"/>
            <a:ext cx="5680187" cy="5000638"/>
          </a:xfrm>
        </p:spPr>
        <p:txBody>
          <a:bodyPr>
            <a:normAutofit/>
          </a:bodyPr>
          <a:lstStyle/>
          <a:p>
            <a:pPr marL="0" indent="0" eaLnBrk="1" hangingPunct="1">
              <a:buNone/>
            </a:pPr>
            <a:r>
              <a:rPr lang="es-MX" dirty="0" smtClean="0"/>
              <a:t>Seminario de la Asociación Mexicana de Estudios Rurales:</a:t>
            </a:r>
          </a:p>
          <a:p>
            <a:pPr marL="0" indent="0" eaLnBrk="1" hangingPunct="1">
              <a:buNone/>
            </a:pPr>
            <a:endParaRPr lang="es-MX" dirty="0" smtClean="0"/>
          </a:p>
          <a:p>
            <a:pPr marL="0" indent="0" algn="ctr" eaLnBrk="1" hangingPunct="1">
              <a:buNone/>
            </a:pPr>
            <a:r>
              <a:rPr lang="es-MX" b="1" dirty="0" smtClean="0"/>
              <a:t>Problemas </a:t>
            </a:r>
            <a:r>
              <a:rPr lang="es-MX" b="1" dirty="0" smtClean="0"/>
              <a:t>centrales y alternativas en la sociedad rural</a:t>
            </a:r>
          </a:p>
          <a:p>
            <a:pPr eaLnBrk="1" hangingPunct="1"/>
            <a:endParaRPr lang="es-MX" dirty="0" smtClean="0"/>
          </a:p>
          <a:p>
            <a:pPr marL="0" indent="0">
              <a:buNone/>
            </a:pPr>
            <a:r>
              <a:rPr lang="es-MX" dirty="0" smtClean="0"/>
              <a:t>Dra. Yolanda Cristina Massieu Trigo</a:t>
            </a:r>
          </a:p>
          <a:p>
            <a:pPr eaLnBrk="1" hangingPunct="1"/>
            <a:endParaRPr lang="es-MX" dirty="0"/>
          </a:p>
          <a:p>
            <a:pPr marL="0" indent="0" eaLnBrk="1" hangingPunct="1">
              <a:buNone/>
            </a:pPr>
            <a:r>
              <a:rPr lang="es-MX" dirty="0" smtClean="0"/>
              <a:t>yola_massieu@hotmail.com</a:t>
            </a:r>
            <a:endParaRPr lang="es-ES" dirty="0"/>
          </a:p>
        </p:txBody>
      </p:sp>
      <p:pic>
        <p:nvPicPr>
          <p:cNvPr id="6" name="Picture 4" descr="MAZORK"/>
          <p:cNvPicPr>
            <a:picLocks noGrp="1" noChangeAspect="1" noChangeArrowheads="1"/>
          </p:cNvPicPr>
          <p:nvPr>
            <p:ph sz="half" idx="2"/>
          </p:nvPr>
        </p:nvPicPr>
        <p:blipFill>
          <a:blip r:embed="rId2" cstate="print"/>
          <a:srcRect/>
          <a:stretch>
            <a:fillRect/>
          </a:stretch>
        </p:blipFill>
        <p:spPr bwMode="auto">
          <a:xfrm>
            <a:off x="6566015" y="1825625"/>
            <a:ext cx="4393969" cy="4351338"/>
          </a:xfrm>
          <a:prstGeom prst="rect">
            <a:avLst/>
          </a:prstGeom>
          <a:solidFill>
            <a:schemeClr val="hlink"/>
          </a:solidFill>
        </p:spPr>
      </p:pic>
    </p:spTree>
    <p:extLst>
      <p:ext uri="{BB962C8B-B14F-4D97-AF65-F5344CB8AC3E}">
        <p14:creationId xmlns:p14="http://schemas.microsoft.com/office/powerpoint/2010/main" val="1946713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553793"/>
            <a:ext cx="12192000" cy="6971139"/>
          </a:xfrm>
          <a:prstGeom prst="rect">
            <a:avLst/>
          </a:prstGeom>
          <a:solidFill>
            <a:srgbClr val="CCFFCC"/>
          </a:solidFill>
          <a:ln w="9525">
            <a:noFill/>
            <a:miter lim="800000"/>
            <a:headEnd/>
            <a:tailEnd/>
          </a:ln>
        </p:spPr>
        <p:txBody>
          <a:bodyPr wrap="square">
            <a:spAutoFit/>
          </a:bodyPr>
          <a:lstStyle/>
          <a:p>
            <a:pPr algn="ctr">
              <a:spcBef>
                <a:spcPct val="50000"/>
              </a:spcBef>
            </a:pPr>
            <a:r>
              <a:rPr lang="en-GB" sz="2400" b="1" dirty="0">
                <a:latin typeface="Times New Roman" pitchFamily="18" charset="0"/>
                <a:cs typeface="Times New Roman" pitchFamily="18" charset="0"/>
              </a:rPr>
              <a:t>PROPIEDAD INTELECTUAL DE LOS RECURSOS GENÉTICOS Y BIOLÓGICOS</a:t>
            </a:r>
            <a:endParaRPr lang="en-GB" sz="2400" dirty="0">
              <a:latin typeface="Times New Roman" pitchFamily="18" charset="0"/>
              <a:cs typeface="Times New Roman" pitchFamily="18" charset="0"/>
            </a:endParaRPr>
          </a:p>
          <a:p>
            <a:pPr eaLnBrk="0" hangingPunct="0">
              <a:spcBef>
                <a:spcPct val="50000"/>
              </a:spcBef>
            </a:pPr>
            <a:r>
              <a:rPr lang="en-GB" sz="2400" dirty="0">
                <a:latin typeface="Times New Roman" pitchFamily="18" charset="0"/>
                <a:cs typeface="Times New Roman" pitchFamily="18" charset="0"/>
              </a:rPr>
              <a:t> </a:t>
            </a:r>
          </a:p>
          <a:p>
            <a:pPr eaLnBrk="0" hangingPunct="0">
              <a:spcBef>
                <a:spcPct val="50000"/>
              </a:spcBef>
            </a:pPr>
            <a:r>
              <a:rPr lang="en-GB" sz="2600" dirty="0" smtClean="0">
                <a:latin typeface="Times New Roman" pitchFamily="18" charset="0"/>
                <a:cs typeface="Times New Roman" pitchFamily="18" charset="0"/>
              </a:rPr>
              <a:t>El </a:t>
            </a:r>
            <a:r>
              <a:rPr lang="en-GB" sz="2600" dirty="0" err="1">
                <a:latin typeface="Times New Roman" pitchFamily="18" charset="0"/>
                <a:cs typeface="Times New Roman" pitchFamily="18" charset="0"/>
              </a:rPr>
              <a:t>concepto</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internacional</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sobre</a:t>
            </a:r>
            <a:r>
              <a:rPr lang="en-GB" sz="2600" dirty="0">
                <a:latin typeface="Times New Roman" pitchFamily="18" charset="0"/>
                <a:cs typeface="Times New Roman" pitchFamily="18" charset="0"/>
              </a:rPr>
              <a:t> los </a:t>
            </a:r>
            <a:r>
              <a:rPr lang="en-GB" sz="2600" dirty="0" err="1">
                <a:latin typeface="Times New Roman" pitchFamily="18" charset="0"/>
                <a:cs typeface="Times New Roman" pitchFamily="18" charset="0"/>
              </a:rPr>
              <a:t>derechos</a:t>
            </a:r>
            <a:r>
              <a:rPr lang="en-GB" sz="2600" dirty="0">
                <a:latin typeface="Times New Roman" pitchFamily="18" charset="0"/>
                <a:cs typeface="Times New Roman" pitchFamily="18" charset="0"/>
              </a:rPr>
              <a:t> de </a:t>
            </a:r>
            <a:r>
              <a:rPr lang="en-GB" sz="2600" dirty="0" err="1">
                <a:latin typeface="Times New Roman" pitchFamily="18" charset="0"/>
                <a:cs typeface="Times New Roman" pitchFamily="18" charset="0"/>
              </a:rPr>
              <a:t>propiedad</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intelectual</a:t>
            </a:r>
            <a:r>
              <a:rPr lang="en-GB" sz="2600" dirty="0">
                <a:latin typeface="Times New Roman" pitchFamily="18" charset="0"/>
                <a:cs typeface="Times New Roman" pitchFamily="18" charset="0"/>
              </a:rPr>
              <a:t> de la </a:t>
            </a:r>
            <a:r>
              <a:rPr lang="en-GB" sz="2600" dirty="0" err="1">
                <a:latin typeface="Times New Roman" pitchFamily="18" charset="0"/>
                <a:cs typeface="Times New Roman" pitchFamily="18" charset="0"/>
              </a:rPr>
              <a:t>biodiversidad</a:t>
            </a:r>
            <a:r>
              <a:rPr lang="en-GB" sz="2600" dirty="0">
                <a:latin typeface="Times New Roman" pitchFamily="18" charset="0"/>
                <a:cs typeface="Times New Roman" pitchFamily="18" charset="0"/>
              </a:rPr>
              <a:t> ha </a:t>
            </a:r>
            <a:r>
              <a:rPr lang="en-GB" sz="2600" dirty="0" err="1">
                <a:latin typeface="Times New Roman" pitchFamily="18" charset="0"/>
                <a:cs typeface="Times New Roman" pitchFamily="18" charset="0"/>
              </a:rPr>
              <a:t>cambiado</a:t>
            </a:r>
            <a:r>
              <a:rPr lang="en-GB" sz="2600" dirty="0">
                <a:latin typeface="Times New Roman" pitchFamily="18" charset="0"/>
                <a:cs typeface="Times New Roman" pitchFamily="18" charset="0"/>
              </a:rPr>
              <a:t> en los </a:t>
            </a:r>
            <a:r>
              <a:rPr lang="en-GB" sz="2600" dirty="0" err="1">
                <a:latin typeface="Times New Roman" pitchFamily="18" charset="0"/>
                <a:cs typeface="Times New Roman" pitchFamily="18" charset="0"/>
              </a:rPr>
              <a:t>últimos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años</a:t>
            </a:r>
            <a:r>
              <a:rPr lang="en-GB" sz="2600" dirty="0">
                <a:latin typeface="Times New Roman" pitchFamily="18" charset="0"/>
                <a:cs typeface="Times New Roman" pitchFamily="18" charset="0"/>
              </a:rPr>
              <a:t>: en los </a:t>
            </a:r>
            <a:r>
              <a:rPr lang="en-GB" sz="2600" dirty="0" err="1">
                <a:latin typeface="Times New Roman" pitchFamily="18" charset="0"/>
                <a:cs typeface="Times New Roman" pitchFamily="18" charset="0"/>
              </a:rPr>
              <a:t>sesentas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fueron</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considerados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patrimonio</a:t>
            </a:r>
            <a:r>
              <a:rPr lang="en-GB" sz="2600" dirty="0">
                <a:latin typeface="Times New Roman" pitchFamily="18" charset="0"/>
                <a:cs typeface="Times New Roman" pitchFamily="18" charset="0"/>
              </a:rPr>
              <a:t> de la </a:t>
            </a:r>
            <a:r>
              <a:rPr lang="en-GB" sz="2600" dirty="0" err="1">
                <a:latin typeface="Times New Roman" pitchFamily="18" charset="0"/>
                <a:cs typeface="Times New Roman" pitchFamily="18" charset="0"/>
              </a:rPr>
              <a:t>humanidad</a:t>
            </a:r>
            <a:r>
              <a:rPr lang="en-GB" sz="2600" dirty="0">
                <a:latin typeface="Times New Roman" pitchFamily="18" charset="0"/>
                <a:cs typeface="Times New Roman" pitchFamily="18" charset="0"/>
              </a:rPr>
              <a:t>, lo </a:t>
            </a:r>
            <a:r>
              <a:rPr lang="en-GB" sz="2600" dirty="0" err="1">
                <a:latin typeface="Times New Roman" pitchFamily="18" charset="0"/>
                <a:cs typeface="Times New Roman" pitchFamily="18" charset="0"/>
              </a:rPr>
              <a:t>cual</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quería</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decir</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que</a:t>
            </a:r>
            <a:r>
              <a:rPr lang="en-GB" sz="2600" dirty="0">
                <a:latin typeface="Times New Roman" pitchFamily="18" charset="0"/>
                <a:cs typeface="Times New Roman" pitchFamily="18" charset="0"/>
              </a:rPr>
              <a:t> el </a:t>
            </a:r>
            <a:r>
              <a:rPr lang="en-GB" sz="2600" dirty="0" err="1">
                <a:latin typeface="Times New Roman" pitchFamily="18" charset="0"/>
                <a:cs typeface="Times New Roman" pitchFamily="18" charset="0"/>
              </a:rPr>
              <a:t>acceso</a:t>
            </a:r>
            <a:r>
              <a:rPr lang="en-GB" sz="2600" dirty="0">
                <a:latin typeface="Times New Roman" pitchFamily="18" charset="0"/>
                <a:cs typeface="Times New Roman" pitchFamily="18" charset="0"/>
              </a:rPr>
              <a:t> era </a:t>
            </a:r>
            <a:r>
              <a:rPr lang="en-GB" sz="2600" dirty="0" err="1">
                <a:latin typeface="Times New Roman" pitchFamily="18" charset="0"/>
                <a:cs typeface="Times New Roman" pitchFamily="18" charset="0"/>
              </a:rPr>
              <a:t>gratuito</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Desde</a:t>
            </a:r>
            <a:r>
              <a:rPr lang="en-GB" sz="2600" dirty="0">
                <a:latin typeface="Times New Roman" pitchFamily="18" charset="0"/>
                <a:cs typeface="Times New Roman" pitchFamily="18" charset="0"/>
              </a:rPr>
              <a:t> los </a:t>
            </a:r>
            <a:r>
              <a:rPr lang="en-GB" sz="2600" dirty="0" err="1">
                <a:latin typeface="Times New Roman" pitchFamily="18" charset="0"/>
                <a:cs typeface="Times New Roman" pitchFamily="18" charset="0"/>
              </a:rPr>
              <a:t>setentas</a:t>
            </a:r>
            <a:r>
              <a:rPr lang="en-GB" sz="2600" dirty="0">
                <a:latin typeface="Times New Roman" pitchFamily="18" charset="0"/>
                <a:cs typeface="Times New Roman" pitchFamily="18" charset="0"/>
              </a:rPr>
              <a:t> y </a:t>
            </a:r>
            <a:r>
              <a:rPr lang="en-GB" sz="2600" dirty="0" err="1">
                <a:latin typeface="Times New Roman" pitchFamily="18" charset="0"/>
                <a:cs typeface="Times New Roman" pitchFamily="18" charset="0"/>
              </a:rPr>
              <a:t>ochentas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muchos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países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cambiaron</a:t>
            </a:r>
            <a:r>
              <a:rPr lang="en-GB" sz="2600" dirty="0">
                <a:latin typeface="Times New Roman" pitchFamily="18" charset="0"/>
                <a:cs typeface="Times New Roman" pitchFamily="18" charset="0"/>
              </a:rPr>
              <a:t> sus </a:t>
            </a:r>
            <a:r>
              <a:rPr lang="en-GB" sz="2600" dirty="0" err="1">
                <a:latin typeface="Times New Roman" pitchFamily="18" charset="0"/>
                <a:cs typeface="Times New Roman" pitchFamily="18" charset="0"/>
              </a:rPr>
              <a:t>leyes</a:t>
            </a:r>
            <a:r>
              <a:rPr lang="en-GB" sz="2600" dirty="0">
                <a:latin typeface="Times New Roman" pitchFamily="18" charset="0"/>
                <a:cs typeface="Times New Roman" pitchFamily="18" charset="0"/>
              </a:rPr>
              <a:t> para </a:t>
            </a:r>
            <a:r>
              <a:rPr lang="en-GB" sz="2600" dirty="0" err="1">
                <a:latin typeface="Times New Roman" pitchFamily="18" charset="0"/>
                <a:cs typeface="Times New Roman" pitchFamily="18" charset="0"/>
              </a:rPr>
              <a:t>hacer</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posible</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otorgar</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patentes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sobre</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organismos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vivos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Cuando</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empezaron</a:t>
            </a:r>
            <a:r>
              <a:rPr lang="en-GB" sz="2600" dirty="0">
                <a:latin typeface="Times New Roman" pitchFamily="18" charset="0"/>
                <a:cs typeface="Times New Roman" pitchFamily="18" charset="0"/>
              </a:rPr>
              <a:t> a </a:t>
            </a:r>
            <a:r>
              <a:rPr lang="en-GB" sz="2600" dirty="0" err="1">
                <a:latin typeface="Times New Roman" pitchFamily="18" charset="0"/>
                <a:cs typeface="Times New Roman" pitchFamily="18" charset="0"/>
              </a:rPr>
              <a:t>aparecer</a:t>
            </a:r>
            <a:r>
              <a:rPr lang="en-GB" sz="2600" dirty="0">
                <a:latin typeface="Times New Roman" pitchFamily="18" charset="0"/>
                <a:cs typeface="Times New Roman" pitchFamily="18" charset="0"/>
              </a:rPr>
              <a:t> los </a:t>
            </a:r>
            <a:r>
              <a:rPr lang="en-GB" sz="2600" dirty="0" err="1">
                <a:latin typeface="Times New Roman" pitchFamily="18" charset="0"/>
                <a:cs typeface="Times New Roman" pitchFamily="18" charset="0"/>
              </a:rPr>
              <a:t>organismos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genéticamente</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modificados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comenzaron</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otorgarse</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las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primeras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patentes</a:t>
            </a:r>
            <a:r>
              <a:rPr lang="en-GB" sz="2600" dirty="0" smtClean="0">
                <a:latin typeface="Times New Roman" pitchFamily="18" charset="0"/>
                <a:cs typeface="Times New Roman" pitchFamily="18" charset="0"/>
              </a:rPr>
              <a:t>. La </a:t>
            </a:r>
            <a:r>
              <a:rPr lang="en-GB" sz="2600" dirty="0" err="1" smtClean="0">
                <a:latin typeface="Times New Roman" pitchFamily="18" charset="0"/>
                <a:cs typeface="Times New Roman" pitchFamily="18" charset="0"/>
              </a:rPr>
              <a:t>regulación</a:t>
            </a:r>
            <a:r>
              <a:rPr lang="en-GB" sz="2600" dirty="0" smtClean="0">
                <a:latin typeface="Times New Roman" pitchFamily="18" charset="0"/>
                <a:cs typeface="Times New Roman" pitchFamily="18" charset="0"/>
              </a:rPr>
              <a:t> del </a:t>
            </a:r>
            <a:r>
              <a:rPr lang="en-GB" sz="2600" dirty="0" err="1" smtClean="0">
                <a:latin typeface="Times New Roman" pitchFamily="18" charset="0"/>
                <a:cs typeface="Times New Roman" pitchFamily="18" charset="0"/>
              </a:rPr>
              <a:t>acceso</a:t>
            </a:r>
            <a:r>
              <a:rPr lang="en-GB" sz="2600" dirty="0" smtClean="0">
                <a:latin typeface="Times New Roman" pitchFamily="18" charset="0"/>
                <a:cs typeface="Times New Roman" pitchFamily="18" charset="0"/>
              </a:rPr>
              <a:t> a la </a:t>
            </a:r>
            <a:r>
              <a:rPr lang="en-GB" sz="2600" dirty="0" err="1" smtClean="0">
                <a:latin typeface="Times New Roman" pitchFamily="18" charset="0"/>
                <a:cs typeface="Times New Roman" pitchFamily="18" charset="0"/>
              </a:rPr>
              <a:t>biodiversidad</a:t>
            </a:r>
            <a:r>
              <a:rPr lang="en-GB" sz="2600" dirty="0" smtClean="0">
                <a:latin typeface="Times New Roman" pitchFamily="18" charset="0"/>
                <a:cs typeface="Times New Roman" pitchFamily="18" charset="0"/>
              </a:rPr>
              <a:t> se </a:t>
            </a:r>
            <a:r>
              <a:rPr lang="en-GB" sz="2600" dirty="0" err="1" smtClean="0">
                <a:latin typeface="Times New Roman" pitchFamily="18" charset="0"/>
                <a:cs typeface="Times New Roman" pitchFamily="18" charset="0"/>
              </a:rPr>
              <a:t>otorga</a:t>
            </a:r>
            <a:r>
              <a:rPr lang="en-GB" sz="2600" dirty="0" smtClean="0">
                <a:latin typeface="Times New Roman" pitchFamily="18" charset="0"/>
                <a:cs typeface="Times New Roman" pitchFamily="18" charset="0"/>
              </a:rPr>
              <a:t> a los </a:t>
            </a:r>
            <a:r>
              <a:rPr lang="en-GB" sz="2600" dirty="0" err="1" smtClean="0">
                <a:latin typeface="Times New Roman" pitchFamily="18" charset="0"/>
                <a:cs typeface="Times New Roman" pitchFamily="18" charset="0"/>
              </a:rPr>
              <a:t>Estados</a:t>
            </a:r>
            <a:r>
              <a:rPr lang="en-GB" sz="2600" dirty="0" smtClean="0">
                <a:latin typeface="Times New Roman" pitchFamily="18" charset="0"/>
                <a:cs typeface="Times New Roman" pitchFamily="18" charset="0"/>
              </a:rPr>
              <a:t> </a:t>
            </a:r>
            <a:r>
              <a:rPr lang="en-GB" sz="2600" dirty="0" err="1" smtClean="0">
                <a:latin typeface="Times New Roman" pitchFamily="18" charset="0"/>
                <a:cs typeface="Times New Roman" pitchFamily="18" charset="0"/>
              </a:rPr>
              <a:t>nacionales</a:t>
            </a:r>
            <a:r>
              <a:rPr lang="en-GB" sz="2600" dirty="0" smtClean="0">
                <a:latin typeface="Times New Roman" pitchFamily="18" charset="0"/>
                <a:cs typeface="Times New Roman" pitchFamily="18" charset="0"/>
              </a:rPr>
              <a:t> </a:t>
            </a:r>
            <a:r>
              <a:rPr lang="en-GB" sz="2600" dirty="0" err="1" smtClean="0">
                <a:latin typeface="Times New Roman" pitchFamily="18" charset="0"/>
                <a:cs typeface="Times New Roman" pitchFamily="18" charset="0"/>
              </a:rPr>
              <a:t>por</a:t>
            </a:r>
            <a:r>
              <a:rPr lang="en-GB" sz="2600" dirty="0" smtClean="0">
                <a:latin typeface="Times New Roman" pitchFamily="18" charset="0"/>
                <a:cs typeface="Times New Roman" pitchFamily="18" charset="0"/>
              </a:rPr>
              <a:t> el CDB, en los </a:t>
            </a:r>
            <a:r>
              <a:rPr lang="en-GB" sz="2600" dirty="0" err="1" smtClean="0">
                <a:latin typeface="Times New Roman" pitchFamily="18" charset="0"/>
                <a:cs typeface="Times New Roman" pitchFamily="18" charset="0"/>
              </a:rPr>
              <a:t>hechos</a:t>
            </a:r>
            <a:r>
              <a:rPr lang="en-GB" sz="2600" dirty="0" smtClean="0">
                <a:latin typeface="Times New Roman" pitchFamily="18" charset="0"/>
                <a:cs typeface="Times New Roman" pitchFamily="18" charset="0"/>
              </a:rPr>
              <a:t> ha </a:t>
            </a:r>
            <a:r>
              <a:rPr lang="en-GB" sz="2600" dirty="0" err="1" smtClean="0">
                <a:latin typeface="Times New Roman" pitchFamily="18" charset="0"/>
                <a:cs typeface="Times New Roman" pitchFamily="18" charset="0"/>
              </a:rPr>
              <a:t>facilitado</a:t>
            </a:r>
            <a:r>
              <a:rPr lang="en-GB" sz="2600" dirty="0" smtClean="0">
                <a:latin typeface="Times New Roman" pitchFamily="18" charset="0"/>
                <a:cs typeface="Times New Roman" pitchFamily="18" charset="0"/>
              </a:rPr>
              <a:t> mayor </a:t>
            </a:r>
            <a:r>
              <a:rPr lang="en-GB" sz="2600" dirty="0" err="1" smtClean="0">
                <a:latin typeface="Times New Roman" pitchFamily="18" charset="0"/>
                <a:cs typeface="Times New Roman" pitchFamily="18" charset="0"/>
              </a:rPr>
              <a:t>mercantilización</a:t>
            </a:r>
            <a:r>
              <a:rPr lang="en-GB" sz="2600" dirty="0" smtClean="0">
                <a:latin typeface="Times New Roman" pitchFamily="18" charset="0"/>
                <a:cs typeface="Times New Roman" pitchFamily="18" charset="0"/>
              </a:rPr>
              <a:t> (Rodríguez, 2012)</a:t>
            </a:r>
            <a:endParaRPr lang="en-GB" sz="2600" dirty="0">
              <a:latin typeface="Times New Roman" pitchFamily="18" charset="0"/>
              <a:cs typeface="Times New Roman" pitchFamily="18" charset="0"/>
            </a:endParaRPr>
          </a:p>
          <a:p>
            <a:pPr eaLnBrk="0" hangingPunct="0">
              <a:spcBef>
                <a:spcPct val="50000"/>
              </a:spcBef>
            </a:pPr>
            <a:r>
              <a:rPr lang="en-GB" sz="2600" dirty="0">
                <a:latin typeface="Times New Roman" pitchFamily="18" charset="0"/>
                <a:cs typeface="Times New Roman" pitchFamily="18" charset="0"/>
              </a:rPr>
              <a:t> </a:t>
            </a:r>
          </a:p>
          <a:p>
            <a:pPr eaLnBrk="0" hangingPunct="0">
              <a:spcBef>
                <a:spcPct val="50000"/>
              </a:spcBef>
            </a:pPr>
            <a:r>
              <a:rPr lang="en-GB" sz="2600" dirty="0">
                <a:latin typeface="Times New Roman" pitchFamily="18" charset="0"/>
                <a:cs typeface="Times New Roman" pitchFamily="18" charset="0"/>
              </a:rPr>
              <a:t>En México </a:t>
            </a:r>
            <a:r>
              <a:rPr lang="en-GB" sz="2600" dirty="0" err="1">
                <a:latin typeface="Times New Roman" pitchFamily="18" charset="0"/>
                <a:cs typeface="Times New Roman" pitchFamily="18" charset="0"/>
              </a:rPr>
              <a:t>existe</a:t>
            </a:r>
            <a:r>
              <a:rPr lang="en-GB" sz="2600" dirty="0">
                <a:latin typeface="Times New Roman" pitchFamily="18" charset="0"/>
                <a:cs typeface="Times New Roman" pitchFamily="18" charset="0"/>
              </a:rPr>
              <a:t> un Ley Federal de </a:t>
            </a:r>
            <a:r>
              <a:rPr lang="en-GB" sz="2600" dirty="0" err="1">
                <a:latin typeface="Times New Roman" pitchFamily="18" charset="0"/>
                <a:cs typeface="Times New Roman" pitchFamily="18" charset="0"/>
              </a:rPr>
              <a:t>Variedades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Vegetales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desde</a:t>
            </a:r>
            <a:r>
              <a:rPr lang="en-GB" sz="2600" dirty="0">
                <a:latin typeface="Times New Roman" pitchFamily="18" charset="0"/>
                <a:cs typeface="Times New Roman" pitchFamily="18" charset="0"/>
              </a:rPr>
              <a:t> 1996 y la </a:t>
            </a:r>
            <a:r>
              <a:rPr lang="en-GB" sz="2600" dirty="0" err="1">
                <a:latin typeface="Times New Roman" pitchFamily="18" charset="0"/>
                <a:cs typeface="Times New Roman" pitchFamily="18" charset="0"/>
              </a:rPr>
              <a:t>mayoría</a:t>
            </a:r>
            <a:r>
              <a:rPr lang="en-GB" sz="2600" dirty="0">
                <a:latin typeface="Times New Roman" pitchFamily="18" charset="0"/>
                <a:cs typeface="Times New Roman" pitchFamily="18" charset="0"/>
              </a:rPr>
              <a:t> de </a:t>
            </a:r>
            <a:r>
              <a:rPr lang="en-GB" sz="2600" dirty="0" err="1">
                <a:latin typeface="Times New Roman" pitchFamily="18" charset="0"/>
                <a:cs typeface="Times New Roman" pitchFamily="18" charset="0"/>
              </a:rPr>
              <a:t>las</a:t>
            </a:r>
            <a:r>
              <a:rPr lang="en-GB" sz="2600" dirty="0">
                <a:latin typeface="Times New Roman" pitchFamily="18" charset="0"/>
                <a:cs typeface="Times New Roman" pitchFamily="18" charset="0"/>
              </a:rPr>
              <a:t> solicitudes para </a:t>
            </a:r>
            <a:r>
              <a:rPr lang="en-GB" sz="2600" dirty="0" err="1">
                <a:latin typeface="Times New Roman" pitchFamily="18" charset="0"/>
                <a:cs typeface="Times New Roman" pitchFamily="18" charset="0"/>
              </a:rPr>
              <a:t>proteger</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plantas</a:t>
            </a:r>
            <a:r>
              <a:rPr lang="en-GB" sz="2600" dirty="0">
                <a:latin typeface="Times New Roman" pitchFamily="18" charset="0"/>
                <a:cs typeface="Times New Roman" pitchFamily="18" charset="0"/>
              </a:rPr>
              <a:t> (279) se </a:t>
            </a:r>
            <a:r>
              <a:rPr lang="en-GB" sz="2600" dirty="0" err="1">
                <a:latin typeface="Times New Roman" pitchFamily="18" charset="0"/>
                <a:cs typeface="Times New Roman" pitchFamily="18" charset="0"/>
              </a:rPr>
              <a:t>han</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hecho</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por</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compañías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multinacionales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principalmente</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florícolas</a:t>
            </a:r>
            <a:r>
              <a:rPr lang="en-GB" sz="2600" dirty="0">
                <a:latin typeface="Times New Roman" pitchFamily="18" charset="0"/>
                <a:cs typeface="Times New Roman" pitchFamily="18" charset="0"/>
              </a:rPr>
              <a:t> (SAGAR,1999)</a:t>
            </a:r>
          </a:p>
          <a:p>
            <a:pPr eaLnBrk="0" hangingPunct="0">
              <a:spcBef>
                <a:spcPct val="50000"/>
              </a:spcBef>
            </a:pPr>
            <a:endParaRPr lang="en-GB" sz="2400" dirty="0">
              <a:latin typeface="Times New Roman" pitchFamily="18" charset="0"/>
            </a:endParaRPr>
          </a:p>
        </p:txBody>
      </p:sp>
    </p:spTree>
    <p:extLst>
      <p:ext uri="{BB962C8B-B14F-4D97-AF65-F5344CB8AC3E}">
        <p14:creationId xmlns:p14="http://schemas.microsoft.com/office/powerpoint/2010/main" val="2507538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24000" y="1"/>
            <a:ext cx="9144000" cy="1384995"/>
          </a:xfrm>
          <a:prstGeom prst="rect">
            <a:avLst/>
          </a:prstGeom>
          <a:solidFill>
            <a:schemeClr val="hlink"/>
          </a:solidFill>
          <a:ln w="9525">
            <a:noFill/>
            <a:miter lim="800000"/>
            <a:headEnd/>
            <a:tailEnd/>
          </a:ln>
        </p:spPr>
        <p:txBody>
          <a:bodyPr>
            <a:spAutoFit/>
          </a:bodyPr>
          <a:lstStyle/>
          <a:p>
            <a:pPr algn="ctr" eaLnBrk="0" hangingPunct="0">
              <a:spcBef>
                <a:spcPct val="50000"/>
              </a:spcBef>
            </a:pPr>
            <a:r>
              <a:rPr lang="en-GB" sz="2400" b="1">
                <a:latin typeface="Times New Roman" pitchFamily="18" charset="0"/>
              </a:rPr>
              <a:t>CARACTERÍSTICAS DE LA SEMILLA Y APROPIACIÓN DE LA AGRICULTURA</a:t>
            </a:r>
          </a:p>
          <a:p>
            <a:pPr algn="ctr" eaLnBrk="0" hangingPunct="0">
              <a:spcBef>
                <a:spcPct val="50000"/>
              </a:spcBef>
            </a:pPr>
            <a:r>
              <a:rPr lang="en-GB" sz="2400" b="1">
                <a:latin typeface="Times New Roman" pitchFamily="18" charset="0"/>
              </a:rPr>
              <a:t>                 </a:t>
            </a:r>
          </a:p>
        </p:txBody>
      </p:sp>
      <p:sp>
        <p:nvSpPr>
          <p:cNvPr id="16387" name="Rectangle 3"/>
          <p:cNvSpPr>
            <a:spLocks noChangeArrowheads="1"/>
          </p:cNvSpPr>
          <p:nvPr/>
        </p:nvSpPr>
        <p:spPr bwMode="auto">
          <a:xfrm>
            <a:off x="0" y="1106489"/>
            <a:ext cx="12192000" cy="5447645"/>
          </a:xfrm>
          <a:prstGeom prst="rect">
            <a:avLst/>
          </a:prstGeom>
          <a:solidFill>
            <a:srgbClr val="FFFF99"/>
          </a:solidFill>
          <a:ln w="9525">
            <a:noFill/>
            <a:miter lim="800000"/>
            <a:headEnd/>
            <a:tailEnd/>
          </a:ln>
        </p:spPr>
        <p:txBody>
          <a:bodyPr wrap="square">
            <a:spAutoFit/>
          </a:bodyPr>
          <a:lstStyle/>
          <a:p>
            <a:pPr algn="ctr">
              <a:spcBef>
                <a:spcPct val="50000"/>
              </a:spcBef>
            </a:pPr>
            <a:r>
              <a:rPr lang="es-ES" sz="2400" b="1" dirty="0">
                <a:latin typeface="Times New Roman" pitchFamily="18" charset="0"/>
                <a:cs typeface="Times New Roman" pitchFamily="18" charset="0"/>
              </a:rPr>
              <a:t>Las semillas tienen un triple carácter:</a:t>
            </a:r>
          </a:p>
          <a:p>
            <a:pPr algn="ctr">
              <a:spcBef>
                <a:spcPct val="50000"/>
              </a:spcBef>
            </a:pPr>
            <a:r>
              <a:rPr lang="es-ES" sz="2400" b="1" dirty="0">
                <a:latin typeface="Times New Roman" pitchFamily="18" charset="0"/>
                <a:cs typeface="Times New Roman" pitchFamily="18" charset="0"/>
              </a:rPr>
              <a:t> </a:t>
            </a:r>
          </a:p>
          <a:p>
            <a:pPr algn="ctr">
              <a:spcBef>
                <a:spcPct val="50000"/>
              </a:spcBef>
            </a:pPr>
            <a:r>
              <a:rPr lang="es-ES" sz="2400" b="1" dirty="0">
                <a:latin typeface="Times New Roman" pitchFamily="18" charset="0"/>
                <a:cs typeface="Times New Roman" pitchFamily="18" charset="0"/>
              </a:rPr>
              <a:t>-como un cultivo</a:t>
            </a:r>
          </a:p>
          <a:p>
            <a:pPr algn="ctr">
              <a:spcBef>
                <a:spcPct val="50000"/>
              </a:spcBef>
            </a:pPr>
            <a:r>
              <a:rPr lang="es-ES" sz="2400" b="1" dirty="0">
                <a:latin typeface="Times New Roman" pitchFamily="18" charset="0"/>
                <a:cs typeface="Times New Roman" pitchFamily="18" charset="0"/>
              </a:rPr>
              <a:t> </a:t>
            </a:r>
          </a:p>
          <a:p>
            <a:pPr algn="ctr">
              <a:spcBef>
                <a:spcPct val="50000"/>
              </a:spcBef>
            </a:pPr>
            <a:r>
              <a:rPr lang="es-ES" sz="2400" b="1" dirty="0">
                <a:latin typeface="Times New Roman" pitchFamily="18" charset="0"/>
                <a:cs typeface="Times New Roman" pitchFamily="18" charset="0"/>
              </a:rPr>
              <a:t>-para propagación</a:t>
            </a:r>
          </a:p>
          <a:p>
            <a:pPr algn="ctr">
              <a:spcBef>
                <a:spcPct val="50000"/>
              </a:spcBef>
            </a:pPr>
            <a:r>
              <a:rPr lang="es-ES" sz="2400" b="1" dirty="0">
                <a:latin typeface="Times New Roman" pitchFamily="18" charset="0"/>
                <a:cs typeface="Times New Roman" pitchFamily="18" charset="0"/>
              </a:rPr>
              <a:t> </a:t>
            </a:r>
          </a:p>
          <a:p>
            <a:pPr algn="ctr">
              <a:spcBef>
                <a:spcPct val="50000"/>
              </a:spcBef>
            </a:pPr>
            <a:r>
              <a:rPr lang="es-ES" sz="2400" b="1" dirty="0">
                <a:latin typeface="Times New Roman" pitchFamily="18" charset="0"/>
                <a:cs typeface="Times New Roman" pitchFamily="18" charset="0"/>
              </a:rPr>
              <a:t>-para crear una nueva variedad de planta </a:t>
            </a:r>
          </a:p>
          <a:p>
            <a:pPr algn="ctr">
              <a:spcBef>
                <a:spcPct val="50000"/>
              </a:spcBef>
            </a:pPr>
            <a:r>
              <a:rPr lang="es-ES" sz="2400" b="1" dirty="0">
                <a:latin typeface="Times New Roman" pitchFamily="18" charset="0"/>
                <a:cs typeface="Times New Roman" pitchFamily="18" charset="0"/>
              </a:rPr>
              <a:t> </a:t>
            </a:r>
          </a:p>
          <a:p>
            <a:pPr algn="ctr">
              <a:spcBef>
                <a:spcPct val="50000"/>
              </a:spcBef>
            </a:pPr>
            <a:r>
              <a:rPr lang="es-ES" sz="2400" b="1" dirty="0">
                <a:latin typeface="Times New Roman" pitchFamily="18" charset="0"/>
                <a:cs typeface="Times New Roman" pitchFamily="18" charset="0"/>
              </a:rPr>
              <a:t>La apropiación requiere eliminar las dos</a:t>
            </a:r>
            <a:r>
              <a:rPr lang="es-MX" sz="2400" b="1" dirty="0">
                <a:latin typeface="Times New Roman" pitchFamily="18" charset="0"/>
                <a:cs typeface="Times New Roman" pitchFamily="18" charset="0"/>
              </a:rPr>
              <a:t> </a:t>
            </a:r>
            <a:r>
              <a:rPr lang="es-MX" sz="2400" b="1" dirty="0" err="1">
                <a:latin typeface="Times New Roman" pitchFamily="18" charset="0"/>
                <a:cs typeface="Times New Roman" pitchFamily="18" charset="0"/>
              </a:rPr>
              <a:t>segund</a:t>
            </a:r>
            <a:r>
              <a:rPr lang="es-ES" sz="2400" b="1" dirty="0">
                <a:latin typeface="Times New Roman" pitchFamily="18" charset="0"/>
                <a:cs typeface="Times New Roman" pitchFamily="18" charset="0"/>
              </a:rPr>
              <a:t>as (caso extremo: tecnología </a:t>
            </a:r>
            <a:r>
              <a:rPr lang="es-ES" sz="2400" b="1" dirty="0" err="1">
                <a:latin typeface="Times New Roman" pitchFamily="18" charset="0"/>
                <a:cs typeface="Times New Roman" pitchFamily="18" charset="0"/>
              </a:rPr>
              <a:t>Terminator</a:t>
            </a:r>
            <a:r>
              <a:rPr lang="es-ES" sz="2400" b="1" dirty="0">
                <a:latin typeface="Times New Roman" pitchFamily="18" charset="0"/>
                <a:cs typeface="Times New Roman" pitchFamily="18" charset="0"/>
              </a:rPr>
              <a:t>)</a:t>
            </a:r>
          </a:p>
          <a:p>
            <a:pPr algn="ctr">
              <a:spcBef>
                <a:spcPct val="50000"/>
              </a:spcBef>
            </a:pPr>
            <a:r>
              <a:rPr lang="es-MX" sz="2400" b="1" dirty="0">
                <a:latin typeface="Times New Roman" pitchFamily="18" charset="0"/>
                <a:cs typeface="Times New Roman" pitchFamily="18" charset="0"/>
              </a:rPr>
              <a:t> </a:t>
            </a:r>
            <a:endParaRPr lang="en-GB"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996844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lgn="ctr" eaLnBrk="1" hangingPunct="1"/>
            <a:r>
              <a:rPr lang="es-MX" sz="2600" b="1" dirty="0"/>
              <a:t>Cultivos en México en los que hay o han habido repercusiones importantes de los transgénicos, estudiados por el área “Impactos sociales de la biotecnología”</a:t>
            </a:r>
            <a:endParaRPr lang="es-ES" sz="2600" b="1" dirty="0"/>
          </a:p>
        </p:txBody>
      </p:sp>
      <p:sp>
        <p:nvSpPr>
          <p:cNvPr id="17411" name="Rectangle 3"/>
          <p:cNvSpPr>
            <a:spLocks noGrp="1" noChangeArrowheads="1"/>
          </p:cNvSpPr>
          <p:nvPr>
            <p:ph type="body" sz="half" idx="1"/>
          </p:nvPr>
        </p:nvSpPr>
        <p:spPr/>
        <p:txBody>
          <a:bodyPr/>
          <a:lstStyle/>
          <a:p>
            <a:pPr eaLnBrk="1" hangingPunct="1"/>
            <a:r>
              <a:rPr lang="es-MX" dirty="0" smtClean="0"/>
              <a:t>Jitomate </a:t>
            </a:r>
          </a:p>
          <a:p>
            <a:pPr eaLnBrk="1" hangingPunct="1"/>
            <a:r>
              <a:rPr lang="es-MX" dirty="0" smtClean="0"/>
              <a:t>Soya</a:t>
            </a:r>
          </a:p>
          <a:p>
            <a:pPr eaLnBrk="1" hangingPunct="1"/>
            <a:r>
              <a:rPr lang="es-MX" dirty="0" smtClean="0"/>
              <a:t>Algodón</a:t>
            </a:r>
          </a:p>
          <a:p>
            <a:pPr eaLnBrk="1" hangingPunct="1"/>
            <a:r>
              <a:rPr lang="es-MX" dirty="0" smtClean="0"/>
              <a:t>Papa</a:t>
            </a:r>
          </a:p>
          <a:p>
            <a:pPr eaLnBrk="1" hangingPunct="1"/>
            <a:r>
              <a:rPr lang="es-MX" dirty="0" smtClean="0"/>
              <a:t>Flor</a:t>
            </a:r>
          </a:p>
          <a:p>
            <a:pPr eaLnBrk="1" hangingPunct="1"/>
            <a:r>
              <a:rPr lang="es-MX" dirty="0" smtClean="0"/>
              <a:t>Maíz</a:t>
            </a:r>
          </a:p>
          <a:p>
            <a:pPr eaLnBrk="1" hangingPunct="1"/>
            <a:r>
              <a:rPr lang="es-MX" dirty="0" smtClean="0"/>
              <a:t>Papaya</a:t>
            </a:r>
            <a:endParaRPr lang="es-ES" dirty="0" smtClean="0"/>
          </a:p>
        </p:txBody>
      </p:sp>
      <p:sp>
        <p:nvSpPr>
          <p:cNvPr id="17412" name="Rectangle 4"/>
          <p:cNvSpPr>
            <a:spLocks noGrp="1" noChangeArrowheads="1"/>
          </p:cNvSpPr>
          <p:nvPr>
            <p:ph type="body" sz="half" idx="2"/>
          </p:nvPr>
        </p:nvSpPr>
        <p:spPr/>
        <p:txBody>
          <a:bodyPr/>
          <a:lstStyle/>
          <a:p>
            <a:pPr eaLnBrk="1" hangingPunct="1"/>
            <a:r>
              <a:rPr lang="es-MX" dirty="0"/>
              <a:t>Ámbitos de los impactos y las respuestas sociales:</a:t>
            </a:r>
          </a:p>
          <a:p>
            <a:pPr eaLnBrk="1" hangingPunct="1"/>
            <a:r>
              <a:rPr lang="es-MX" dirty="0"/>
              <a:t>Regulación, Estado y política</a:t>
            </a:r>
          </a:p>
          <a:p>
            <a:pPr eaLnBrk="1" hangingPunct="1"/>
            <a:r>
              <a:rPr lang="es-MX" dirty="0"/>
              <a:t>Ecología política</a:t>
            </a:r>
          </a:p>
          <a:p>
            <a:pPr eaLnBrk="1" hangingPunct="1"/>
            <a:r>
              <a:rPr lang="es-MX" dirty="0"/>
              <a:t>Producción, alimentación y consumo</a:t>
            </a:r>
          </a:p>
          <a:p>
            <a:pPr eaLnBrk="1" hangingPunct="1"/>
            <a:r>
              <a:rPr lang="es-MX" dirty="0"/>
              <a:t>Empleo</a:t>
            </a:r>
          </a:p>
          <a:p>
            <a:pPr eaLnBrk="1" hangingPunct="1"/>
            <a:r>
              <a:rPr lang="es-MX" dirty="0"/>
              <a:t>Movimiento social</a:t>
            </a:r>
          </a:p>
          <a:p>
            <a:pPr eaLnBrk="1" hangingPunct="1"/>
            <a:r>
              <a:rPr lang="es-MX" dirty="0"/>
              <a:t>Ciencia y tecnología</a:t>
            </a:r>
          </a:p>
          <a:p>
            <a:pPr eaLnBrk="1" hangingPunct="1"/>
            <a:endParaRPr lang="es-MX" dirty="0" smtClean="0"/>
          </a:p>
          <a:p>
            <a:pPr eaLnBrk="1" hangingPunct="1"/>
            <a:endParaRPr lang="es-ES" dirty="0" smtClean="0"/>
          </a:p>
        </p:txBody>
      </p:sp>
    </p:spTree>
    <p:extLst>
      <p:ext uri="{BB962C8B-B14F-4D97-AF65-F5344CB8AC3E}">
        <p14:creationId xmlns:p14="http://schemas.microsoft.com/office/powerpoint/2010/main" val="1623976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Título"/>
          <p:cNvSpPr>
            <a:spLocks noGrp="1"/>
          </p:cNvSpPr>
          <p:nvPr>
            <p:ph type="title"/>
          </p:nvPr>
        </p:nvSpPr>
        <p:spPr>
          <a:xfrm>
            <a:off x="1981200" y="1"/>
            <a:ext cx="8229600" cy="1000125"/>
          </a:xfrm>
        </p:spPr>
        <p:txBody>
          <a:bodyPr/>
          <a:lstStyle/>
          <a:p>
            <a:r>
              <a:rPr lang="es-MX" sz="2800" b="1" dirty="0"/>
              <a:t>Diferencias entre Biotecnología y Revolución Verde</a:t>
            </a:r>
            <a:endParaRPr lang="en-US" sz="2800" b="1" dirty="0"/>
          </a:p>
        </p:txBody>
      </p:sp>
      <p:sp>
        <p:nvSpPr>
          <p:cNvPr id="18435" name="4 Marcador de texto"/>
          <p:cNvSpPr>
            <a:spLocks noGrp="1"/>
          </p:cNvSpPr>
          <p:nvPr>
            <p:ph type="body" sz="half" idx="1"/>
          </p:nvPr>
        </p:nvSpPr>
        <p:spPr>
          <a:xfrm>
            <a:off x="0" y="928688"/>
            <a:ext cx="6019800" cy="5929312"/>
          </a:xfrm>
        </p:spPr>
        <p:txBody>
          <a:bodyPr/>
          <a:lstStyle/>
          <a:p>
            <a:r>
              <a:rPr lang="es-MX" dirty="0"/>
              <a:t>Revolución Verde: Se da sólo en la agricultura, transforma cultivos alimentarios y patrón tecnológico a nivel mundial, sin necesidad de regulación ni </a:t>
            </a:r>
            <a:r>
              <a:rPr lang="es-MX" dirty="0" smtClean="0"/>
              <a:t>DPI</a:t>
            </a:r>
          </a:p>
          <a:p>
            <a:pPr marL="0" indent="0">
              <a:buNone/>
            </a:pPr>
            <a:endParaRPr lang="es-MX" dirty="0"/>
          </a:p>
          <a:p>
            <a:r>
              <a:rPr lang="es-MX" dirty="0" smtClean="0"/>
              <a:t>Biotecnología-ingeniería genética: </a:t>
            </a:r>
            <a:r>
              <a:rPr lang="es-MX" dirty="0"/>
              <a:t>Mayor percepción de riesgo, con aplicaciones en agricultura, medicina, minería, industria alimentaria, ambiental y petrolífera. Necesidad de regulación y presencia de DPI</a:t>
            </a:r>
            <a:endParaRPr lang="es-ES" dirty="0"/>
          </a:p>
          <a:p>
            <a:endParaRPr lang="en-US" sz="2200" dirty="0"/>
          </a:p>
        </p:txBody>
      </p:sp>
      <p:sp>
        <p:nvSpPr>
          <p:cNvPr id="18436" name="6 Marcador de contenido"/>
          <p:cNvSpPr>
            <a:spLocks noGrp="1"/>
          </p:cNvSpPr>
          <p:nvPr>
            <p:ph sz="quarter" idx="3"/>
          </p:nvPr>
        </p:nvSpPr>
        <p:spPr>
          <a:xfrm>
            <a:off x="6172200" y="4121238"/>
            <a:ext cx="5444544" cy="2736761"/>
          </a:xfrm>
        </p:spPr>
        <p:txBody>
          <a:bodyPr>
            <a:normAutofit/>
          </a:bodyPr>
          <a:lstStyle/>
          <a:p>
            <a:r>
              <a:rPr lang="es-MX" dirty="0"/>
              <a:t>Revolución Verde: Inversión pública e intervención gubernamental</a:t>
            </a:r>
          </a:p>
          <a:p>
            <a:r>
              <a:rPr lang="es-MX" dirty="0"/>
              <a:t>Biotecnología: Carácter empresarial-privado, monopolio y grandes corporaciones</a:t>
            </a:r>
            <a:endParaRPr lang="es-ES" dirty="0"/>
          </a:p>
        </p:txBody>
      </p:sp>
      <p:pic>
        <p:nvPicPr>
          <p:cNvPr id="18437" name="Picture 2" descr="C:\Documents and Settings\Yolanda\Mis documentos\Mis imágenes\100_2448.JPG"/>
          <p:cNvPicPr>
            <a:picLocks noGrp="1" noChangeAspect="1" noChangeArrowheads="1"/>
          </p:cNvPicPr>
          <p:nvPr>
            <p:ph sz="quarter" idx="2"/>
          </p:nvPr>
        </p:nvPicPr>
        <p:blipFill>
          <a:blip r:embed="rId2"/>
          <a:srcRect/>
          <a:stretch>
            <a:fillRect/>
          </a:stretch>
        </p:blipFill>
        <p:spPr>
          <a:xfrm>
            <a:off x="6636913" y="928688"/>
            <a:ext cx="4515117" cy="3050883"/>
          </a:xfrm>
          <a:noFill/>
        </p:spPr>
      </p:pic>
    </p:spTree>
    <p:extLst>
      <p:ext uri="{BB962C8B-B14F-4D97-AF65-F5344CB8AC3E}">
        <p14:creationId xmlns:p14="http://schemas.microsoft.com/office/powerpoint/2010/main" val="1304820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 y="1"/>
            <a:ext cx="12192000" cy="714375"/>
          </a:xfrm>
        </p:spPr>
        <p:txBody>
          <a:bodyPr>
            <a:noAutofit/>
          </a:bodyPr>
          <a:lstStyle/>
          <a:p>
            <a:pPr algn="ctr">
              <a:defRPr/>
            </a:pPr>
            <a:r>
              <a:rPr lang="es-MX" sz="2800" b="1" dirty="0"/>
              <a:t>Biotecnología: Control corporativo. Las 10 principales compañías mundiales de semillas</a:t>
            </a:r>
            <a:endParaRPr lang="en-US" sz="2800" b="1"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892346948"/>
              </p:ext>
            </p:extLst>
          </p:nvPr>
        </p:nvGraphicFramePr>
        <p:xfrm>
          <a:off x="2" y="782639"/>
          <a:ext cx="12191998" cy="5852160"/>
        </p:xfrm>
        <a:graphic>
          <a:graphicData uri="http://schemas.openxmlformats.org/drawingml/2006/table">
            <a:tbl>
              <a:tblPr firstRow="1" bandRow="1">
                <a:tableStyleId>{5C22544A-7EE6-4342-B048-85BDC9FD1C3A}</a:tableStyleId>
              </a:tblPr>
              <a:tblGrid>
                <a:gridCol w="4931825"/>
                <a:gridCol w="3196174"/>
                <a:gridCol w="4063999"/>
              </a:tblGrid>
              <a:tr h="600005">
                <a:tc>
                  <a:txBody>
                    <a:bodyPr/>
                    <a:lstStyle/>
                    <a:p>
                      <a:r>
                        <a:rPr lang="es-MX" sz="2400" dirty="0" smtClean="0"/>
                        <a:t>Compañía</a:t>
                      </a:r>
                      <a:r>
                        <a:rPr lang="es-MX" sz="2400" baseline="0" dirty="0" smtClean="0"/>
                        <a:t> y país de origen</a:t>
                      </a:r>
                      <a:endParaRPr lang="en-US" sz="2400" dirty="0"/>
                    </a:p>
                  </a:txBody>
                  <a:tcPr/>
                </a:tc>
                <a:tc>
                  <a:txBody>
                    <a:bodyPr/>
                    <a:lstStyle/>
                    <a:p>
                      <a:r>
                        <a:rPr lang="es-MX" sz="2400" dirty="0" smtClean="0"/>
                        <a:t>Ventas de</a:t>
                      </a:r>
                      <a:r>
                        <a:rPr lang="es-MX" sz="2400" baseline="0" dirty="0" smtClean="0"/>
                        <a:t> semillas (millones USD, 2007)</a:t>
                      </a:r>
                      <a:endParaRPr lang="en-US" sz="2400" dirty="0"/>
                    </a:p>
                  </a:txBody>
                  <a:tcPr/>
                </a:tc>
                <a:tc>
                  <a:txBody>
                    <a:bodyPr/>
                    <a:lstStyle/>
                    <a:p>
                      <a:r>
                        <a:rPr lang="es-MX" sz="2400" dirty="0" smtClean="0"/>
                        <a:t>% del mercado de semillas patentadas</a:t>
                      </a:r>
                      <a:endParaRPr lang="en-US" sz="2400" dirty="0"/>
                    </a:p>
                  </a:txBody>
                  <a:tcPr/>
                </a:tc>
              </a:tr>
              <a:tr h="452013">
                <a:tc>
                  <a:txBody>
                    <a:bodyPr/>
                    <a:lstStyle/>
                    <a:p>
                      <a:r>
                        <a:rPr lang="es-MX" sz="2400" dirty="0" smtClean="0"/>
                        <a:t>Monsanto (EU)</a:t>
                      </a:r>
                      <a:endParaRPr lang="en-US" sz="2400" dirty="0"/>
                    </a:p>
                  </a:txBody>
                  <a:tcPr/>
                </a:tc>
                <a:tc>
                  <a:txBody>
                    <a:bodyPr/>
                    <a:lstStyle/>
                    <a:p>
                      <a:r>
                        <a:rPr lang="es-MX" sz="2400" dirty="0" smtClean="0"/>
                        <a:t>$4,964</a:t>
                      </a:r>
                      <a:endParaRPr lang="en-US" sz="2400" dirty="0"/>
                    </a:p>
                  </a:txBody>
                  <a:tcPr/>
                </a:tc>
                <a:tc>
                  <a:txBody>
                    <a:bodyPr/>
                    <a:lstStyle/>
                    <a:p>
                      <a:r>
                        <a:rPr lang="es-MX" sz="2400" dirty="0" smtClean="0"/>
                        <a:t>23</a:t>
                      </a:r>
                      <a:endParaRPr lang="en-US" sz="2400" dirty="0"/>
                    </a:p>
                  </a:txBody>
                  <a:tcPr/>
                </a:tc>
              </a:tr>
              <a:tr h="452013">
                <a:tc>
                  <a:txBody>
                    <a:bodyPr/>
                    <a:lstStyle/>
                    <a:p>
                      <a:r>
                        <a:rPr lang="es-MX" sz="2400" dirty="0" smtClean="0"/>
                        <a:t>DuPont (EU)</a:t>
                      </a:r>
                      <a:endParaRPr lang="en-US" sz="2400" dirty="0"/>
                    </a:p>
                  </a:txBody>
                  <a:tcPr/>
                </a:tc>
                <a:tc>
                  <a:txBody>
                    <a:bodyPr/>
                    <a:lstStyle/>
                    <a:p>
                      <a:r>
                        <a:rPr lang="es-MX" sz="2400" dirty="0" smtClean="0"/>
                        <a:t>$3,300</a:t>
                      </a:r>
                      <a:endParaRPr lang="en-US" sz="2400" dirty="0"/>
                    </a:p>
                  </a:txBody>
                  <a:tcPr/>
                </a:tc>
                <a:tc>
                  <a:txBody>
                    <a:bodyPr/>
                    <a:lstStyle/>
                    <a:p>
                      <a:r>
                        <a:rPr lang="es-MX" sz="2400" dirty="0" smtClean="0"/>
                        <a:t>15</a:t>
                      </a:r>
                      <a:endParaRPr lang="en-US" sz="2400" dirty="0"/>
                    </a:p>
                  </a:txBody>
                  <a:tcPr/>
                </a:tc>
              </a:tr>
              <a:tr h="452013">
                <a:tc>
                  <a:txBody>
                    <a:bodyPr/>
                    <a:lstStyle/>
                    <a:p>
                      <a:r>
                        <a:rPr lang="es-MX" sz="2400" dirty="0" err="1" smtClean="0"/>
                        <a:t>Syngenta</a:t>
                      </a:r>
                      <a:r>
                        <a:rPr lang="es-MX" sz="2400" baseline="0" dirty="0" smtClean="0"/>
                        <a:t> (Suiza)</a:t>
                      </a:r>
                      <a:endParaRPr lang="en-US" sz="2400" dirty="0"/>
                    </a:p>
                  </a:txBody>
                  <a:tcPr/>
                </a:tc>
                <a:tc>
                  <a:txBody>
                    <a:bodyPr/>
                    <a:lstStyle/>
                    <a:p>
                      <a:r>
                        <a:rPr lang="es-MX" sz="2400" dirty="0" smtClean="0"/>
                        <a:t>$2,018</a:t>
                      </a:r>
                      <a:endParaRPr lang="en-US" sz="2400" dirty="0"/>
                    </a:p>
                  </a:txBody>
                  <a:tcPr/>
                </a:tc>
                <a:tc>
                  <a:txBody>
                    <a:bodyPr/>
                    <a:lstStyle/>
                    <a:p>
                      <a:r>
                        <a:rPr lang="es-MX" sz="2400" dirty="0" smtClean="0"/>
                        <a:t>9</a:t>
                      </a:r>
                      <a:endParaRPr lang="en-US" sz="2400" dirty="0"/>
                    </a:p>
                  </a:txBody>
                  <a:tcPr/>
                </a:tc>
              </a:tr>
              <a:tr h="452013">
                <a:tc>
                  <a:txBody>
                    <a:bodyPr/>
                    <a:lstStyle/>
                    <a:p>
                      <a:r>
                        <a:rPr lang="es-MX" sz="2400" dirty="0" err="1" smtClean="0"/>
                        <a:t>Groupe</a:t>
                      </a:r>
                      <a:r>
                        <a:rPr lang="es-MX" sz="2400" dirty="0" smtClean="0"/>
                        <a:t> </a:t>
                      </a:r>
                      <a:r>
                        <a:rPr lang="es-MX" sz="2400" dirty="0" err="1" smtClean="0"/>
                        <a:t>Limagrain</a:t>
                      </a:r>
                      <a:r>
                        <a:rPr lang="es-MX" sz="2400" dirty="0" smtClean="0"/>
                        <a:t> (Francia)</a:t>
                      </a:r>
                      <a:endParaRPr lang="en-US" sz="2400" dirty="0"/>
                    </a:p>
                  </a:txBody>
                  <a:tcPr/>
                </a:tc>
                <a:tc>
                  <a:txBody>
                    <a:bodyPr/>
                    <a:lstStyle/>
                    <a:p>
                      <a:r>
                        <a:rPr lang="es-MX" sz="2400" dirty="0" smtClean="0"/>
                        <a:t>$1,226</a:t>
                      </a:r>
                      <a:endParaRPr lang="en-US" sz="2400" dirty="0"/>
                    </a:p>
                  </a:txBody>
                  <a:tcPr/>
                </a:tc>
                <a:tc>
                  <a:txBody>
                    <a:bodyPr/>
                    <a:lstStyle/>
                    <a:p>
                      <a:r>
                        <a:rPr lang="es-MX" sz="2400" dirty="0" smtClean="0"/>
                        <a:t>6</a:t>
                      </a:r>
                      <a:endParaRPr lang="en-US" sz="2400" dirty="0"/>
                    </a:p>
                  </a:txBody>
                  <a:tcPr/>
                </a:tc>
              </a:tr>
              <a:tr h="452013">
                <a:tc>
                  <a:txBody>
                    <a:bodyPr/>
                    <a:lstStyle/>
                    <a:p>
                      <a:r>
                        <a:rPr lang="es-MX" sz="2400" dirty="0" err="1" smtClean="0"/>
                        <a:t>Land</a:t>
                      </a:r>
                      <a:r>
                        <a:rPr lang="es-MX" sz="2400" dirty="0" smtClean="0"/>
                        <a:t> </a:t>
                      </a:r>
                      <a:r>
                        <a:rPr lang="es-MX" sz="2400" dirty="0" err="1" smtClean="0"/>
                        <a:t>O’Lakes</a:t>
                      </a:r>
                      <a:r>
                        <a:rPr lang="es-MX" sz="2400" dirty="0" smtClean="0"/>
                        <a:t> (EU)</a:t>
                      </a:r>
                      <a:endParaRPr lang="en-US" sz="2400" dirty="0"/>
                    </a:p>
                  </a:txBody>
                  <a:tcPr/>
                </a:tc>
                <a:tc>
                  <a:txBody>
                    <a:bodyPr/>
                    <a:lstStyle/>
                    <a:p>
                      <a:r>
                        <a:rPr lang="es-MX" sz="2400" dirty="0" smtClean="0"/>
                        <a:t>$917</a:t>
                      </a:r>
                      <a:endParaRPr lang="en-US" sz="2400" dirty="0"/>
                    </a:p>
                  </a:txBody>
                  <a:tcPr/>
                </a:tc>
                <a:tc>
                  <a:txBody>
                    <a:bodyPr/>
                    <a:lstStyle/>
                    <a:p>
                      <a:r>
                        <a:rPr lang="es-MX" sz="2400" dirty="0" smtClean="0"/>
                        <a:t>4</a:t>
                      </a:r>
                      <a:endParaRPr lang="en-US" sz="2400" dirty="0"/>
                    </a:p>
                  </a:txBody>
                  <a:tcPr/>
                </a:tc>
              </a:tr>
              <a:tr h="452013">
                <a:tc>
                  <a:txBody>
                    <a:bodyPr/>
                    <a:lstStyle/>
                    <a:p>
                      <a:r>
                        <a:rPr lang="es-MX" sz="2400" dirty="0" smtClean="0"/>
                        <a:t>KWS AG (Alemania)</a:t>
                      </a:r>
                      <a:endParaRPr lang="en-US" sz="2400" dirty="0"/>
                    </a:p>
                  </a:txBody>
                  <a:tcPr/>
                </a:tc>
                <a:tc>
                  <a:txBody>
                    <a:bodyPr/>
                    <a:lstStyle/>
                    <a:p>
                      <a:r>
                        <a:rPr lang="es-MX" sz="2400" dirty="0" smtClean="0"/>
                        <a:t>$702</a:t>
                      </a:r>
                      <a:endParaRPr lang="en-US" sz="2400" dirty="0"/>
                    </a:p>
                  </a:txBody>
                  <a:tcPr/>
                </a:tc>
                <a:tc>
                  <a:txBody>
                    <a:bodyPr/>
                    <a:lstStyle/>
                    <a:p>
                      <a:r>
                        <a:rPr lang="es-MX" sz="2400" dirty="0" smtClean="0"/>
                        <a:t>3</a:t>
                      </a:r>
                      <a:endParaRPr lang="en-US" sz="2400" dirty="0"/>
                    </a:p>
                  </a:txBody>
                  <a:tcPr/>
                </a:tc>
              </a:tr>
              <a:tr h="452013">
                <a:tc>
                  <a:txBody>
                    <a:bodyPr/>
                    <a:lstStyle/>
                    <a:p>
                      <a:r>
                        <a:rPr lang="es-MX" sz="2400" dirty="0" smtClean="0"/>
                        <a:t>Bayer </a:t>
                      </a:r>
                      <a:r>
                        <a:rPr lang="es-MX" sz="2400" dirty="0" err="1" smtClean="0"/>
                        <a:t>Crop</a:t>
                      </a:r>
                      <a:r>
                        <a:rPr lang="es-MX" sz="2400" dirty="0" smtClean="0"/>
                        <a:t> </a:t>
                      </a:r>
                      <a:r>
                        <a:rPr lang="es-MX" sz="2400" dirty="0" err="1" smtClean="0"/>
                        <a:t>Science</a:t>
                      </a:r>
                      <a:r>
                        <a:rPr lang="es-MX" sz="2400" dirty="0" smtClean="0"/>
                        <a:t> (Alemania)</a:t>
                      </a:r>
                      <a:endParaRPr lang="en-US" sz="2400" dirty="0"/>
                    </a:p>
                  </a:txBody>
                  <a:tcPr/>
                </a:tc>
                <a:tc>
                  <a:txBody>
                    <a:bodyPr/>
                    <a:lstStyle/>
                    <a:p>
                      <a:r>
                        <a:rPr lang="es-MX" sz="2400" dirty="0" smtClean="0"/>
                        <a:t>$524</a:t>
                      </a:r>
                      <a:endParaRPr lang="en-US" sz="2400" dirty="0"/>
                    </a:p>
                  </a:txBody>
                  <a:tcPr/>
                </a:tc>
                <a:tc>
                  <a:txBody>
                    <a:bodyPr/>
                    <a:lstStyle/>
                    <a:p>
                      <a:r>
                        <a:rPr lang="es-MX" sz="2400" dirty="0" smtClean="0"/>
                        <a:t>2</a:t>
                      </a:r>
                      <a:endParaRPr lang="en-US" sz="2400" dirty="0"/>
                    </a:p>
                  </a:txBody>
                  <a:tcPr/>
                </a:tc>
              </a:tr>
              <a:tr h="452013">
                <a:tc>
                  <a:txBody>
                    <a:bodyPr/>
                    <a:lstStyle/>
                    <a:p>
                      <a:r>
                        <a:rPr lang="es-MX" sz="2400" dirty="0" err="1" smtClean="0"/>
                        <a:t>Sakata</a:t>
                      </a:r>
                      <a:r>
                        <a:rPr lang="es-MX" sz="2400" dirty="0" smtClean="0"/>
                        <a:t> (Japón)</a:t>
                      </a:r>
                      <a:endParaRPr lang="en-US" sz="2400" dirty="0"/>
                    </a:p>
                  </a:txBody>
                  <a:tcPr/>
                </a:tc>
                <a:tc>
                  <a:txBody>
                    <a:bodyPr/>
                    <a:lstStyle/>
                    <a:p>
                      <a:r>
                        <a:rPr lang="es-MX" sz="2400" dirty="0" smtClean="0"/>
                        <a:t>$396</a:t>
                      </a:r>
                      <a:endParaRPr lang="en-US" sz="2400" dirty="0"/>
                    </a:p>
                  </a:txBody>
                  <a:tcPr/>
                </a:tc>
                <a:tc>
                  <a:txBody>
                    <a:bodyPr/>
                    <a:lstStyle/>
                    <a:p>
                      <a:r>
                        <a:rPr lang="es-MX" sz="2400" dirty="0" smtClean="0"/>
                        <a:t>&lt;2</a:t>
                      </a:r>
                      <a:endParaRPr lang="en-US" sz="2400" dirty="0"/>
                    </a:p>
                  </a:txBody>
                  <a:tcPr/>
                </a:tc>
              </a:tr>
              <a:tr h="452013">
                <a:tc>
                  <a:txBody>
                    <a:bodyPr/>
                    <a:lstStyle/>
                    <a:p>
                      <a:r>
                        <a:rPr lang="es-MX" sz="2400" dirty="0" smtClean="0"/>
                        <a:t>DLF-</a:t>
                      </a:r>
                      <a:r>
                        <a:rPr lang="es-MX" sz="2400" dirty="0" err="1" smtClean="0"/>
                        <a:t>Trifolium</a:t>
                      </a:r>
                      <a:r>
                        <a:rPr lang="es-MX" sz="2400" dirty="0" smtClean="0"/>
                        <a:t> (Dinamarca)</a:t>
                      </a:r>
                      <a:endParaRPr lang="en-US" sz="2400" dirty="0"/>
                    </a:p>
                  </a:txBody>
                  <a:tcPr/>
                </a:tc>
                <a:tc>
                  <a:txBody>
                    <a:bodyPr/>
                    <a:lstStyle/>
                    <a:p>
                      <a:r>
                        <a:rPr lang="es-MX" sz="2400" dirty="0" smtClean="0"/>
                        <a:t>$391</a:t>
                      </a:r>
                      <a:endParaRPr lang="en-US" sz="2400" dirty="0"/>
                    </a:p>
                  </a:txBody>
                  <a:tcPr/>
                </a:tc>
                <a:tc>
                  <a:txBody>
                    <a:bodyPr/>
                    <a:lstStyle/>
                    <a:p>
                      <a:r>
                        <a:rPr lang="es-MX" sz="2400" dirty="0" smtClean="0"/>
                        <a:t>&lt;2</a:t>
                      </a:r>
                      <a:endParaRPr lang="en-US" sz="2400" dirty="0"/>
                    </a:p>
                  </a:txBody>
                  <a:tcPr/>
                </a:tc>
              </a:tr>
              <a:tr h="452013">
                <a:tc>
                  <a:txBody>
                    <a:bodyPr/>
                    <a:lstStyle/>
                    <a:p>
                      <a:r>
                        <a:rPr lang="es-MX" sz="2400" dirty="0" err="1" smtClean="0"/>
                        <a:t>Takii</a:t>
                      </a:r>
                      <a:r>
                        <a:rPr lang="es-MX" sz="2400" dirty="0" smtClean="0"/>
                        <a:t> (Japón)</a:t>
                      </a:r>
                      <a:endParaRPr lang="en-US" sz="2400" dirty="0"/>
                    </a:p>
                  </a:txBody>
                  <a:tcPr/>
                </a:tc>
                <a:tc>
                  <a:txBody>
                    <a:bodyPr/>
                    <a:lstStyle/>
                    <a:p>
                      <a:r>
                        <a:rPr lang="es-MX" sz="2400" dirty="0" smtClean="0"/>
                        <a:t>$347</a:t>
                      </a:r>
                      <a:endParaRPr lang="en-US" sz="2400" dirty="0"/>
                    </a:p>
                  </a:txBody>
                  <a:tcPr/>
                </a:tc>
                <a:tc>
                  <a:txBody>
                    <a:bodyPr/>
                    <a:lstStyle/>
                    <a:p>
                      <a:r>
                        <a:rPr lang="es-MX" sz="2400" dirty="0" smtClean="0"/>
                        <a:t>&lt;2</a:t>
                      </a:r>
                      <a:endParaRPr lang="en-US" sz="2400" dirty="0"/>
                    </a:p>
                  </a:txBody>
                  <a:tcPr/>
                </a:tc>
              </a:tr>
              <a:tr h="452013">
                <a:tc>
                  <a:txBody>
                    <a:bodyPr/>
                    <a:lstStyle/>
                    <a:p>
                      <a:r>
                        <a:rPr lang="es-MX" sz="2400" dirty="0" smtClean="0"/>
                        <a:t>TOTAL</a:t>
                      </a:r>
                      <a:endParaRPr lang="en-US" sz="2400" dirty="0"/>
                    </a:p>
                  </a:txBody>
                  <a:tcPr/>
                </a:tc>
                <a:tc>
                  <a:txBody>
                    <a:bodyPr/>
                    <a:lstStyle/>
                    <a:p>
                      <a:r>
                        <a:rPr lang="es-MX" sz="2400" dirty="0" smtClean="0"/>
                        <a:t>$14,785</a:t>
                      </a:r>
                      <a:endParaRPr lang="en-US" sz="2400" dirty="0"/>
                    </a:p>
                  </a:txBody>
                  <a:tcPr/>
                </a:tc>
                <a:tc>
                  <a:txBody>
                    <a:bodyPr/>
                    <a:lstStyle/>
                    <a:p>
                      <a:r>
                        <a:rPr lang="es-MX" sz="2400" dirty="0" smtClean="0"/>
                        <a:t>67%</a:t>
                      </a:r>
                      <a:endParaRPr lang="en-US" sz="2400" dirty="0"/>
                    </a:p>
                  </a:txBody>
                  <a:tcPr/>
                </a:tc>
              </a:tr>
            </a:tbl>
          </a:graphicData>
        </a:graphic>
      </p:graphicFrame>
    </p:spTree>
    <p:extLst>
      <p:ext uri="{BB962C8B-B14F-4D97-AF65-F5344CB8AC3E}">
        <p14:creationId xmlns:p14="http://schemas.microsoft.com/office/powerpoint/2010/main" val="570502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889844"/>
            <a:ext cx="12192000" cy="5839740"/>
          </a:xfrm>
          <a:prstGeom prst="rect">
            <a:avLst/>
          </a:prstGeom>
        </p:spPr>
        <p:txBody>
          <a:bodyPr wrap="square">
            <a:spAutoFit/>
          </a:bodyPr>
          <a:lstStyle/>
          <a:p>
            <a:pPr indent="449580" algn="ctr">
              <a:lnSpc>
                <a:spcPct val="150000"/>
              </a:lnSpc>
              <a:spcAft>
                <a:spcPts val="100"/>
              </a:spcAft>
            </a:pPr>
            <a:r>
              <a:rPr lang="es-ES_tradnl"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Para 2015 seis compañías controlan el 75% de los insumos agrícolas y </a:t>
            </a:r>
            <a:r>
              <a:rPr lang="es-ES_tradnl" sz="2800" kern="1800" dirty="0">
                <a:latin typeface="Arial" panose="020B0604020202020204" pitchFamily="34" charset="0"/>
                <a:ea typeface="Times New Roman" panose="02020603050405020304" pitchFamily="18" charset="0"/>
                <a:cs typeface="Times New Roman" panose="02020603050405020304" pitchFamily="18" charset="0"/>
              </a:rPr>
              <a:t>sólo tres empresas controlan más de la mitad (53%) del mercado global de semillas comerciales (</a:t>
            </a:r>
            <a:r>
              <a:rPr lang="es-ES_tradnl"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Monsanto-26%, DuPont Pioneer-18.2 y </a:t>
            </a:r>
            <a:r>
              <a:rPr lang="es-ES_tradnl" sz="2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Syngenta</a:t>
            </a:r>
            <a:r>
              <a:rPr lang="es-ES_tradnl"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 9.2%). Entre las tres facturan $18,000 </a:t>
            </a:r>
            <a:r>
              <a:rPr lang="es-ES_tradnl" sz="2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mdd</a:t>
            </a:r>
            <a:r>
              <a:rPr lang="es-ES_tradnl"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 Entre el cuarto y décimo lugar aparecen la compañía </a:t>
            </a:r>
            <a:r>
              <a:rPr lang="es-ES_tradnl" sz="2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Vilmorin</a:t>
            </a:r>
            <a:r>
              <a:rPr lang="es-ES_tradnl"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 (del francés Grupo </a:t>
            </a:r>
            <a:r>
              <a:rPr lang="es-ES_tradnl" sz="2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Limagrain</a:t>
            </a:r>
            <a:r>
              <a:rPr lang="es-ES_tradnl"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S_tradnl" sz="2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WinField</a:t>
            </a:r>
            <a:r>
              <a:rPr lang="es-ES_tradnl"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 la alemana KWS, Bayer </a:t>
            </a:r>
            <a:r>
              <a:rPr lang="es-ES_tradnl" sz="2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Cropscience</a:t>
            </a:r>
            <a:r>
              <a:rPr lang="es-ES_tradnl"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 Dow </a:t>
            </a:r>
            <a:r>
              <a:rPr lang="es-ES_tradnl" sz="2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AgroSciences</a:t>
            </a:r>
            <a:r>
              <a:rPr lang="es-ES_tradnl"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las japonesas </a:t>
            </a:r>
            <a:r>
              <a:rPr lang="es-ES_tradnl" sz="2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Sakata</a:t>
            </a:r>
            <a:r>
              <a:rPr lang="es-ES_tradnl"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a:t>
            </a:r>
            <a:r>
              <a:rPr lang="es-ES_tradnl" sz="2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Takii</a:t>
            </a:r>
            <a:r>
              <a:rPr lang="es-ES_tradnl"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 Entre las diez empresas dominan el 75 por ciento del mercado mundial de semillas, de $26,000 </a:t>
            </a:r>
            <a:r>
              <a:rPr lang="es-ES_tradnl" sz="2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mdd</a:t>
            </a:r>
            <a:r>
              <a:rPr lang="es-ES_tradnl"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anuales (Cuadro 3.2.1)</a:t>
            </a:r>
            <a:r>
              <a:rPr lang="es-ES_tradnl" sz="2800" kern="1800" dirty="0">
                <a:latin typeface="Arial" panose="020B0604020202020204" pitchFamily="34" charset="0"/>
                <a:ea typeface="Times New Roman" panose="02020603050405020304" pitchFamily="18" charset="0"/>
                <a:cs typeface="Times New Roman" panose="02020603050405020304" pitchFamily="18" charset="0"/>
              </a:rPr>
              <a:t> (Aranda, </a:t>
            </a:r>
            <a:r>
              <a:rPr lang="es-ES_tradnl" sz="2800" kern="1800" dirty="0" smtClean="0">
                <a:latin typeface="Arial" panose="020B0604020202020204" pitchFamily="34" charset="0"/>
                <a:ea typeface="Times New Roman" panose="02020603050405020304" pitchFamily="18" charset="0"/>
                <a:cs typeface="Times New Roman" panose="02020603050405020304" pitchFamily="18" charset="0"/>
              </a:rPr>
              <a:t>2016).</a:t>
            </a:r>
            <a:endParaRPr lang="es-MX" sz="2800" dirty="0">
              <a:effectLst/>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6018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4 Título"/>
          <p:cNvSpPr>
            <a:spLocks noGrp="1"/>
          </p:cNvSpPr>
          <p:nvPr>
            <p:ph type="title"/>
          </p:nvPr>
        </p:nvSpPr>
        <p:spPr>
          <a:xfrm>
            <a:off x="838200" y="103991"/>
            <a:ext cx="10515600" cy="836167"/>
          </a:xfrm>
        </p:spPr>
        <p:txBody>
          <a:bodyPr>
            <a:normAutofit fontScale="90000"/>
          </a:bodyPr>
          <a:lstStyle/>
          <a:p>
            <a:pPr algn="ctr"/>
            <a:r>
              <a:rPr lang="es-MX" sz="2800" b="1" dirty="0"/>
              <a:t>Discusión acerca del alcance de la transformación que provocaría la agro-biotecnología en los años 80 y 90</a:t>
            </a:r>
            <a:endParaRPr lang="en-US" sz="2800" b="1" dirty="0"/>
          </a:p>
        </p:txBody>
      </p:sp>
      <p:sp>
        <p:nvSpPr>
          <p:cNvPr id="20483" name="5 Marcador de contenido"/>
          <p:cNvSpPr>
            <a:spLocks noGrp="1"/>
          </p:cNvSpPr>
          <p:nvPr>
            <p:ph sz="half" idx="1"/>
          </p:nvPr>
        </p:nvSpPr>
        <p:spPr>
          <a:xfrm>
            <a:off x="90152" y="837128"/>
            <a:ext cx="5929648" cy="6020872"/>
          </a:xfrm>
        </p:spPr>
        <p:txBody>
          <a:bodyPr>
            <a:normAutofit fontScale="92500" lnSpcReduction="10000"/>
          </a:bodyPr>
          <a:lstStyle/>
          <a:p>
            <a:pPr>
              <a:buFontTx/>
              <a:buNone/>
            </a:pPr>
            <a:r>
              <a:rPr lang="es-MX" sz="2400" dirty="0"/>
              <a:t>Se discutía sobre si la biotecnología agrícola transformaría de raíz la producción agrícola y alimentaria, como sucedió con la Revolución Verde</a:t>
            </a:r>
          </a:p>
          <a:p>
            <a:pPr>
              <a:buFontTx/>
              <a:buNone/>
            </a:pPr>
            <a:r>
              <a:rPr lang="es-MX" sz="2400" dirty="0"/>
              <a:t>Posiciones que lo negaban, por ser la agricultura una rama secundaria de la economía (</a:t>
            </a:r>
            <a:r>
              <a:rPr lang="es-MX" sz="2400" dirty="0" err="1"/>
              <a:t>Buttel</a:t>
            </a:r>
            <a:r>
              <a:rPr lang="es-MX" sz="2400" dirty="0"/>
              <a:t>)</a:t>
            </a:r>
          </a:p>
          <a:p>
            <a:pPr>
              <a:buFontTx/>
              <a:buNone/>
            </a:pPr>
            <a:r>
              <a:rPr lang="es-MX" sz="2400" dirty="0"/>
              <a:t>Análisis que generalizaba, como si se tratara de una tecnología homogénea (Restrepo)</a:t>
            </a:r>
          </a:p>
          <a:p>
            <a:pPr>
              <a:buFontTx/>
              <a:buNone/>
            </a:pPr>
            <a:r>
              <a:rPr lang="es-MX" sz="2400" dirty="0"/>
              <a:t>Discusión que ubicaba a la biotecnología como parte de conjunto de tecnologías de la 3ª RCT (</a:t>
            </a:r>
            <a:r>
              <a:rPr lang="es-MX" sz="2400" dirty="0" err="1"/>
              <a:t>Ominami</a:t>
            </a:r>
            <a:r>
              <a:rPr lang="es-MX" sz="2400" dirty="0"/>
              <a:t>), planteamiento teórico del paradigma tecno-económico (Pérez)</a:t>
            </a:r>
          </a:p>
          <a:p>
            <a:pPr>
              <a:buFontTx/>
              <a:buNone/>
            </a:pPr>
            <a:r>
              <a:rPr lang="es-MX" sz="2400" dirty="0"/>
              <a:t>No había aún productos comerciales suficientes, se habla de potencialidades</a:t>
            </a:r>
          </a:p>
          <a:p>
            <a:pPr>
              <a:buFontTx/>
              <a:buNone/>
            </a:pPr>
            <a:r>
              <a:rPr lang="es-MX" sz="2400" dirty="0"/>
              <a:t>Se hablaba de beneficios para los consumidores, los productores agrícolas y el medio ambiente</a:t>
            </a:r>
          </a:p>
          <a:p>
            <a:pPr>
              <a:buFontTx/>
              <a:buNone/>
            </a:pPr>
            <a:r>
              <a:rPr lang="es-MX" sz="2400" dirty="0"/>
              <a:t>Prometía resolver el problema del hambre (al igual que la RV)</a:t>
            </a:r>
          </a:p>
          <a:p>
            <a:pPr>
              <a:buFontTx/>
              <a:buNone/>
            </a:pPr>
            <a:endParaRPr lang="es-ES" sz="2100" dirty="0"/>
          </a:p>
          <a:p>
            <a:endParaRPr lang="en-US" sz="2100" dirty="0"/>
          </a:p>
        </p:txBody>
      </p:sp>
      <p:pic>
        <p:nvPicPr>
          <p:cNvPr id="3" name="Marcador de contenido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1218211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Título"/>
          <p:cNvSpPr>
            <a:spLocks noGrp="1"/>
          </p:cNvSpPr>
          <p:nvPr>
            <p:ph type="title"/>
          </p:nvPr>
        </p:nvSpPr>
        <p:spPr>
          <a:xfrm>
            <a:off x="1952625" y="0"/>
            <a:ext cx="8229600" cy="642938"/>
          </a:xfrm>
        </p:spPr>
        <p:txBody>
          <a:bodyPr/>
          <a:lstStyle/>
          <a:p>
            <a:pPr algn="ctr"/>
            <a:r>
              <a:rPr lang="es-MX" sz="2800" b="1" dirty="0"/>
              <a:t>Debate en el S.XXI</a:t>
            </a:r>
            <a:endParaRPr lang="en-US" sz="2800" b="1" dirty="0"/>
          </a:p>
        </p:txBody>
      </p:sp>
      <p:sp>
        <p:nvSpPr>
          <p:cNvPr id="21507" name="5 Marcador de contenido"/>
          <p:cNvSpPr>
            <a:spLocks noGrp="1"/>
          </p:cNvSpPr>
          <p:nvPr>
            <p:ph sz="half" idx="2"/>
          </p:nvPr>
        </p:nvSpPr>
        <p:spPr>
          <a:xfrm>
            <a:off x="4409986" y="642938"/>
            <a:ext cx="7782014" cy="6215062"/>
          </a:xfrm>
        </p:spPr>
        <p:txBody>
          <a:bodyPr/>
          <a:lstStyle/>
          <a:p>
            <a:pPr>
              <a:lnSpc>
                <a:spcPct val="90000"/>
              </a:lnSpc>
            </a:pPr>
            <a:r>
              <a:rPr lang="es-MX" dirty="0"/>
              <a:t>Para </a:t>
            </a:r>
            <a:r>
              <a:rPr lang="es-MX" dirty="0" smtClean="0"/>
              <a:t>2015</a:t>
            </a:r>
            <a:r>
              <a:rPr lang="es-MX" dirty="0"/>
              <a:t>, es claro que la agricultura transgénica no ha transformado radicalmente la producción de alimentos, como si lo hizo la Revolución Verde</a:t>
            </a:r>
          </a:p>
          <a:p>
            <a:pPr>
              <a:lnSpc>
                <a:spcPct val="90000"/>
              </a:lnSpc>
            </a:pPr>
            <a:r>
              <a:rPr lang="es-MX" dirty="0"/>
              <a:t>Existen básicamente dos transformaciones en el mercado (resistencia a herbicidas, a insectos y a virus), en cuatro cultivos: maíz, soya, algodón, canola y </a:t>
            </a:r>
            <a:r>
              <a:rPr lang="es-MX" dirty="0" smtClean="0"/>
              <a:t>papaya. </a:t>
            </a:r>
            <a:r>
              <a:rPr lang="es-MX" dirty="0" smtClean="0"/>
              <a:t>En maíz comienza a hablarse de resistencia a sequía</a:t>
            </a:r>
            <a:endParaRPr lang="es-MX" dirty="0"/>
          </a:p>
          <a:p>
            <a:pPr>
              <a:lnSpc>
                <a:spcPct val="90000"/>
              </a:lnSpc>
            </a:pPr>
            <a:r>
              <a:rPr lang="es-MX" dirty="0"/>
              <a:t>Un grupo limitado de países los siembran masivamente (EUA, Canadá, Argentina, Brasil, India, China con más de 5 millones hectáreas</a:t>
            </a:r>
            <a:r>
              <a:rPr lang="es-MX" dirty="0" smtClean="0"/>
              <a:t>)</a:t>
            </a:r>
          </a:p>
          <a:p>
            <a:pPr>
              <a:lnSpc>
                <a:spcPct val="90000"/>
              </a:lnSpc>
            </a:pPr>
            <a:r>
              <a:rPr lang="es-MX" dirty="0" smtClean="0"/>
              <a:t>Agricultura climáticamente inteligente: agudización del control de las corporaciones</a:t>
            </a:r>
            <a:endParaRPr lang="es-ES" dirty="0"/>
          </a:p>
          <a:p>
            <a:endParaRPr lang="en-US" sz="2200" dirty="0"/>
          </a:p>
        </p:txBody>
      </p:sp>
      <p:pic>
        <p:nvPicPr>
          <p:cNvPr id="21508" name="Picture 7" descr="tepoz_flores 056"/>
          <p:cNvPicPr>
            <a:picLocks noGrp="1" noChangeAspect="1" noChangeArrowheads="1"/>
          </p:cNvPicPr>
          <p:nvPr>
            <p:ph sz="half" idx="1"/>
          </p:nvPr>
        </p:nvPicPr>
        <p:blipFill>
          <a:blip r:embed="rId2"/>
          <a:srcRect/>
          <a:stretch>
            <a:fillRect/>
          </a:stretch>
        </p:blipFill>
        <p:spPr>
          <a:xfrm>
            <a:off x="431711" y="1487487"/>
            <a:ext cx="3978275" cy="4525963"/>
          </a:xfrm>
          <a:noFill/>
        </p:spPr>
      </p:pic>
    </p:spTree>
    <p:extLst>
      <p:ext uri="{BB962C8B-B14F-4D97-AF65-F5344CB8AC3E}">
        <p14:creationId xmlns:p14="http://schemas.microsoft.com/office/powerpoint/2010/main" val="870407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31819" y="0"/>
            <a:ext cx="11822805" cy="1752600"/>
          </a:xfrm>
        </p:spPr>
        <p:txBody>
          <a:bodyPr/>
          <a:lstStyle/>
          <a:p>
            <a:pPr eaLnBrk="1" hangingPunct="1"/>
            <a:r>
              <a:rPr lang="es-MX" sz="2400" b="1" dirty="0"/>
              <a:t>El maíz en los mitos prehispánicos: eje de la matriz cultural mesoamericana (Bonfil Batalla)</a:t>
            </a:r>
            <a:br>
              <a:rPr lang="es-MX" sz="2400" b="1" dirty="0"/>
            </a:br>
            <a:r>
              <a:rPr lang="es-MX" sz="2400" b="1" dirty="0"/>
              <a:t>Quetzalcóatl, señor de Tula, dios sabio y bondadoso, ayudó a los hombres a encontrar el maíz para su sustento</a:t>
            </a:r>
            <a:endParaRPr lang="es-ES" sz="2400" b="1" dirty="0"/>
          </a:p>
        </p:txBody>
      </p:sp>
      <p:sp>
        <p:nvSpPr>
          <p:cNvPr id="22531" name="Rectangle 3"/>
          <p:cNvSpPr>
            <a:spLocks noGrp="1" noChangeArrowheads="1"/>
          </p:cNvSpPr>
          <p:nvPr>
            <p:ph type="subTitle" idx="1"/>
          </p:nvPr>
        </p:nvSpPr>
        <p:spPr>
          <a:xfrm>
            <a:off x="2895600" y="1970468"/>
            <a:ext cx="6400800" cy="4430332"/>
          </a:xfrm>
        </p:spPr>
        <p:txBody>
          <a:bodyPr/>
          <a:lstStyle/>
          <a:p>
            <a:pPr eaLnBrk="1" hangingPunct="1"/>
            <a:r>
              <a:rPr lang="es-MX" sz="2800" dirty="0"/>
              <a:t>En las versiones aztecas de la creación, investigadas y escritas por Alfonso Caso (La religión de los aztecas y Pueblo del Sol), las plantas que se van citando como alimento de la humanidad van gradualmente pareciéndose al ideal de alimentación del indio mesoamericano: el maíz. La última planta que aparece en estas versiones, el </a:t>
            </a:r>
            <a:r>
              <a:rPr lang="es-MX" sz="2800" dirty="0" err="1"/>
              <a:t>cencocopi</a:t>
            </a:r>
            <a:r>
              <a:rPr lang="es-MX" sz="2800" dirty="0"/>
              <a:t>, es el </a:t>
            </a:r>
            <a:r>
              <a:rPr lang="es-MX" sz="2800" dirty="0" err="1"/>
              <a:t>tecocentli</a:t>
            </a:r>
            <a:r>
              <a:rPr lang="es-MX" sz="2800" dirty="0"/>
              <a:t> (hoy llamado </a:t>
            </a:r>
            <a:r>
              <a:rPr lang="es-MX" sz="2800" dirty="0" err="1"/>
              <a:t>teocintle</a:t>
            </a:r>
            <a:r>
              <a:rPr lang="es-MX" sz="2800" dirty="0"/>
              <a:t>), antepasado silvestre del maíz</a:t>
            </a:r>
            <a:endParaRPr lang="es-ES" sz="2800" dirty="0"/>
          </a:p>
        </p:txBody>
      </p:sp>
    </p:spTree>
    <p:extLst>
      <p:ext uri="{BB962C8B-B14F-4D97-AF65-F5344CB8AC3E}">
        <p14:creationId xmlns:p14="http://schemas.microsoft.com/office/powerpoint/2010/main" val="3036958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eaLnBrk="1" hangingPunct="1"/>
            <a:r>
              <a:rPr lang="es-MX" sz="2400" b="1" dirty="0" err="1"/>
              <a:t>Chicomecóatl</a:t>
            </a:r>
            <a:r>
              <a:rPr lang="es-MX" sz="2400" b="1" dirty="0"/>
              <a:t>, la más importante de las deidades aztecas de la vegetación o “diosa de los mantenimientos”, se llama también “7 mazorcas de maíz”</a:t>
            </a:r>
            <a:endParaRPr lang="es-ES" sz="2400" b="1" dirty="0"/>
          </a:p>
        </p:txBody>
      </p:sp>
      <p:sp>
        <p:nvSpPr>
          <p:cNvPr id="23555" name="Rectangle 3"/>
          <p:cNvSpPr>
            <a:spLocks noGrp="1" noChangeArrowheads="1"/>
          </p:cNvSpPr>
          <p:nvPr>
            <p:ph type="body" idx="1"/>
          </p:nvPr>
        </p:nvSpPr>
        <p:spPr/>
        <p:txBody>
          <a:bodyPr>
            <a:normAutofit/>
          </a:bodyPr>
          <a:lstStyle/>
          <a:p>
            <a:pPr marL="0" indent="0" eaLnBrk="1" hangingPunct="1">
              <a:buNone/>
            </a:pPr>
            <a:r>
              <a:rPr lang="es-MX" sz="3200" dirty="0"/>
              <a:t>Además, cada una de las plantas importantes para los aztecas fue convertida en un dios. El maíz, la más importante de todas, tenía una serie de dioses que lo representaban: </a:t>
            </a:r>
            <a:r>
              <a:rPr lang="es-MX" sz="3200" dirty="0" err="1"/>
              <a:t>Centéotl</a:t>
            </a:r>
            <a:r>
              <a:rPr lang="es-MX" sz="3200" dirty="0"/>
              <a:t>, que literalmente quiere decir: </a:t>
            </a:r>
            <a:r>
              <a:rPr lang="es-MX" sz="3200" dirty="0" err="1"/>
              <a:t>centli</a:t>
            </a:r>
            <a:r>
              <a:rPr lang="es-MX" sz="3200" dirty="0"/>
              <a:t>: maíz y </a:t>
            </a:r>
            <a:r>
              <a:rPr lang="es-MX" sz="3200" dirty="0" err="1"/>
              <a:t>téotl</a:t>
            </a:r>
            <a:r>
              <a:rPr lang="es-MX" sz="3200" dirty="0"/>
              <a:t>, dios. La semilla se concibe como una mujer que va representando, en sus diversas edades, el desarrollo de la mazorca. </a:t>
            </a:r>
            <a:r>
              <a:rPr lang="es-MX" sz="3200" dirty="0" err="1"/>
              <a:t>Xilonen</a:t>
            </a:r>
            <a:r>
              <a:rPr lang="es-MX" sz="3200" dirty="0"/>
              <a:t> es mazorca tierna o jilote, </a:t>
            </a:r>
            <a:r>
              <a:rPr lang="es-MX" sz="3200" dirty="0" err="1"/>
              <a:t>Ilamatecuhtli</a:t>
            </a:r>
            <a:r>
              <a:rPr lang="es-MX" sz="3200" dirty="0"/>
              <a:t> es “la señora de la falda vieja”, mazorca seca, cubierta ya por hojas secas y arrugadas</a:t>
            </a:r>
            <a:endParaRPr lang="es-ES" sz="3200" dirty="0"/>
          </a:p>
        </p:txBody>
      </p:sp>
    </p:spTree>
    <p:extLst>
      <p:ext uri="{BB962C8B-B14F-4D97-AF65-F5344CB8AC3E}">
        <p14:creationId xmlns:p14="http://schemas.microsoft.com/office/powerpoint/2010/main" val="2714876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Yolanda Massieu\Downloads\13084103_10153413520682136_313853263_n.jpg"/>
          <p:cNvPicPr/>
          <p:nvPr/>
        </p:nvPicPr>
        <p:blipFill>
          <a:blip r:embed="rId2">
            <a:extLst>
              <a:ext uri="{28A0092B-C50C-407E-A947-70E740481C1C}">
                <a14:useLocalDpi xmlns:a14="http://schemas.microsoft.com/office/drawing/2010/main" val="0"/>
              </a:ext>
            </a:extLst>
          </a:blip>
          <a:srcRect/>
          <a:stretch>
            <a:fillRect/>
          </a:stretch>
        </p:blipFill>
        <p:spPr bwMode="auto">
          <a:xfrm>
            <a:off x="850006" y="0"/>
            <a:ext cx="10238704" cy="6858000"/>
          </a:xfrm>
          <a:prstGeom prst="rect">
            <a:avLst/>
          </a:prstGeom>
          <a:noFill/>
          <a:ln>
            <a:noFill/>
          </a:ln>
        </p:spPr>
      </p:pic>
    </p:spTree>
    <p:extLst>
      <p:ext uri="{BB962C8B-B14F-4D97-AF65-F5344CB8AC3E}">
        <p14:creationId xmlns:p14="http://schemas.microsoft.com/office/powerpoint/2010/main" val="2796313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s-MX" dirty="0" err="1" smtClean="0"/>
              <a:t>Xilonen</a:t>
            </a:r>
            <a:r>
              <a:rPr lang="es-MX" dirty="0" smtClean="0"/>
              <a:t>, mazorca tierna o jilote</a:t>
            </a:r>
            <a:endParaRPr lang="es-ES" dirty="0" smtClean="0"/>
          </a:p>
        </p:txBody>
      </p:sp>
      <p:sp>
        <p:nvSpPr>
          <p:cNvPr id="24579" name="Rectangle 3"/>
          <p:cNvSpPr>
            <a:spLocks noGrp="1" noChangeArrowheads="1"/>
          </p:cNvSpPr>
          <p:nvPr>
            <p:ph type="body" idx="1"/>
          </p:nvPr>
        </p:nvSpPr>
        <p:spPr/>
        <p:txBody>
          <a:bodyPr/>
          <a:lstStyle/>
          <a:p>
            <a:pPr eaLnBrk="1" hangingPunct="1"/>
            <a:endParaRPr lang="es-ES" smtClean="0"/>
          </a:p>
          <a:p>
            <a:pPr eaLnBrk="1" hangingPunct="1">
              <a:buFontTx/>
              <a:buNone/>
            </a:pPr>
            <a:endParaRPr lang="es-ES" smtClean="0"/>
          </a:p>
        </p:txBody>
      </p:sp>
      <p:pic>
        <p:nvPicPr>
          <p:cNvPr id="24580" name="Picture 4" descr="DIOSA_MAIZ"/>
          <p:cNvPicPr>
            <a:picLocks noChangeAspect="1" noChangeArrowheads="1"/>
          </p:cNvPicPr>
          <p:nvPr/>
        </p:nvPicPr>
        <p:blipFill>
          <a:blip r:embed="rId2"/>
          <a:srcRect/>
          <a:stretch>
            <a:fillRect/>
          </a:stretch>
        </p:blipFill>
        <p:spPr bwMode="auto">
          <a:xfrm>
            <a:off x="4008439" y="1957388"/>
            <a:ext cx="4206875" cy="4900612"/>
          </a:xfrm>
          <a:prstGeom prst="rect">
            <a:avLst/>
          </a:prstGeom>
          <a:noFill/>
          <a:ln w="9525">
            <a:noFill/>
            <a:miter lim="800000"/>
            <a:headEnd/>
            <a:tailEnd/>
          </a:ln>
        </p:spPr>
      </p:pic>
    </p:spTree>
    <p:extLst>
      <p:ext uri="{BB962C8B-B14F-4D97-AF65-F5344CB8AC3E}">
        <p14:creationId xmlns:p14="http://schemas.microsoft.com/office/powerpoint/2010/main" val="3735872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34851" y="1338293"/>
            <a:ext cx="11075831" cy="4524315"/>
          </a:xfrm>
          <a:prstGeom prst="rect">
            <a:avLst/>
          </a:prstGeom>
          <a:noFill/>
          <a:ln w="9525">
            <a:noFill/>
            <a:miter lim="800000"/>
            <a:headEnd/>
            <a:tailEnd/>
          </a:ln>
        </p:spPr>
        <p:txBody>
          <a:bodyPr wrap="square" anchor="ctr">
            <a:spAutoFit/>
          </a:bodyPr>
          <a:lstStyle/>
          <a:p>
            <a:pPr algn="just"/>
            <a:r>
              <a:rPr lang="en-US" sz="3200" dirty="0"/>
              <a:t>México, </a:t>
            </a:r>
            <a:r>
              <a:rPr lang="en-US" sz="3200" dirty="0" err="1"/>
              <a:t>como</a:t>
            </a:r>
            <a:r>
              <a:rPr lang="en-US" sz="3200" dirty="0"/>
              <a:t> </a:t>
            </a:r>
            <a:r>
              <a:rPr lang="en-US" sz="3200" dirty="0" err="1"/>
              <a:t>centro</a:t>
            </a:r>
            <a:r>
              <a:rPr lang="en-US" sz="3200" dirty="0"/>
              <a:t> de </a:t>
            </a:r>
            <a:r>
              <a:rPr lang="en-US" sz="3200" dirty="0" err="1"/>
              <a:t>origen</a:t>
            </a:r>
            <a:r>
              <a:rPr lang="en-US" sz="3200" dirty="0"/>
              <a:t> del </a:t>
            </a:r>
            <a:r>
              <a:rPr lang="en-US" sz="3200" dirty="0" err="1"/>
              <a:t>maíz</a:t>
            </a:r>
            <a:r>
              <a:rPr lang="en-US" sz="3200" dirty="0"/>
              <a:t>, el mayor </a:t>
            </a:r>
            <a:r>
              <a:rPr lang="en-US" sz="3200" dirty="0" err="1"/>
              <a:t>consumidor</a:t>
            </a:r>
            <a:r>
              <a:rPr lang="en-US" sz="3200" dirty="0"/>
              <a:t> del </a:t>
            </a:r>
            <a:r>
              <a:rPr lang="en-US" sz="3200" dirty="0" err="1"/>
              <a:t>mundo</a:t>
            </a:r>
            <a:r>
              <a:rPr lang="en-US" sz="3200" dirty="0"/>
              <a:t> y el </a:t>
            </a:r>
            <a:r>
              <a:rPr lang="en-US" sz="3200" dirty="0" err="1"/>
              <a:t>país</a:t>
            </a:r>
            <a:r>
              <a:rPr lang="en-US" sz="3200" dirty="0"/>
              <a:t> para el </a:t>
            </a:r>
            <a:r>
              <a:rPr lang="en-US" sz="3200" dirty="0" err="1"/>
              <a:t>que</a:t>
            </a:r>
            <a:r>
              <a:rPr lang="en-US" sz="3200" dirty="0"/>
              <a:t> el </a:t>
            </a:r>
            <a:r>
              <a:rPr lang="en-US" sz="3200" dirty="0" err="1"/>
              <a:t>maíz</a:t>
            </a:r>
            <a:r>
              <a:rPr lang="en-US" sz="3200" dirty="0"/>
              <a:t> </a:t>
            </a:r>
            <a:r>
              <a:rPr lang="en-US" sz="3200" dirty="0" err="1"/>
              <a:t>representa</a:t>
            </a:r>
            <a:r>
              <a:rPr lang="en-US" sz="3200" dirty="0"/>
              <a:t> </a:t>
            </a:r>
            <a:r>
              <a:rPr lang="en-US" sz="3200" dirty="0" err="1"/>
              <a:t>una</a:t>
            </a:r>
            <a:r>
              <a:rPr lang="en-US" sz="3200" dirty="0"/>
              <a:t> parte </a:t>
            </a:r>
            <a:r>
              <a:rPr lang="en-US" sz="3200" dirty="0" err="1"/>
              <a:t>importante</a:t>
            </a:r>
            <a:r>
              <a:rPr lang="en-US" sz="3200" dirty="0"/>
              <a:t> de </a:t>
            </a:r>
            <a:r>
              <a:rPr lang="en-US" sz="3200" dirty="0" err="1"/>
              <a:t>su</a:t>
            </a:r>
            <a:r>
              <a:rPr lang="en-US" sz="3200" dirty="0"/>
              <a:t> </a:t>
            </a:r>
            <a:r>
              <a:rPr lang="en-US" sz="3200" dirty="0" err="1"/>
              <a:t>cultura</a:t>
            </a:r>
            <a:r>
              <a:rPr lang="en-US" sz="3200" dirty="0"/>
              <a:t>, </a:t>
            </a:r>
            <a:r>
              <a:rPr lang="en-US" sz="3200" dirty="0" err="1"/>
              <a:t>tiene</a:t>
            </a:r>
            <a:r>
              <a:rPr lang="en-US" sz="3200" dirty="0"/>
              <a:t> un </a:t>
            </a:r>
            <a:r>
              <a:rPr lang="en-US" sz="3200" dirty="0" err="1"/>
              <a:t>número</a:t>
            </a:r>
            <a:r>
              <a:rPr lang="en-US" sz="3200" dirty="0"/>
              <a:t> </a:t>
            </a:r>
            <a:r>
              <a:rPr lang="en-US" sz="3200" dirty="0" err="1"/>
              <a:t>significativo</a:t>
            </a:r>
            <a:r>
              <a:rPr lang="en-US" sz="3200" dirty="0"/>
              <a:t> de </a:t>
            </a:r>
            <a:r>
              <a:rPr lang="en-US" sz="3200" dirty="0" err="1"/>
              <a:t>razas</a:t>
            </a:r>
            <a:r>
              <a:rPr lang="en-US" sz="3200" dirty="0"/>
              <a:t> de </a:t>
            </a:r>
            <a:r>
              <a:rPr lang="en-US" sz="3200" dirty="0" err="1"/>
              <a:t>maíz</a:t>
            </a:r>
            <a:r>
              <a:rPr lang="en-US" sz="3200" dirty="0"/>
              <a:t>, </a:t>
            </a:r>
            <a:r>
              <a:rPr lang="en-US" sz="3200" dirty="0" err="1"/>
              <a:t>tanto</a:t>
            </a:r>
            <a:r>
              <a:rPr lang="en-US" sz="3200" dirty="0"/>
              <a:t> en </a:t>
            </a:r>
            <a:r>
              <a:rPr lang="en-US" sz="3200" dirty="0" err="1"/>
              <a:t>bancos</a:t>
            </a:r>
            <a:r>
              <a:rPr lang="en-US" sz="3200" dirty="0"/>
              <a:t> de </a:t>
            </a:r>
            <a:r>
              <a:rPr lang="en-US" sz="3200" dirty="0" err="1"/>
              <a:t>germoplasma</a:t>
            </a:r>
            <a:r>
              <a:rPr lang="en-US" sz="3200" dirty="0"/>
              <a:t> </a:t>
            </a:r>
            <a:r>
              <a:rPr lang="en-US" sz="3200" dirty="0" err="1"/>
              <a:t>como</a:t>
            </a:r>
            <a:r>
              <a:rPr lang="en-US" sz="3200" dirty="0"/>
              <a:t> en </a:t>
            </a:r>
            <a:r>
              <a:rPr lang="en-US" sz="3200" dirty="0" err="1"/>
              <a:t>cultivo</a:t>
            </a:r>
            <a:r>
              <a:rPr lang="en-US" sz="3200" dirty="0"/>
              <a:t>. </a:t>
            </a:r>
            <a:r>
              <a:rPr lang="en-US" sz="3200" dirty="0" err="1"/>
              <a:t>Algunas</a:t>
            </a:r>
            <a:r>
              <a:rPr lang="en-US" sz="3200" dirty="0"/>
              <a:t> de </a:t>
            </a:r>
            <a:r>
              <a:rPr lang="en-US" sz="3200" dirty="0" err="1"/>
              <a:t>estas</a:t>
            </a:r>
            <a:r>
              <a:rPr lang="en-US" sz="3200" dirty="0"/>
              <a:t> </a:t>
            </a:r>
            <a:r>
              <a:rPr lang="en-US" sz="3200" dirty="0" err="1"/>
              <a:t>razas</a:t>
            </a:r>
            <a:r>
              <a:rPr lang="en-US" sz="3200" dirty="0"/>
              <a:t> </a:t>
            </a:r>
            <a:r>
              <a:rPr lang="en-US" sz="3200" dirty="0" err="1"/>
              <a:t>datan</a:t>
            </a:r>
            <a:r>
              <a:rPr lang="en-US" sz="3200" dirty="0"/>
              <a:t> del </a:t>
            </a:r>
            <a:r>
              <a:rPr lang="en-US" sz="3200" dirty="0" err="1"/>
              <a:t>periodo</a:t>
            </a:r>
            <a:r>
              <a:rPr lang="en-US" sz="3200" dirty="0"/>
              <a:t> </a:t>
            </a:r>
            <a:r>
              <a:rPr lang="en-US" sz="3200" dirty="0" err="1"/>
              <a:t>precolombino</a:t>
            </a:r>
            <a:r>
              <a:rPr lang="en-US" sz="3200" dirty="0"/>
              <a:t>. En 1951 </a:t>
            </a:r>
            <a:r>
              <a:rPr lang="en-US" sz="3200" dirty="0" err="1"/>
              <a:t>Wellhausen</a:t>
            </a:r>
            <a:r>
              <a:rPr lang="en-US" sz="3200" dirty="0"/>
              <a:t> </a:t>
            </a:r>
            <a:r>
              <a:rPr lang="en-US" sz="3200" dirty="0" err="1"/>
              <a:t>encontró</a:t>
            </a:r>
            <a:r>
              <a:rPr lang="en-US" sz="3200" dirty="0"/>
              <a:t> 25 </a:t>
            </a:r>
            <a:r>
              <a:rPr lang="en-US" sz="3200" dirty="0" err="1"/>
              <a:t>razas</a:t>
            </a:r>
            <a:r>
              <a:rPr lang="en-US" sz="3200" dirty="0"/>
              <a:t> </a:t>
            </a:r>
            <a:r>
              <a:rPr lang="en-US" sz="3200" dirty="0" err="1"/>
              <a:t>bien</a:t>
            </a:r>
            <a:r>
              <a:rPr lang="en-US" sz="3200" dirty="0"/>
              <a:t> </a:t>
            </a:r>
            <a:r>
              <a:rPr lang="en-US" sz="3200" dirty="0" err="1"/>
              <a:t>definidas</a:t>
            </a:r>
            <a:r>
              <a:rPr lang="en-US" sz="3200" dirty="0"/>
              <a:t>, en 1970 Hernández y </a:t>
            </a:r>
            <a:r>
              <a:rPr lang="en-US" sz="3200" dirty="0" err="1"/>
              <a:t>Alanís</a:t>
            </a:r>
            <a:r>
              <a:rPr lang="en-US" sz="3200" dirty="0"/>
              <a:t> </a:t>
            </a:r>
            <a:r>
              <a:rPr lang="en-US" sz="3200" dirty="0" err="1"/>
              <a:t>agregaron</a:t>
            </a:r>
            <a:r>
              <a:rPr lang="en-US" sz="3200" dirty="0"/>
              <a:t> 5 </a:t>
            </a:r>
            <a:r>
              <a:rPr lang="en-US" sz="3200" dirty="0" err="1"/>
              <a:t>razas</a:t>
            </a:r>
            <a:r>
              <a:rPr lang="en-US" sz="3200" dirty="0"/>
              <a:t> </a:t>
            </a:r>
            <a:r>
              <a:rPr lang="en-US" sz="3200" dirty="0" err="1"/>
              <a:t>más</a:t>
            </a:r>
            <a:r>
              <a:rPr lang="en-US" sz="3200" dirty="0"/>
              <a:t>, en 1991 Ortega et al </a:t>
            </a:r>
            <a:r>
              <a:rPr lang="en-US" sz="3200" dirty="0" err="1"/>
              <a:t>encontraron</a:t>
            </a:r>
            <a:r>
              <a:rPr lang="en-US" sz="3200" dirty="0"/>
              <a:t> 41, y Sánchez et al </a:t>
            </a:r>
            <a:r>
              <a:rPr lang="en-US" sz="3200" dirty="0" err="1"/>
              <a:t>hallaron</a:t>
            </a:r>
            <a:r>
              <a:rPr lang="en-US" sz="3200" dirty="0"/>
              <a:t> 59 en 2000 (Ortega </a:t>
            </a:r>
            <a:r>
              <a:rPr lang="en-US" sz="3200" dirty="0" err="1"/>
              <a:t>Paczka</a:t>
            </a:r>
            <a:r>
              <a:rPr lang="en-US" sz="3200" dirty="0"/>
              <a:t>, </a:t>
            </a:r>
            <a:r>
              <a:rPr lang="en-US" sz="3200" dirty="0" smtClean="0"/>
              <a:t>2007), </a:t>
            </a:r>
            <a:r>
              <a:rPr lang="en-US" sz="3200" dirty="0" err="1" smtClean="0"/>
              <a:t>cantidad</a:t>
            </a:r>
            <a:r>
              <a:rPr lang="en-US" sz="3200" dirty="0" smtClean="0"/>
              <a:t> </a:t>
            </a:r>
            <a:r>
              <a:rPr lang="en-US" sz="3200" dirty="0" err="1" smtClean="0"/>
              <a:t>confirmada</a:t>
            </a:r>
            <a:r>
              <a:rPr lang="en-US" sz="3200" dirty="0" smtClean="0"/>
              <a:t> </a:t>
            </a:r>
            <a:r>
              <a:rPr lang="en-US" sz="3200" dirty="0" err="1" smtClean="0"/>
              <a:t>por</a:t>
            </a:r>
            <a:r>
              <a:rPr lang="en-US" sz="3200" dirty="0" smtClean="0"/>
              <a:t> </a:t>
            </a:r>
            <a:r>
              <a:rPr lang="en-US" sz="3200" dirty="0" err="1" smtClean="0"/>
              <a:t>estudio</a:t>
            </a:r>
            <a:r>
              <a:rPr lang="en-US" sz="3200" dirty="0" smtClean="0"/>
              <a:t> de </a:t>
            </a:r>
            <a:r>
              <a:rPr lang="en-US" sz="3200" dirty="0" err="1" smtClean="0"/>
              <a:t>Conabio</a:t>
            </a:r>
            <a:r>
              <a:rPr lang="en-US" sz="3200" dirty="0" smtClean="0"/>
              <a:t> en 2010.</a:t>
            </a:r>
            <a:endParaRPr lang="en-US" sz="3200" dirty="0"/>
          </a:p>
        </p:txBody>
      </p:sp>
    </p:spTree>
    <p:extLst>
      <p:ext uri="{BB962C8B-B14F-4D97-AF65-F5344CB8AC3E}">
        <p14:creationId xmlns:p14="http://schemas.microsoft.com/office/powerpoint/2010/main" val="2609148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524000" y="-357188"/>
            <a:ext cx="9144000" cy="6858001"/>
          </a:xfrm>
          <a:prstGeom prst="rect">
            <a:avLst/>
          </a:prstGeom>
          <a:noFill/>
          <a:ln w="9525">
            <a:noFill/>
            <a:miter lim="800000"/>
            <a:headEnd/>
            <a:tailEnd/>
          </a:ln>
        </p:spPr>
      </p:pic>
    </p:spTree>
    <p:extLst>
      <p:ext uri="{BB962C8B-B14F-4D97-AF65-F5344CB8AC3E}">
        <p14:creationId xmlns:p14="http://schemas.microsoft.com/office/powerpoint/2010/main" val="317732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0" y="0"/>
            <a:ext cx="9144000" cy="692150"/>
          </a:xfrm>
        </p:spPr>
        <p:txBody>
          <a:bodyPr/>
          <a:lstStyle/>
          <a:p>
            <a:pPr eaLnBrk="1" hangingPunct="1"/>
            <a:r>
              <a:rPr lang="es-ES_tradnl" sz="2400" b="1"/>
              <a:t>CONTAMINACIÓN CON MAÍZ TRANSGÉNICO EN MÉXICO</a:t>
            </a:r>
            <a:endParaRPr lang="es-ES" sz="2400" b="1"/>
          </a:p>
        </p:txBody>
      </p:sp>
      <p:sp>
        <p:nvSpPr>
          <p:cNvPr id="28675" name="Rectangle 3"/>
          <p:cNvSpPr>
            <a:spLocks noGrp="1" noChangeArrowheads="1"/>
          </p:cNvSpPr>
          <p:nvPr>
            <p:ph type="body" sz="half" idx="1"/>
          </p:nvPr>
        </p:nvSpPr>
        <p:spPr>
          <a:xfrm>
            <a:off x="0" y="692150"/>
            <a:ext cx="6426558" cy="5905500"/>
          </a:xfrm>
        </p:spPr>
        <p:txBody>
          <a:bodyPr>
            <a:normAutofit/>
          </a:bodyPr>
          <a:lstStyle/>
          <a:p>
            <a:pPr eaLnBrk="1" hangingPunct="1">
              <a:lnSpc>
                <a:spcPct val="90000"/>
              </a:lnSpc>
            </a:pPr>
            <a:r>
              <a:rPr lang="es-ES_tradnl" sz="2400" dirty="0"/>
              <a:t>-A principios de 2001 un grupo de investigadores de la Universidad de California en Berkeley, bajo la dirección del Dr. Ignacio </a:t>
            </a:r>
            <a:r>
              <a:rPr lang="es-ES_tradnl" sz="2400" dirty="0" err="1"/>
              <a:t>Chapela</a:t>
            </a:r>
            <a:r>
              <a:rPr lang="es-ES_tradnl" sz="2400" dirty="0"/>
              <a:t>, en colaboración con técnicos de la Unión Zapoteco-</a:t>
            </a:r>
            <a:r>
              <a:rPr lang="es-ES_tradnl" sz="2400" dirty="0" err="1"/>
              <a:t>Chinanteca</a:t>
            </a:r>
            <a:r>
              <a:rPr lang="es-ES_tradnl" sz="2400" dirty="0"/>
              <a:t>, detectaron presencia de contaminación transgénica en la Sierra Norte de Oaxaca</a:t>
            </a:r>
          </a:p>
          <a:p>
            <a:pPr eaLnBrk="1" hangingPunct="1">
              <a:lnSpc>
                <a:spcPct val="90000"/>
              </a:lnSpc>
            </a:pPr>
            <a:r>
              <a:rPr lang="es-ES_tradnl" sz="2400" dirty="0"/>
              <a:t>-Mayo de 2001: Comunicación del Dr. Ignacio </a:t>
            </a:r>
            <a:r>
              <a:rPr lang="es-ES_tradnl" sz="2400" dirty="0" err="1"/>
              <a:t>Chapela</a:t>
            </a:r>
            <a:r>
              <a:rPr lang="es-ES_tradnl" sz="2400" dirty="0"/>
              <a:t> a funcionarios del INE y CONABIO</a:t>
            </a:r>
          </a:p>
          <a:p>
            <a:pPr eaLnBrk="1" hangingPunct="1">
              <a:lnSpc>
                <a:spcPct val="90000"/>
              </a:lnSpc>
            </a:pPr>
            <a:endParaRPr lang="es-ES_tradnl" sz="2400" dirty="0"/>
          </a:p>
          <a:p>
            <a:pPr eaLnBrk="1" hangingPunct="1">
              <a:lnSpc>
                <a:spcPct val="90000"/>
              </a:lnSpc>
            </a:pPr>
            <a:r>
              <a:rPr lang="es-ES_tradnl" sz="2400" dirty="0"/>
              <a:t>-A raíz de dicha denuncia personal, el INE y la CONABIO, con la colaboración de campesinos, realizaron muestreos en localidades de Puebla y Oaxaca, con la finalidad de comprobar estos resultados</a:t>
            </a:r>
            <a:endParaRPr lang="es-ES" sz="2400" dirty="0"/>
          </a:p>
        </p:txBody>
      </p:sp>
      <p:pic>
        <p:nvPicPr>
          <p:cNvPr id="28676" name="Picture 4" descr="Foto 9"/>
          <p:cNvPicPr>
            <a:picLocks noGrp="1" noChangeAspect="1" noChangeArrowheads="1"/>
          </p:cNvPicPr>
          <p:nvPr>
            <p:ph type="body" sz="half" idx="2"/>
          </p:nvPr>
        </p:nvPicPr>
        <p:blipFill>
          <a:blip r:embed="rId2"/>
          <a:srcRect/>
          <a:stretch>
            <a:fillRect/>
          </a:stretch>
        </p:blipFill>
        <p:spPr>
          <a:xfrm>
            <a:off x="6669088" y="692150"/>
            <a:ext cx="3251200" cy="5905500"/>
          </a:xfrm>
          <a:noFill/>
        </p:spPr>
      </p:pic>
    </p:spTree>
    <p:extLst>
      <p:ext uri="{BB962C8B-B14F-4D97-AF65-F5344CB8AC3E}">
        <p14:creationId xmlns:p14="http://schemas.microsoft.com/office/powerpoint/2010/main" val="2777249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0" y="0"/>
            <a:ext cx="8820150" cy="1025525"/>
          </a:xfrm>
        </p:spPr>
        <p:txBody>
          <a:bodyPr/>
          <a:lstStyle/>
          <a:p>
            <a:pPr algn="ctr" eaLnBrk="1" hangingPunct="1"/>
            <a:r>
              <a:rPr lang="es-ES" sz="2800" b="1" dirty="0"/>
              <a:t>Eventos </a:t>
            </a:r>
            <a:r>
              <a:rPr lang="es-ES" sz="2800" b="1" dirty="0" smtClean="0"/>
              <a:t>concernientes </a:t>
            </a:r>
            <a:r>
              <a:rPr lang="es-ES" sz="2800" b="1" dirty="0"/>
              <a:t>a la </a:t>
            </a:r>
            <a:r>
              <a:rPr lang="es-ES" sz="2800" b="1" dirty="0" smtClean="0"/>
              <a:t>introducción </a:t>
            </a:r>
            <a:r>
              <a:rPr lang="es-ES" sz="2800" b="1" dirty="0"/>
              <a:t>de maíz transgénico en México I</a:t>
            </a:r>
          </a:p>
        </p:txBody>
      </p:sp>
      <p:sp>
        <p:nvSpPr>
          <p:cNvPr id="29699" name="Rectangle 3"/>
          <p:cNvSpPr>
            <a:spLocks noGrp="1" noChangeArrowheads="1"/>
          </p:cNvSpPr>
          <p:nvPr>
            <p:ph type="body" sz="half" idx="1"/>
          </p:nvPr>
        </p:nvSpPr>
        <p:spPr>
          <a:xfrm>
            <a:off x="206063" y="1052514"/>
            <a:ext cx="7329802" cy="5805487"/>
          </a:xfrm>
        </p:spPr>
        <p:txBody>
          <a:bodyPr/>
          <a:lstStyle/>
          <a:p>
            <a:pPr eaLnBrk="1" hangingPunct="1"/>
            <a:r>
              <a:rPr lang="es-ES" sz="3200" dirty="0"/>
              <a:t>El reporte de la CCA publicado en 2004, que recomienda no introducir maíz transgénico en México y hacer más investigación sobre diversidad genética y flujo de </a:t>
            </a:r>
            <a:r>
              <a:rPr lang="es-ES" sz="3200" dirty="0" err="1"/>
              <a:t>transgenes</a:t>
            </a:r>
            <a:endParaRPr lang="es-ES" sz="3200" dirty="0"/>
          </a:p>
          <a:p>
            <a:pPr eaLnBrk="1" hangingPunct="1"/>
            <a:r>
              <a:rPr lang="es-ES" sz="3200" dirty="0"/>
              <a:t>La Ley de Bioseguridad, aprobada en el congreso en 2006 con muchas contradicciones </a:t>
            </a:r>
          </a:p>
          <a:p>
            <a:pPr eaLnBrk="1" hangingPunct="1"/>
            <a:r>
              <a:rPr lang="es-ES" sz="3200" dirty="0"/>
              <a:t>El Manifiesto publicado el 17 de  septiembre de 2006 para proteger y defender el maíz, firmado por investigadores y </a:t>
            </a:r>
            <a:r>
              <a:rPr lang="es-ES" sz="3200" dirty="0" err="1"/>
              <a:t>ONGs</a:t>
            </a:r>
            <a:endParaRPr lang="es-ES" sz="3200" dirty="0"/>
          </a:p>
          <a:p>
            <a:pPr eaLnBrk="1" hangingPunct="1"/>
            <a:endParaRPr lang="es-ES" sz="2700" dirty="0"/>
          </a:p>
        </p:txBody>
      </p:sp>
      <p:pic>
        <p:nvPicPr>
          <p:cNvPr id="29700" name="Picture 4" descr="Foto 9"/>
          <p:cNvPicPr>
            <a:picLocks noGrp="1" noChangeAspect="1" noChangeArrowheads="1"/>
          </p:cNvPicPr>
          <p:nvPr>
            <p:ph type="body" sz="half" idx="2"/>
          </p:nvPr>
        </p:nvPicPr>
        <p:blipFill>
          <a:blip r:embed="rId2"/>
          <a:srcRect/>
          <a:stretch>
            <a:fillRect/>
          </a:stretch>
        </p:blipFill>
        <p:spPr>
          <a:xfrm>
            <a:off x="7551738" y="1196976"/>
            <a:ext cx="3116262" cy="5661025"/>
          </a:xfrm>
          <a:noFill/>
        </p:spPr>
      </p:pic>
    </p:spTree>
    <p:extLst>
      <p:ext uri="{BB962C8B-B14F-4D97-AF65-F5344CB8AC3E}">
        <p14:creationId xmlns:p14="http://schemas.microsoft.com/office/powerpoint/2010/main" val="1320723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
            <a:ext cx="12003110" cy="714375"/>
          </a:xfrm>
        </p:spPr>
        <p:txBody>
          <a:bodyPr>
            <a:normAutofit/>
          </a:bodyPr>
          <a:lstStyle/>
          <a:p>
            <a:pPr algn="ctr" eaLnBrk="1" hangingPunct="1"/>
            <a:r>
              <a:rPr lang="es-ES" sz="2400" b="1" dirty="0"/>
              <a:t>Eventos </a:t>
            </a:r>
            <a:r>
              <a:rPr lang="es-ES" sz="2400" b="1" dirty="0" smtClean="0"/>
              <a:t>concernientes </a:t>
            </a:r>
            <a:r>
              <a:rPr lang="es-ES" sz="2400" b="1" dirty="0"/>
              <a:t>a la introducción de maíz transgénico en México II</a:t>
            </a:r>
          </a:p>
        </p:txBody>
      </p:sp>
      <p:sp>
        <p:nvSpPr>
          <p:cNvPr id="30723" name="Rectangle 3"/>
          <p:cNvSpPr>
            <a:spLocks noGrp="1" noChangeArrowheads="1"/>
          </p:cNvSpPr>
          <p:nvPr>
            <p:ph type="body" sz="half" idx="1"/>
          </p:nvPr>
        </p:nvSpPr>
        <p:spPr>
          <a:xfrm>
            <a:off x="660377" y="1279526"/>
            <a:ext cx="4176713" cy="4897437"/>
          </a:xfrm>
        </p:spPr>
        <p:txBody>
          <a:bodyPr/>
          <a:lstStyle/>
          <a:p>
            <a:pPr eaLnBrk="1" hangingPunct="1"/>
            <a:endParaRPr lang="en-US" sz="2400" dirty="0"/>
          </a:p>
        </p:txBody>
      </p:sp>
      <p:sp>
        <p:nvSpPr>
          <p:cNvPr id="30724" name="Rectangle 4"/>
          <p:cNvSpPr>
            <a:spLocks noGrp="1" noChangeArrowheads="1"/>
          </p:cNvSpPr>
          <p:nvPr>
            <p:ph type="body" sz="half" idx="2"/>
          </p:nvPr>
        </p:nvSpPr>
        <p:spPr>
          <a:xfrm>
            <a:off x="4984124" y="642938"/>
            <a:ext cx="7207876" cy="6215062"/>
          </a:xfrm>
        </p:spPr>
        <p:txBody>
          <a:bodyPr>
            <a:normAutofit/>
          </a:bodyPr>
          <a:lstStyle/>
          <a:p>
            <a:pPr eaLnBrk="1" hangingPunct="1">
              <a:lnSpc>
                <a:spcPct val="90000"/>
              </a:lnSpc>
            </a:pPr>
            <a:r>
              <a:rPr lang="es-MX" sz="2600" dirty="0"/>
              <a:t>El convenio firmado por Monsanto y CNC en 2007 para investigar la diversidad genética del maíz</a:t>
            </a:r>
          </a:p>
          <a:p>
            <a:pPr eaLnBrk="1" hangingPunct="1">
              <a:lnSpc>
                <a:spcPct val="90000"/>
              </a:lnSpc>
            </a:pPr>
            <a:r>
              <a:rPr lang="es-MX" sz="2600" dirty="0"/>
              <a:t>Campaña “Sin Maíz no hay país”, 2008 a la fecha</a:t>
            </a:r>
            <a:endParaRPr lang="es-ES" sz="2600" dirty="0"/>
          </a:p>
          <a:p>
            <a:pPr eaLnBrk="1" hangingPunct="1">
              <a:lnSpc>
                <a:spcPct val="90000"/>
              </a:lnSpc>
            </a:pPr>
            <a:r>
              <a:rPr lang="es-MX" sz="2600" dirty="0"/>
              <a:t>Proyecto Maestro de Maíces Mexicanos(2008 a la fecha)</a:t>
            </a:r>
          </a:p>
          <a:p>
            <a:pPr eaLnBrk="1" hangingPunct="1">
              <a:lnSpc>
                <a:spcPct val="90000"/>
              </a:lnSpc>
            </a:pPr>
            <a:r>
              <a:rPr lang="es-MX" sz="2600" dirty="0"/>
              <a:t>Red Mexicana de Monitoreo (2009)</a:t>
            </a:r>
          </a:p>
          <a:p>
            <a:pPr eaLnBrk="1" hangingPunct="1">
              <a:lnSpc>
                <a:spcPct val="90000"/>
              </a:lnSpc>
            </a:pPr>
            <a:r>
              <a:rPr lang="es-MX" sz="2600" dirty="0"/>
              <a:t>Autorización de 24 pruebas de maíz transgénico </a:t>
            </a:r>
            <a:r>
              <a:rPr lang="es-MX" sz="2600" dirty="0" err="1"/>
              <a:t>Bt</a:t>
            </a:r>
            <a:r>
              <a:rPr lang="es-MX" sz="2600" dirty="0"/>
              <a:t> y resistente a herbicidas para las transnacionales en campos del INIFAP</a:t>
            </a:r>
          </a:p>
          <a:p>
            <a:pPr eaLnBrk="1" hangingPunct="1">
              <a:lnSpc>
                <a:spcPct val="90000"/>
              </a:lnSpc>
            </a:pPr>
            <a:r>
              <a:rPr lang="es-MX" sz="2600" dirty="0"/>
              <a:t>Proyecto de Maíces mexicanos Monsanto-CNC-Gob. de Puebla-UAAN</a:t>
            </a:r>
          </a:p>
          <a:p>
            <a:pPr eaLnBrk="1" hangingPunct="1">
              <a:lnSpc>
                <a:spcPct val="90000"/>
              </a:lnSpc>
            </a:pPr>
            <a:r>
              <a:rPr lang="es-MX" sz="2600" dirty="0"/>
              <a:t>Experiencias institucionales de monitoreo</a:t>
            </a:r>
          </a:p>
          <a:p>
            <a:pPr eaLnBrk="1" hangingPunct="1">
              <a:lnSpc>
                <a:spcPct val="90000"/>
              </a:lnSpc>
            </a:pPr>
            <a:r>
              <a:rPr lang="es-MX" sz="2600" dirty="0"/>
              <a:t>Autorización de 81 pruebas de campo en 2011 </a:t>
            </a:r>
            <a:endParaRPr lang="es-ES" sz="2600" dirty="0"/>
          </a:p>
          <a:p>
            <a:pPr eaLnBrk="1" hangingPunct="1">
              <a:lnSpc>
                <a:spcPct val="90000"/>
              </a:lnSpc>
            </a:pPr>
            <a:endParaRPr lang="es-ES" sz="2600" dirty="0"/>
          </a:p>
        </p:txBody>
      </p:sp>
      <p:pic>
        <p:nvPicPr>
          <p:cNvPr id="30725" name="Picture 5" descr="100_2464"/>
          <p:cNvPicPr>
            <a:picLocks noChangeAspect="1" noChangeArrowheads="1"/>
          </p:cNvPicPr>
          <p:nvPr/>
        </p:nvPicPr>
        <p:blipFill>
          <a:blip r:embed="rId2"/>
          <a:srcRect/>
          <a:stretch>
            <a:fillRect/>
          </a:stretch>
        </p:blipFill>
        <p:spPr bwMode="auto">
          <a:xfrm>
            <a:off x="660377" y="1279526"/>
            <a:ext cx="4176713" cy="4897437"/>
          </a:xfrm>
          <a:prstGeom prst="rect">
            <a:avLst/>
          </a:prstGeom>
          <a:noFill/>
          <a:ln w="9525">
            <a:noFill/>
            <a:miter lim="800000"/>
            <a:headEnd/>
            <a:tailEnd/>
          </a:ln>
        </p:spPr>
      </p:pic>
    </p:spTree>
    <p:extLst>
      <p:ext uri="{BB962C8B-B14F-4D97-AF65-F5344CB8AC3E}">
        <p14:creationId xmlns:p14="http://schemas.microsoft.com/office/powerpoint/2010/main" val="2565765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a:xfrm>
            <a:off x="1981200" y="1"/>
            <a:ext cx="8229600" cy="1000125"/>
          </a:xfrm>
        </p:spPr>
        <p:txBody>
          <a:bodyPr/>
          <a:lstStyle/>
          <a:p>
            <a:r>
              <a:rPr lang="es-ES" sz="2800" b="1" dirty="0"/>
              <a:t>Eventos </a:t>
            </a:r>
            <a:r>
              <a:rPr lang="es-ES" sz="2800" b="1" dirty="0" err="1" smtClean="0"/>
              <a:t>oncernientes</a:t>
            </a:r>
            <a:r>
              <a:rPr lang="es-ES" sz="2800" b="1" dirty="0" smtClean="0"/>
              <a:t> </a:t>
            </a:r>
            <a:r>
              <a:rPr lang="es-ES" sz="2800" b="1" dirty="0"/>
              <a:t>a la introducción de maíz transgénico en México III</a:t>
            </a:r>
            <a:endParaRPr lang="en-US" sz="2800" dirty="0"/>
          </a:p>
        </p:txBody>
      </p:sp>
      <p:sp>
        <p:nvSpPr>
          <p:cNvPr id="31747" name="3 Marcador de contenido"/>
          <p:cNvSpPr>
            <a:spLocks noGrp="1"/>
          </p:cNvSpPr>
          <p:nvPr>
            <p:ph sz="half" idx="2"/>
          </p:nvPr>
        </p:nvSpPr>
        <p:spPr>
          <a:xfrm>
            <a:off x="4752304" y="928688"/>
            <a:ext cx="7315200" cy="5929312"/>
          </a:xfrm>
        </p:spPr>
        <p:txBody>
          <a:bodyPr>
            <a:normAutofit/>
          </a:bodyPr>
          <a:lstStyle/>
          <a:p>
            <a:r>
              <a:rPr lang="es-MX" sz="2200" dirty="0"/>
              <a:t>Aprobación de la Ley </a:t>
            </a:r>
            <a:r>
              <a:rPr lang="es-ES" sz="2200" dirty="0"/>
              <a:t>Agrícola de Fomento y Protección al Maíz como Patrimonio Originario, en Diversificación Constante y Alimentario para el Estado de Tlaxcala. Impulsada por el Grupo Vicente Guerrero</a:t>
            </a:r>
          </a:p>
          <a:p>
            <a:r>
              <a:rPr lang="es-ES" sz="2200" dirty="0"/>
              <a:t>Aprobación de ley semejante en Michoacán, pero no a iniciativa de grupos campesinos</a:t>
            </a:r>
          </a:p>
          <a:p>
            <a:r>
              <a:rPr lang="es-ES" sz="2200" dirty="0"/>
              <a:t>Polémica CECCAM-ETC vs Grupo Vicente Guerrero, AMER, PIDASA, Jornada del Campo respecto a la Ley</a:t>
            </a:r>
          </a:p>
          <a:p>
            <a:r>
              <a:rPr lang="es-ES" sz="2200" dirty="0"/>
              <a:t>Presión constante y creciente para liberar siembra de maíz transgénico ante crisis </a:t>
            </a:r>
            <a:r>
              <a:rPr lang="es-ES" sz="2200" dirty="0" smtClean="0"/>
              <a:t>alimentaria</a:t>
            </a:r>
          </a:p>
          <a:p>
            <a:endParaRPr lang="en-US" sz="2000" dirty="0"/>
          </a:p>
        </p:txBody>
      </p:sp>
      <p:pic>
        <p:nvPicPr>
          <p:cNvPr id="31748" name="Picture 2" descr="C:\Documents and Settings\Yolanda\Mis documentos\Mis imágenes\100_2465.JPG"/>
          <p:cNvPicPr>
            <a:picLocks noGrp="1" noChangeAspect="1" noChangeArrowheads="1"/>
          </p:cNvPicPr>
          <p:nvPr>
            <p:ph sz="half" idx="1"/>
          </p:nvPr>
        </p:nvPicPr>
        <p:blipFill>
          <a:blip r:embed="rId2"/>
          <a:srcRect/>
          <a:stretch>
            <a:fillRect/>
          </a:stretch>
        </p:blipFill>
        <p:spPr>
          <a:xfrm>
            <a:off x="590282" y="2038820"/>
            <a:ext cx="4038600" cy="3028950"/>
          </a:xfrm>
          <a:noFill/>
        </p:spPr>
      </p:pic>
    </p:spTree>
    <p:extLst>
      <p:ext uri="{BB962C8B-B14F-4D97-AF65-F5344CB8AC3E}">
        <p14:creationId xmlns:p14="http://schemas.microsoft.com/office/powerpoint/2010/main" val="2188788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1"/>
            <a:ext cx="8229600" cy="1052737"/>
          </a:xfrm>
        </p:spPr>
        <p:txBody>
          <a:bodyPr>
            <a:normAutofit/>
          </a:bodyPr>
          <a:lstStyle/>
          <a:p>
            <a:pPr algn="ctr"/>
            <a:r>
              <a:rPr lang="es-ES" sz="2800" dirty="0"/>
              <a:t>Eventos </a:t>
            </a:r>
            <a:r>
              <a:rPr lang="es-ES" sz="2800" dirty="0" smtClean="0"/>
              <a:t>concernientes </a:t>
            </a:r>
            <a:r>
              <a:rPr lang="es-ES" sz="2800" dirty="0"/>
              <a:t>a la introducción de maíz transgénico en México IV</a:t>
            </a:r>
            <a:endParaRPr lang="en-US" sz="2800" dirty="0"/>
          </a:p>
        </p:txBody>
      </p:sp>
      <p:sp>
        <p:nvSpPr>
          <p:cNvPr id="3" name="2 Marcador de contenido"/>
          <p:cNvSpPr>
            <a:spLocks noGrp="1"/>
          </p:cNvSpPr>
          <p:nvPr>
            <p:ph sz="half" idx="1"/>
          </p:nvPr>
        </p:nvSpPr>
        <p:spPr>
          <a:xfrm>
            <a:off x="-1" y="1124744"/>
            <a:ext cx="7730543" cy="5733256"/>
          </a:xfrm>
        </p:spPr>
        <p:txBody>
          <a:bodyPr>
            <a:normAutofit/>
          </a:bodyPr>
          <a:lstStyle/>
          <a:p>
            <a:r>
              <a:rPr lang="es-MX" dirty="0" smtClean="0"/>
              <a:t>Estudio “secreto e independiente” del profesor </a:t>
            </a:r>
            <a:r>
              <a:rPr lang="es-MX" dirty="0" err="1" smtClean="0"/>
              <a:t>Seralini</a:t>
            </a:r>
            <a:r>
              <a:rPr lang="es-MX" dirty="0" smtClean="0"/>
              <a:t>, realizado de 2009 a 2011 sobre daños a ratas alimentadas con maíz transgénico</a:t>
            </a:r>
          </a:p>
          <a:p>
            <a:r>
              <a:rPr lang="es-MX" dirty="0" smtClean="0"/>
              <a:t>Nombramiento de Francisco Bolívar en el equipo de transición de Peña Nieto</a:t>
            </a:r>
          </a:p>
          <a:p>
            <a:r>
              <a:rPr lang="es-MX" dirty="0" smtClean="0"/>
              <a:t>2013: ante demanda de acción colectiva, un juez dicta medida cautelar que declara prohibidas las pruebas y liberación comercial del maíz transgénico en tanto no se investiguen efectos </a:t>
            </a:r>
            <a:r>
              <a:rPr lang="es-MX" dirty="0" smtClean="0"/>
              <a:t>negativos</a:t>
            </a:r>
          </a:p>
          <a:p>
            <a:r>
              <a:rPr lang="es-ES" dirty="0"/>
              <a:t>Agosto de 2015: un juez da prórroga a medida cautelar</a:t>
            </a:r>
          </a:p>
          <a:p>
            <a:r>
              <a:rPr lang="es-ES" dirty="0"/>
              <a:t>Creación de la Alianza Pro-transgénicos</a:t>
            </a:r>
          </a:p>
          <a:p>
            <a:endParaRPr lang="en-US" dirty="0"/>
          </a:p>
        </p:txBody>
      </p:sp>
      <p:pic>
        <p:nvPicPr>
          <p:cNvPr id="1026" name="Picture 2" descr="C:\Documents and Settings\Yolanda\Mis documentos\Mis imágenes\Cuetzalan-BlasSoto-Ago12.jpg"/>
          <p:cNvPicPr>
            <a:picLocks noGrp="1" noChangeAspect="1" noChangeArrowheads="1"/>
          </p:cNvPicPr>
          <p:nvPr>
            <p:ph sz="half" idx="2"/>
          </p:nvPr>
        </p:nvPicPr>
        <p:blipFill>
          <a:blip r:embed="rId2" cstate="print"/>
          <a:srcRect/>
          <a:stretch>
            <a:fillRect/>
          </a:stretch>
        </p:blipFill>
        <p:spPr bwMode="auto">
          <a:xfrm>
            <a:off x="7730543" y="1640368"/>
            <a:ext cx="4038600" cy="3028950"/>
          </a:xfrm>
          <a:prstGeom prst="rect">
            <a:avLst/>
          </a:prstGeom>
          <a:noFill/>
        </p:spPr>
      </p:pic>
    </p:spTree>
    <p:extLst>
      <p:ext uri="{BB962C8B-B14F-4D97-AF65-F5344CB8AC3E}">
        <p14:creationId xmlns:p14="http://schemas.microsoft.com/office/powerpoint/2010/main" val="3330161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0" y="0"/>
            <a:ext cx="12192000" cy="450761"/>
          </a:xfrm>
        </p:spPr>
        <p:txBody>
          <a:bodyPr>
            <a:noAutofit/>
          </a:bodyPr>
          <a:lstStyle/>
          <a:p>
            <a:pPr algn="ctr"/>
            <a:r>
              <a:rPr lang="es-MX" sz="2800" b="1" dirty="0"/>
              <a:t>Repercusiones sobre la </a:t>
            </a:r>
            <a:r>
              <a:rPr lang="es-MX" sz="2800" b="1" dirty="0" smtClean="0"/>
              <a:t>apicultura de indígenas mayas </a:t>
            </a:r>
            <a:r>
              <a:rPr lang="es-MX" sz="2800" b="1" dirty="0"/>
              <a:t>I</a:t>
            </a:r>
            <a:endParaRPr lang="en-US" sz="2800" b="1" dirty="0"/>
          </a:p>
        </p:txBody>
      </p:sp>
      <p:sp>
        <p:nvSpPr>
          <p:cNvPr id="32771" name="2 Marcador de contenido"/>
          <p:cNvSpPr>
            <a:spLocks noGrp="1"/>
          </p:cNvSpPr>
          <p:nvPr>
            <p:ph sz="half" idx="1"/>
          </p:nvPr>
        </p:nvSpPr>
        <p:spPr>
          <a:xfrm>
            <a:off x="0" y="450762"/>
            <a:ext cx="8548687" cy="6407238"/>
          </a:xfrm>
        </p:spPr>
        <p:txBody>
          <a:bodyPr>
            <a:noAutofit/>
          </a:bodyPr>
          <a:lstStyle/>
          <a:p>
            <a:pPr marL="0" indent="0">
              <a:buNone/>
            </a:pPr>
            <a:r>
              <a:rPr lang="es-MX" dirty="0" smtClean="0"/>
              <a:t>En </a:t>
            </a:r>
            <a:r>
              <a:rPr lang="es-MX" dirty="0" smtClean="0"/>
              <a:t>2011 </a:t>
            </a:r>
            <a:r>
              <a:rPr lang="es-MX" dirty="0" smtClean="0"/>
              <a:t>rechazo de Alemania a exportaciones de miel orgánica del sureste de México, por estar contaminada con polen procedente de soya transgénica: nueva dimensión de la contaminación transgénica y la </a:t>
            </a:r>
            <a:r>
              <a:rPr lang="es-MX" dirty="0" smtClean="0"/>
              <a:t>bioseguridad</a:t>
            </a:r>
          </a:p>
          <a:p>
            <a:pPr marL="0" indent="0">
              <a:buNone/>
            </a:pPr>
            <a:r>
              <a:rPr lang="es-ES_tradnl" dirty="0" smtClean="0"/>
              <a:t>10 </a:t>
            </a:r>
            <a:r>
              <a:rPr lang="es-ES_tradnl" dirty="0"/>
              <a:t>de mayo de 2012 se publica en el diario oficial del gobierno del Estado de </a:t>
            </a:r>
            <a:r>
              <a:rPr lang="es-ES_tradnl" dirty="0" smtClean="0"/>
              <a:t>Yucatán </a:t>
            </a:r>
            <a:r>
              <a:rPr lang="es-ES_tradnl" dirty="0"/>
              <a:t>un decreto que determina que el estado es territorio libre de transgénicos. </a:t>
            </a:r>
            <a:endParaRPr lang="es-MX" dirty="0"/>
          </a:p>
          <a:p>
            <a:pPr marL="0" indent="0">
              <a:buNone/>
            </a:pPr>
            <a:r>
              <a:rPr lang="es-ES_tradnl" dirty="0" smtClean="0"/>
              <a:t>Campeche :un </a:t>
            </a:r>
            <a:r>
              <a:rPr lang="es-ES_tradnl" dirty="0"/>
              <a:t>juzgado el 7 de marzo de 2014 otorgó un amparo en contra del permiso otorgado por la Secretaría de Agricultura, Ganadería, Desarrollo Rural, Pesca y Alimentación (</a:t>
            </a:r>
            <a:r>
              <a:rPr lang="es-ES_tradnl" dirty="0" err="1"/>
              <a:t>Sagarpa</a:t>
            </a:r>
            <a:r>
              <a:rPr lang="es-ES_tradnl" dirty="0"/>
              <a:t>), con el aval de la Secretaría de Medio Ambiente y Recursos Naturales (</a:t>
            </a:r>
            <a:r>
              <a:rPr lang="es-ES_tradnl" dirty="0" err="1"/>
              <a:t>Semarnat</a:t>
            </a:r>
            <a:r>
              <a:rPr lang="es-ES_tradnl" dirty="0"/>
              <a:t>) para la siembra de soya transgénica en el estado (</a:t>
            </a:r>
            <a:r>
              <a:rPr lang="es-ES_tradnl" dirty="0" err="1"/>
              <a:t>Chim</a:t>
            </a:r>
            <a:r>
              <a:rPr lang="es-ES_tradnl" dirty="0"/>
              <a:t>, 2014). </a:t>
            </a:r>
            <a:endParaRPr lang="es-ES_tradnl" dirty="0" smtClean="0"/>
          </a:p>
        </p:txBody>
      </p:sp>
      <p:sp>
        <p:nvSpPr>
          <p:cNvPr id="32772" name="3 Marcador de contenido"/>
          <p:cNvSpPr>
            <a:spLocks noGrp="1"/>
          </p:cNvSpPr>
          <p:nvPr>
            <p:ph sz="half" idx="2"/>
          </p:nvPr>
        </p:nvSpPr>
        <p:spPr/>
        <p:txBody>
          <a:bodyPr>
            <a:normAutofit fontScale="77500" lnSpcReduction="20000"/>
          </a:bodyPr>
          <a:lstStyle/>
          <a:p>
            <a:endParaRPr lang="en-US" smtClean="0"/>
          </a:p>
          <a:p>
            <a:endParaRPr lang="en-US" smtClean="0"/>
          </a:p>
        </p:txBody>
      </p:sp>
      <p:pic>
        <p:nvPicPr>
          <p:cNvPr id="32773" name="4 Imagen" descr="http://upload.wikimedia.org/wikipedia/commons/thumb/9/9b/Bienenkoenigin_43a.jpg/220px-Bienenkoenigin_43a.jpg">
            <a:hlinkClick r:id="rId2"/>
          </p:cNvPr>
          <p:cNvPicPr>
            <a:picLocks noChangeAspect="1" noChangeArrowheads="1"/>
          </p:cNvPicPr>
          <p:nvPr/>
        </p:nvPicPr>
        <p:blipFill>
          <a:blip r:embed="rId3"/>
          <a:srcRect/>
          <a:stretch>
            <a:fillRect/>
          </a:stretch>
        </p:blipFill>
        <p:spPr bwMode="auto">
          <a:xfrm>
            <a:off x="8548687" y="1825625"/>
            <a:ext cx="3643313" cy="3500438"/>
          </a:xfrm>
          <a:prstGeom prst="rect">
            <a:avLst/>
          </a:prstGeom>
          <a:noFill/>
          <a:ln w="9525">
            <a:noFill/>
            <a:miter lim="800000"/>
            <a:headEnd/>
            <a:tailEnd/>
          </a:ln>
        </p:spPr>
      </p:pic>
    </p:spTree>
    <p:extLst>
      <p:ext uri="{BB962C8B-B14F-4D97-AF65-F5344CB8AC3E}">
        <p14:creationId xmlns:p14="http://schemas.microsoft.com/office/powerpoint/2010/main" val="1818505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631064"/>
          </a:xfrm>
        </p:spPr>
        <p:txBody>
          <a:bodyPr>
            <a:normAutofit/>
          </a:bodyPr>
          <a:lstStyle/>
          <a:p>
            <a:pPr algn="ctr"/>
            <a:r>
              <a:rPr lang="es-MX" sz="2800" b="1" dirty="0" smtClean="0"/>
              <a:t>Repercusiones sobre la apicultura de indígenas mayas II </a:t>
            </a:r>
            <a:endParaRPr lang="es-MX" sz="2800" b="1" dirty="0"/>
          </a:p>
        </p:txBody>
      </p:sp>
      <p:sp>
        <p:nvSpPr>
          <p:cNvPr id="3" name="Marcador de contenido 2"/>
          <p:cNvSpPr>
            <a:spLocks noGrp="1"/>
          </p:cNvSpPr>
          <p:nvPr>
            <p:ph sz="half" idx="1"/>
          </p:nvPr>
        </p:nvSpPr>
        <p:spPr>
          <a:xfrm>
            <a:off x="284408" y="631065"/>
            <a:ext cx="5181600" cy="6104585"/>
          </a:xfrm>
        </p:spPr>
        <p:txBody>
          <a:bodyPr>
            <a:normAutofit fontScale="62500" lnSpcReduction="20000"/>
          </a:bodyPr>
          <a:lstStyle/>
          <a:p>
            <a:pPr marL="0" indent="0" algn="ctr">
              <a:buNone/>
            </a:pPr>
            <a:r>
              <a:rPr lang="es-ES_tradnl" sz="3100" b="1" dirty="0" smtClean="0"/>
              <a:t>Destrucción de la biodiversidad en la selva maya</a:t>
            </a:r>
            <a:endParaRPr lang="es-ES_tradnl" sz="3100" b="1" dirty="0"/>
          </a:p>
          <a:p>
            <a:pPr marL="0" indent="0">
              <a:buNone/>
            </a:pPr>
            <a:endParaRPr lang="es-ES_tradnl" dirty="0" smtClean="0"/>
          </a:p>
          <a:p>
            <a:pPr marL="0" indent="0">
              <a:buNone/>
            </a:pPr>
            <a:r>
              <a:rPr lang="es-ES_tradnl" sz="3800" dirty="0" smtClean="0"/>
              <a:t>“Hace </a:t>
            </a:r>
            <a:r>
              <a:rPr lang="es-ES_tradnl" sz="3800" dirty="0"/>
              <a:t>ya 19 meses que los apicultores de Campeche y Yucatán logramos que los jueces federales nos dieran la razón y cancelaran el permiso para la siembra de este cultivo porque nadie nos consultó y vulneraron nuestros derechos como pueblo maya. Desde entonces hemos visto cómo se deforestan nuestros bosques, cómo están secando las aguadas y hemos vuelto a ver a los jaguares cerca de los pueblos porque están huyendo de la quema de los bosques para volverlos plantaciones. Salvemos nuestra selva maya en Campeche, nuestra agricultura, nuestra apicultura, no </a:t>
            </a:r>
            <a:r>
              <a:rPr lang="es-ES_tradnl" sz="3800" dirty="0" smtClean="0"/>
              <a:t>queremos </a:t>
            </a:r>
            <a:r>
              <a:rPr lang="es-ES_tradnl" sz="3800" dirty="0"/>
              <a:t>más deforestación ni </a:t>
            </a:r>
            <a:r>
              <a:rPr lang="es-ES_tradnl" sz="3800" dirty="0" smtClean="0"/>
              <a:t>contaminación” (</a:t>
            </a:r>
            <a:r>
              <a:rPr lang="es-ES_tradnl" sz="3800" dirty="0"/>
              <a:t>Gustavo </a:t>
            </a:r>
            <a:r>
              <a:rPr lang="es-ES_tradnl" sz="3800" dirty="0" err="1"/>
              <a:t>Huchín</a:t>
            </a:r>
            <a:r>
              <a:rPr lang="es-ES_tradnl" sz="3800" dirty="0"/>
              <a:t>, apicultor maya que inició la petición de firmas vía </a:t>
            </a:r>
            <a:r>
              <a:rPr lang="es-ES_tradnl" sz="3800" dirty="0" smtClean="0"/>
              <a:t>internet, </a:t>
            </a:r>
            <a:r>
              <a:rPr lang="es-ES_tradnl" sz="3800" dirty="0" err="1" smtClean="0"/>
              <a:t>Ecoosfera</a:t>
            </a:r>
            <a:r>
              <a:rPr lang="es-ES_tradnl" sz="3800" dirty="0"/>
              <a:t>, 2015)</a:t>
            </a:r>
            <a:endParaRPr lang="es-MX" sz="3800" dirty="0"/>
          </a:p>
          <a:p>
            <a:endParaRPr lang="es-MX" dirty="0"/>
          </a:p>
        </p:txBody>
      </p:sp>
      <p:sp>
        <p:nvSpPr>
          <p:cNvPr id="4" name="Marcador de contenido 3"/>
          <p:cNvSpPr>
            <a:spLocks noGrp="1"/>
          </p:cNvSpPr>
          <p:nvPr>
            <p:ph sz="half" idx="2"/>
          </p:nvPr>
        </p:nvSpPr>
        <p:spPr>
          <a:xfrm>
            <a:off x="6172200" y="981198"/>
            <a:ext cx="6019800" cy="6040191"/>
          </a:xfrm>
        </p:spPr>
        <p:txBody>
          <a:bodyPr>
            <a:normAutofit fontScale="62500" lnSpcReduction="20000"/>
          </a:bodyPr>
          <a:lstStyle/>
          <a:p>
            <a:pPr marL="0" indent="0">
              <a:buNone/>
            </a:pPr>
            <a:r>
              <a:rPr lang="es-ES_tradnl" sz="4500" dirty="0"/>
              <a:t>Octubre de 2015: apicultores mayas de la península, junto con activistas y académicos entregaron una petición con 63,600 firmas a la Suprema Corte de Justicia, fruto de una movilización a favor de la defensa de sus derechos, como el de ser consultados. En noviembre la Suprema Corte invalidó el permiso otorgado para las siembras (que continuaban pese a los amparos concedidos), hasta que no se consulte a los pueblos mayas afectados en Campeche y Yucatán. El argumento principal fue que ni </a:t>
            </a:r>
            <a:r>
              <a:rPr lang="es-ES_tradnl" sz="4500" dirty="0" err="1"/>
              <a:t>Sagarpa</a:t>
            </a:r>
            <a:r>
              <a:rPr lang="es-ES_tradnl" sz="4500" dirty="0"/>
              <a:t> ni </a:t>
            </a:r>
            <a:r>
              <a:rPr lang="es-ES_tradnl" sz="4500" dirty="0" err="1"/>
              <a:t>Semarnat</a:t>
            </a:r>
            <a:r>
              <a:rPr lang="es-ES_tradnl" sz="4500" dirty="0"/>
              <a:t> respetaron el derecho a consulta que tienen las comunidades indígenas que han sido perjudicadas (Calderón, 2015).</a:t>
            </a:r>
            <a:endParaRPr lang="en-US" sz="4500" dirty="0"/>
          </a:p>
          <a:p>
            <a:endParaRPr lang="es-MX" dirty="0"/>
          </a:p>
        </p:txBody>
      </p:sp>
    </p:spTree>
    <p:extLst>
      <p:ext uri="{BB962C8B-B14F-4D97-AF65-F5344CB8AC3E}">
        <p14:creationId xmlns:p14="http://schemas.microsoft.com/office/powerpoint/2010/main" val="3298666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pPr eaLnBrk="0" hangingPunct="0"/>
            <a:endParaRPr lang="en-US"/>
          </a:p>
        </p:txBody>
      </p:sp>
      <p:pic>
        <p:nvPicPr>
          <p:cNvPr id="6147" name="Imagen 1" descr="http://www.isaaa.org/siteimages/resources/briefs/content/brief42-exec-table1.jpg"/>
          <p:cNvPicPr>
            <a:picLocks noChangeAspect="1" noChangeArrowheads="1"/>
          </p:cNvPicPr>
          <p:nvPr/>
        </p:nvPicPr>
        <p:blipFill>
          <a:blip r:embed="rId2"/>
          <a:srcRect/>
          <a:stretch>
            <a:fillRect/>
          </a:stretch>
        </p:blipFill>
        <p:spPr bwMode="auto">
          <a:xfrm>
            <a:off x="1738314" y="0"/>
            <a:ext cx="8929687" cy="7048500"/>
          </a:xfrm>
          <a:prstGeom prst="rect">
            <a:avLst/>
          </a:prstGeom>
          <a:noFill/>
          <a:ln w="9525">
            <a:noFill/>
            <a:miter lim="800000"/>
            <a:headEnd/>
            <a:tailEnd/>
          </a:ln>
        </p:spPr>
      </p:pic>
      <p:sp>
        <p:nvSpPr>
          <p:cNvPr id="6148" name="Rectangle 3"/>
          <p:cNvSpPr>
            <a:spLocks noChangeArrowheads="1"/>
          </p:cNvSpPr>
          <p:nvPr/>
        </p:nvSpPr>
        <p:spPr bwMode="auto">
          <a:xfrm>
            <a:off x="1524001" y="6892409"/>
            <a:ext cx="184731" cy="369332"/>
          </a:xfrm>
          <a:prstGeom prst="rect">
            <a:avLst/>
          </a:prstGeom>
          <a:noFill/>
          <a:ln w="9525">
            <a:noFill/>
            <a:miter lim="800000"/>
            <a:headEnd/>
            <a:tailEnd/>
          </a:ln>
        </p:spPr>
        <p:txBody>
          <a:bodyPr wrap="none" anchor="ctr">
            <a:spAutoFit/>
          </a:bodyPr>
          <a:lstStyle/>
          <a:p>
            <a:pPr eaLnBrk="0" hangingPunct="0"/>
            <a:endParaRPr lang="en-US"/>
          </a:p>
        </p:txBody>
      </p:sp>
    </p:spTree>
    <p:extLst>
      <p:ext uri="{BB962C8B-B14F-4D97-AF65-F5344CB8AC3E}">
        <p14:creationId xmlns:p14="http://schemas.microsoft.com/office/powerpoint/2010/main" val="3596183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2"/>
            <a:ext cx="8229600" cy="549274"/>
          </a:xfrm>
        </p:spPr>
        <p:txBody>
          <a:bodyPr>
            <a:normAutofit/>
          </a:bodyPr>
          <a:lstStyle/>
          <a:p>
            <a:pPr algn="ctr" eaLnBrk="1" hangingPunct="1"/>
            <a:r>
              <a:rPr lang="es-MX" sz="2800" b="1" dirty="0"/>
              <a:t>Los </a:t>
            </a:r>
            <a:r>
              <a:rPr lang="es-MX" sz="2800" b="1" dirty="0" err="1"/>
              <a:t>agrocombustibles</a:t>
            </a:r>
            <a:r>
              <a:rPr lang="es-MX" sz="2800" b="1" dirty="0"/>
              <a:t>: un nuevo elemento de análisis</a:t>
            </a:r>
            <a:endParaRPr lang="es-ES" sz="2800" b="1" dirty="0"/>
          </a:p>
        </p:txBody>
      </p:sp>
      <p:sp>
        <p:nvSpPr>
          <p:cNvPr id="33795" name="Rectangle 3"/>
          <p:cNvSpPr>
            <a:spLocks noGrp="1" noChangeArrowheads="1"/>
          </p:cNvSpPr>
          <p:nvPr>
            <p:ph type="body" sz="half" idx="1"/>
          </p:nvPr>
        </p:nvSpPr>
        <p:spPr>
          <a:xfrm>
            <a:off x="0" y="476250"/>
            <a:ext cx="6019800" cy="6381750"/>
          </a:xfrm>
        </p:spPr>
        <p:txBody>
          <a:bodyPr/>
          <a:lstStyle/>
          <a:p>
            <a:pPr eaLnBrk="1" hangingPunct="1">
              <a:lnSpc>
                <a:spcPct val="90000"/>
              </a:lnSpc>
            </a:pPr>
            <a:r>
              <a:rPr lang="es-MX" sz="2000" dirty="0"/>
              <a:t>En 2006 EUA utilizó el 20% de su producción total de maíz (48 millones de toneladas, más del doble de la producción mexicana) para elaborar casi 19 millones de litros de etanol.</a:t>
            </a:r>
          </a:p>
          <a:p>
            <a:pPr eaLnBrk="1" hangingPunct="1">
              <a:lnSpc>
                <a:spcPct val="90000"/>
              </a:lnSpc>
            </a:pPr>
            <a:r>
              <a:rPr lang="es-MX" sz="2000" dirty="0"/>
              <a:t>Probablemente se esté usando maíz transgénico, a futuro variedades transgénicas especializadas</a:t>
            </a:r>
          </a:p>
          <a:p>
            <a:pPr eaLnBrk="1" hangingPunct="1">
              <a:lnSpc>
                <a:spcPct val="90000"/>
              </a:lnSpc>
            </a:pPr>
            <a:r>
              <a:rPr lang="es-MX" sz="2000" dirty="0"/>
              <a:t>El efecto inmediato en México fue el encarecimiento del maíz y la tortilla a comienzos de 2007</a:t>
            </a:r>
          </a:p>
          <a:p>
            <a:pPr eaLnBrk="1" hangingPunct="1">
              <a:lnSpc>
                <a:spcPct val="90000"/>
              </a:lnSpc>
            </a:pPr>
            <a:r>
              <a:rPr lang="es-MX" sz="2000" dirty="0"/>
              <a:t>En el futuro inmediato EU utilizará más maíz para producir etanol y los países que dependen alimentariamente, como México, de sus exportaciones tendrán fuertes repercusiones</a:t>
            </a:r>
          </a:p>
          <a:p>
            <a:pPr eaLnBrk="1" hangingPunct="1">
              <a:lnSpc>
                <a:spcPct val="90000"/>
              </a:lnSpc>
            </a:pPr>
            <a:r>
              <a:rPr lang="es-MX" sz="2000" dirty="0"/>
              <a:t>Panorama de encarecimiento de los alimentos a nivel </a:t>
            </a:r>
            <a:r>
              <a:rPr lang="es-MX" sz="2000" dirty="0" smtClean="0"/>
              <a:t>mundial</a:t>
            </a:r>
          </a:p>
          <a:p>
            <a:pPr eaLnBrk="1" hangingPunct="1">
              <a:lnSpc>
                <a:spcPct val="90000"/>
              </a:lnSpc>
            </a:pPr>
            <a:r>
              <a:rPr lang="es-MX" sz="2000" dirty="0" smtClean="0"/>
              <a:t>Caída del precio del petróleo a partir de 2014: supuesto interés internacional en promover los </a:t>
            </a:r>
            <a:r>
              <a:rPr lang="es-MX" sz="2000" dirty="0" err="1" smtClean="0"/>
              <a:t>agrocombustibles</a:t>
            </a:r>
            <a:r>
              <a:rPr lang="es-MX" sz="2000" dirty="0" smtClean="0"/>
              <a:t>-deforestación y despojo</a:t>
            </a:r>
          </a:p>
          <a:p>
            <a:pPr eaLnBrk="1" hangingPunct="1">
              <a:lnSpc>
                <a:spcPct val="90000"/>
              </a:lnSpc>
            </a:pPr>
            <a:r>
              <a:rPr lang="es-MX" sz="2000" dirty="0" smtClean="0"/>
              <a:t>Probable aplicación de ingeniería genética: cultivos transgénicos no comestibles para producción de combustibles, plásticos y medicamentos </a:t>
            </a:r>
          </a:p>
          <a:p>
            <a:pPr eaLnBrk="1" hangingPunct="1">
              <a:lnSpc>
                <a:spcPct val="90000"/>
              </a:lnSpc>
            </a:pPr>
            <a:endParaRPr lang="es-ES" sz="2000" dirty="0"/>
          </a:p>
        </p:txBody>
      </p:sp>
      <p:sp>
        <p:nvSpPr>
          <p:cNvPr id="33796" name="Rectangle 4"/>
          <p:cNvSpPr>
            <a:spLocks noGrp="1" noChangeArrowheads="1"/>
          </p:cNvSpPr>
          <p:nvPr>
            <p:ph sz="quarter" idx="3"/>
          </p:nvPr>
        </p:nvSpPr>
        <p:spPr>
          <a:xfrm>
            <a:off x="6172200" y="3068638"/>
            <a:ext cx="4495800" cy="3789362"/>
          </a:xfrm>
        </p:spPr>
        <p:txBody>
          <a:bodyPr>
            <a:normAutofit/>
          </a:bodyPr>
          <a:lstStyle/>
          <a:p>
            <a:pPr eaLnBrk="1" hangingPunct="1"/>
            <a:r>
              <a:rPr lang="es-MX" sz="2000" dirty="0"/>
              <a:t>Polémica en torno a la pertinencia del uso del maíz, un cultivo alimentario, para producir combustible</a:t>
            </a:r>
          </a:p>
          <a:p>
            <a:pPr eaLnBrk="1" hangingPunct="1"/>
            <a:r>
              <a:rPr lang="es-MX" sz="2000" dirty="0" smtClean="0"/>
              <a:t>México: fábricas fallidas </a:t>
            </a:r>
            <a:r>
              <a:rPr lang="es-MX" sz="2000" dirty="0"/>
              <a:t>de etanol a partir de maíz para exportar a EU, con subsidio del </a:t>
            </a:r>
            <a:r>
              <a:rPr lang="es-MX" sz="2000" dirty="0" smtClean="0"/>
              <a:t>gobierno</a:t>
            </a:r>
          </a:p>
          <a:p>
            <a:pPr eaLnBrk="1" hangingPunct="1"/>
            <a:r>
              <a:rPr lang="es-MX" sz="2000" dirty="0" smtClean="0"/>
              <a:t>Proyectos de biodiesel y expansión de palma africana en Chiapas, con sorgo en Tamaulipas.</a:t>
            </a:r>
            <a:endParaRPr lang="es-MX" sz="2000" dirty="0"/>
          </a:p>
          <a:p>
            <a:pPr eaLnBrk="1" hangingPunct="1"/>
            <a:r>
              <a:rPr lang="es-MX" sz="2000" dirty="0"/>
              <a:t>En Brasil se elabora de caña de azúcar. Hay críticas a esta producción por utilización de trabajo esclavo</a:t>
            </a:r>
            <a:endParaRPr lang="es-ES" sz="2000" dirty="0"/>
          </a:p>
        </p:txBody>
      </p:sp>
      <p:pic>
        <p:nvPicPr>
          <p:cNvPr id="33797" name="Picture 5" descr="elotes"/>
          <p:cNvPicPr>
            <a:picLocks noGrp="1" noChangeAspect="1" noChangeArrowheads="1"/>
          </p:cNvPicPr>
          <p:nvPr>
            <p:ph sz="quarter" idx="2"/>
          </p:nvPr>
        </p:nvPicPr>
        <p:blipFill>
          <a:blip r:embed="rId2"/>
          <a:srcRect/>
          <a:stretch>
            <a:fillRect/>
          </a:stretch>
        </p:blipFill>
        <p:spPr>
          <a:xfrm>
            <a:off x="6529388" y="549275"/>
            <a:ext cx="3670300" cy="2401888"/>
          </a:xfrm>
          <a:noFill/>
        </p:spPr>
      </p:pic>
    </p:spTree>
    <p:extLst>
      <p:ext uri="{BB962C8B-B14F-4D97-AF65-F5344CB8AC3E}">
        <p14:creationId xmlns:p14="http://schemas.microsoft.com/office/powerpoint/2010/main" val="3630469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idx="4294967295"/>
          </p:nvPr>
        </p:nvSpPr>
        <p:spPr>
          <a:xfrm>
            <a:off x="0" y="0"/>
            <a:ext cx="10515600" cy="6858000"/>
          </a:xfrm>
        </p:spPr>
        <p:txBody>
          <a:bodyPr>
            <a:normAutofit/>
          </a:bodyPr>
          <a:lstStyle/>
          <a:p>
            <a:pPr algn="ctr"/>
            <a:r>
              <a:rPr lang="es-MX" sz="6600" dirty="0"/>
              <a:t>¡</a:t>
            </a:r>
            <a:r>
              <a:rPr lang="es-MX" sz="6600" dirty="0" smtClean="0"/>
              <a:t>Muchas gracias!</a:t>
            </a:r>
            <a:endParaRPr lang="es-MX" sz="6600" dirty="0"/>
          </a:p>
        </p:txBody>
      </p:sp>
    </p:spTree>
    <p:extLst>
      <p:ext uri="{BB962C8B-B14F-4D97-AF65-F5344CB8AC3E}">
        <p14:creationId xmlns:p14="http://schemas.microsoft.com/office/powerpoint/2010/main" val="2100259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43303969"/>
              </p:ext>
            </p:extLst>
          </p:nvPr>
        </p:nvGraphicFramePr>
        <p:xfrm>
          <a:off x="0" y="1351718"/>
          <a:ext cx="12032976" cy="5353884"/>
        </p:xfrm>
        <a:graphic>
          <a:graphicData uri="http://schemas.openxmlformats.org/drawingml/2006/table">
            <a:tbl>
              <a:tblPr firstRow="1" firstCol="1" bandRow="1">
                <a:tableStyleId>{5C22544A-7EE6-4342-B048-85BDC9FD1C3A}</a:tableStyleId>
              </a:tblPr>
              <a:tblGrid>
                <a:gridCol w="1696993"/>
                <a:gridCol w="1313977"/>
                <a:gridCol w="1313977"/>
                <a:gridCol w="1313977"/>
                <a:gridCol w="1315340"/>
                <a:gridCol w="1315340"/>
                <a:gridCol w="1315340"/>
                <a:gridCol w="1315340"/>
                <a:gridCol w="1132692"/>
              </a:tblGrid>
              <a:tr h="446157">
                <a:tc>
                  <a:txBody>
                    <a:bodyPr/>
                    <a:lstStyle/>
                    <a:p>
                      <a:pPr algn="just">
                        <a:lnSpc>
                          <a:spcPct val="150000"/>
                        </a:lnSpc>
                        <a:spcAft>
                          <a:spcPts val="100"/>
                        </a:spcAft>
                      </a:pPr>
                      <a:r>
                        <a:rPr lang="es-ES_tradnl" sz="1800" dirty="0">
                          <a:effectLst/>
                        </a:rPr>
                        <a:t>País</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1996</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1997</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1998</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1999</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2001</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2009</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2010</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2014</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r>
              <a:tr h="446157">
                <a:tc>
                  <a:txBody>
                    <a:bodyPr/>
                    <a:lstStyle/>
                    <a:p>
                      <a:pPr algn="just">
                        <a:lnSpc>
                          <a:spcPct val="150000"/>
                        </a:lnSpc>
                        <a:spcAft>
                          <a:spcPts val="100"/>
                        </a:spcAft>
                      </a:pPr>
                      <a:r>
                        <a:rPr lang="es-ES_tradnl" sz="1800" dirty="0">
                          <a:effectLst/>
                        </a:rPr>
                        <a:t>EUA</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1.5</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8.1</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20.5</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28.5</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35.7</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64.0</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66.8</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73.1</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r>
              <a:tr h="446157">
                <a:tc>
                  <a:txBody>
                    <a:bodyPr/>
                    <a:lstStyle/>
                    <a:p>
                      <a:pPr algn="just">
                        <a:lnSpc>
                          <a:spcPct val="150000"/>
                        </a:lnSpc>
                        <a:spcAft>
                          <a:spcPts val="100"/>
                        </a:spcAft>
                      </a:pPr>
                      <a:r>
                        <a:rPr lang="es-ES_tradnl" sz="1800" dirty="0">
                          <a:effectLst/>
                        </a:rPr>
                        <a:t>China</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1.1</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1.8</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&lt;0.1</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0.3</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1.5</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3.7</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3.5</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3.9</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r>
              <a:tr h="446157">
                <a:tc>
                  <a:txBody>
                    <a:bodyPr/>
                    <a:lstStyle/>
                    <a:p>
                      <a:pPr algn="just">
                        <a:lnSpc>
                          <a:spcPct val="150000"/>
                        </a:lnSpc>
                        <a:spcAft>
                          <a:spcPts val="100"/>
                        </a:spcAft>
                      </a:pPr>
                      <a:r>
                        <a:rPr lang="es-ES_tradnl" sz="1800" dirty="0">
                          <a:effectLst/>
                        </a:rPr>
                        <a:t>Argentina</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0.1</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1.3</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4.3</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6.7</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11.8</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21.3</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22.9</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24.3</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r>
              <a:tr h="446157">
                <a:tc>
                  <a:txBody>
                    <a:bodyPr/>
                    <a:lstStyle/>
                    <a:p>
                      <a:pPr algn="just">
                        <a:lnSpc>
                          <a:spcPct val="150000"/>
                        </a:lnSpc>
                        <a:spcAft>
                          <a:spcPts val="100"/>
                        </a:spcAft>
                      </a:pPr>
                      <a:r>
                        <a:rPr lang="es-ES_tradnl" sz="1800" dirty="0">
                          <a:effectLst/>
                        </a:rPr>
                        <a:t>Canadá</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0.1</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1.3</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2.8</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4</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3.2</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8.2</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8.8</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11.6</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r>
              <a:tr h="446157">
                <a:tc>
                  <a:txBody>
                    <a:bodyPr/>
                    <a:lstStyle/>
                    <a:p>
                      <a:pPr algn="just">
                        <a:lnSpc>
                          <a:spcPct val="150000"/>
                        </a:lnSpc>
                        <a:spcAft>
                          <a:spcPts val="100"/>
                        </a:spcAft>
                      </a:pPr>
                      <a:r>
                        <a:rPr lang="es-ES_tradnl" sz="1800" dirty="0">
                          <a:effectLst/>
                        </a:rPr>
                        <a:t>Brasil</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21.4</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25.4</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42.2</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r>
              <a:tr h="446157">
                <a:tc>
                  <a:txBody>
                    <a:bodyPr/>
                    <a:lstStyle/>
                    <a:p>
                      <a:pPr algn="just">
                        <a:lnSpc>
                          <a:spcPct val="150000"/>
                        </a:lnSpc>
                        <a:spcAft>
                          <a:spcPts val="100"/>
                        </a:spcAft>
                      </a:pPr>
                      <a:r>
                        <a:rPr lang="es-ES_tradnl" sz="1800" dirty="0">
                          <a:effectLst/>
                        </a:rPr>
                        <a:t>India</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8.4</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9.4</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11.6</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r>
              <a:tr h="446157">
                <a:tc>
                  <a:txBody>
                    <a:bodyPr/>
                    <a:lstStyle/>
                    <a:p>
                      <a:pPr algn="just">
                        <a:lnSpc>
                          <a:spcPct val="150000"/>
                        </a:lnSpc>
                        <a:spcAft>
                          <a:spcPts val="100"/>
                        </a:spcAft>
                      </a:pPr>
                      <a:r>
                        <a:rPr lang="es-ES_tradnl" sz="1800" dirty="0">
                          <a:effectLst/>
                        </a:rPr>
                        <a:t>Australia</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&lt;0.1</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&lt;0.1</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&lt;0.1</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&lt;0.1</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0.2</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0.7</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0.8</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r>
              <a:tr h="446157">
                <a:tc>
                  <a:txBody>
                    <a:bodyPr/>
                    <a:lstStyle/>
                    <a:p>
                      <a:pPr algn="just">
                        <a:lnSpc>
                          <a:spcPct val="150000"/>
                        </a:lnSpc>
                        <a:spcAft>
                          <a:spcPts val="100"/>
                        </a:spcAft>
                      </a:pPr>
                      <a:r>
                        <a:rPr lang="es-ES_tradnl" sz="1800" dirty="0">
                          <a:effectLst/>
                        </a:rPr>
                        <a:t>México</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&lt;0.1</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&lt;0.1</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&lt;0.1</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&lt;0.1</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&lt;0.1</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0.1</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0.1</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0.2</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r>
              <a:tr h="446157">
                <a:tc>
                  <a:txBody>
                    <a:bodyPr/>
                    <a:lstStyle/>
                    <a:p>
                      <a:pPr algn="just">
                        <a:lnSpc>
                          <a:spcPct val="150000"/>
                        </a:lnSpc>
                        <a:spcAft>
                          <a:spcPts val="100"/>
                        </a:spcAft>
                      </a:pPr>
                      <a:r>
                        <a:rPr lang="es-ES_tradnl" sz="1800" dirty="0">
                          <a:effectLst/>
                        </a:rPr>
                        <a:t>Paraguay</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2.2</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2.6</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3.9</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r>
              <a:tr h="446157">
                <a:tc>
                  <a:txBody>
                    <a:bodyPr/>
                    <a:lstStyle/>
                    <a:p>
                      <a:pPr algn="just">
                        <a:lnSpc>
                          <a:spcPct val="150000"/>
                        </a:lnSpc>
                        <a:spcAft>
                          <a:spcPts val="100"/>
                        </a:spcAft>
                      </a:pPr>
                      <a:r>
                        <a:rPr lang="es-ES_tradnl" sz="1800" dirty="0">
                          <a:effectLst/>
                        </a:rPr>
                        <a:t>Uruguay</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 </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0.8</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1.1</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1.6</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r>
              <a:tr h="446157">
                <a:tc>
                  <a:txBody>
                    <a:bodyPr/>
                    <a:lstStyle/>
                    <a:p>
                      <a:pPr algn="just">
                        <a:lnSpc>
                          <a:spcPct val="150000"/>
                        </a:lnSpc>
                        <a:spcAft>
                          <a:spcPts val="100"/>
                        </a:spcAft>
                      </a:pPr>
                      <a:r>
                        <a:rPr lang="es-ES_tradnl" sz="1800" dirty="0">
                          <a:effectLst/>
                        </a:rPr>
                        <a:t>Bolivia</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0.8</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a:effectLst/>
                        </a:rPr>
                        <a:t>0.9</a:t>
                      </a:r>
                      <a:endParaRPr lang="es-MX" sz="18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
                        </a:spcAft>
                      </a:pPr>
                      <a:r>
                        <a:rPr lang="es-ES_tradnl" sz="1800" dirty="0">
                          <a:effectLst/>
                        </a:rPr>
                        <a:t>1</a:t>
                      </a:r>
                      <a:endParaRPr lang="es-MX" sz="18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92765" y="312375"/>
            <a:ext cx="12099235"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8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Principales países productores de cultivos transgénicos. 1996-2014 (millones de hectáreas sembradas)</a:t>
            </a:r>
            <a:endParaRPr kumimoji="0" lang="es-MX"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2415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586465" y="0"/>
            <a:ext cx="9144000" cy="1292662"/>
          </a:xfrm>
          <a:prstGeom prst="rect">
            <a:avLst/>
          </a:prstGeom>
          <a:solidFill>
            <a:srgbClr val="66FFFF"/>
          </a:solidFill>
          <a:ln w="9525">
            <a:noFill/>
            <a:miter lim="800000"/>
            <a:headEnd/>
            <a:tailEnd/>
          </a:ln>
        </p:spPr>
        <p:txBody>
          <a:bodyPr>
            <a:spAutoFit/>
          </a:bodyPr>
          <a:lstStyle/>
          <a:p>
            <a:pPr algn="ctr">
              <a:spcBef>
                <a:spcPct val="50000"/>
              </a:spcBef>
            </a:pPr>
            <a:r>
              <a:rPr lang="es-MX" sz="2400" b="1" dirty="0">
                <a:latin typeface="Times New Roman" pitchFamily="18" charset="0"/>
                <a:cs typeface="Times New Roman" pitchFamily="18" charset="0"/>
              </a:rPr>
              <a:t>CENTROS VAVILOV DE BIODIVERSIDAD MUNDIAL</a:t>
            </a:r>
            <a:endParaRPr lang="en-GB" sz="2400" b="1" dirty="0">
              <a:latin typeface="Times New Roman" pitchFamily="18" charset="0"/>
              <a:cs typeface="Times New Roman" pitchFamily="18" charset="0"/>
            </a:endParaRPr>
          </a:p>
          <a:p>
            <a:pPr algn="ctr" eaLnBrk="0" hangingPunct="0">
              <a:spcBef>
                <a:spcPct val="50000"/>
              </a:spcBef>
            </a:pPr>
            <a:r>
              <a:rPr lang="es-MX" dirty="0">
                <a:latin typeface="Times New Roman" pitchFamily="18" charset="0"/>
                <a:cs typeface="Times New Roman" pitchFamily="18" charset="0"/>
              </a:rPr>
              <a:t> </a:t>
            </a:r>
            <a:endParaRPr lang="en-GB" dirty="0">
              <a:latin typeface="Times New Roman" pitchFamily="18" charset="0"/>
              <a:cs typeface="Times New Roman" pitchFamily="18" charset="0"/>
            </a:endParaRPr>
          </a:p>
          <a:p>
            <a:pPr algn="ctr" eaLnBrk="0" hangingPunct="0">
              <a:spcBef>
                <a:spcPct val="50000"/>
              </a:spcBef>
            </a:pPr>
            <a:endParaRPr lang="en-GB" dirty="0">
              <a:latin typeface="Times New Roman" pitchFamily="18" charset="0"/>
            </a:endParaRPr>
          </a:p>
        </p:txBody>
      </p:sp>
      <p:grpSp>
        <p:nvGrpSpPr>
          <p:cNvPr id="2" name="Group 3"/>
          <p:cNvGrpSpPr>
            <a:grpSpLocks/>
          </p:cNvGrpSpPr>
          <p:nvPr/>
        </p:nvGrpSpPr>
        <p:grpSpPr bwMode="auto">
          <a:xfrm>
            <a:off x="1586464" y="914400"/>
            <a:ext cx="9144001" cy="5943600"/>
            <a:chOff x="-3" y="400"/>
            <a:chExt cx="4538" cy="4554"/>
          </a:xfrm>
        </p:grpSpPr>
        <p:grpSp>
          <p:nvGrpSpPr>
            <p:cNvPr id="3" name="Group 4"/>
            <p:cNvGrpSpPr>
              <a:grpSpLocks/>
            </p:cNvGrpSpPr>
            <p:nvPr/>
          </p:nvGrpSpPr>
          <p:grpSpPr bwMode="auto">
            <a:xfrm>
              <a:off x="0" y="403"/>
              <a:ext cx="4532" cy="4548"/>
              <a:chOff x="0" y="403"/>
              <a:chExt cx="4532" cy="4548"/>
            </a:xfrm>
          </p:grpSpPr>
          <p:grpSp>
            <p:nvGrpSpPr>
              <p:cNvPr id="4" name="Group 5"/>
              <p:cNvGrpSpPr>
                <a:grpSpLocks/>
              </p:cNvGrpSpPr>
              <p:nvPr/>
            </p:nvGrpSpPr>
            <p:grpSpPr bwMode="auto">
              <a:xfrm>
                <a:off x="0" y="403"/>
                <a:ext cx="1956" cy="518"/>
                <a:chOff x="0" y="403"/>
                <a:chExt cx="1956" cy="518"/>
              </a:xfrm>
            </p:grpSpPr>
            <p:sp>
              <p:nvSpPr>
                <p:cNvPr id="10310" name="Rectangle 6"/>
                <p:cNvSpPr>
                  <a:spLocks noChangeArrowheads="1"/>
                </p:cNvSpPr>
                <p:nvPr/>
              </p:nvSpPr>
              <p:spPr bwMode="auto">
                <a:xfrm>
                  <a:off x="28" y="403"/>
                  <a:ext cx="1900" cy="518"/>
                </a:xfrm>
                <a:prstGeom prst="rect">
                  <a:avLst/>
                </a:prstGeom>
                <a:noFill/>
                <a:ln w="9525">
                  <a:noFill/>
                  <a:miter lim="800000"/>
                  <a:headEnd/>
                  <a:tailEnd/>
                </a:ln>
              </p:spPr>
              <p:txBody>
                <a:bodyPr/>
                <a:lstStyle/>
                <a:p>
                  <a:pPr algn="just"/>
                  <a:r>
                    <a:rPr lang="es-ES" sz="2400" b="1" dirty="0">
                      <a:latin typeface="Times New Roman" pitchFamily="18" charset="0"/>
                      <a:cs typeface="Times New Roman" pitchFamily="18" charset="0"/>
                    </a:rPr>
                    <a:t>REGIÓN</a:t>
                  </a:r>
                </a:p>
                <a:p>
                  <a:pPr algn="just" eaLnBrk="0" hangingPunct="0"/>
                  <a:endParaRPr lang="es-ES" sz="2400" b="1" dirty="0">
                    <a:latin typeface="Times New Roman" pitchFamily="18" charset="0"/>
                  </a:endParaRPr>
                </a:p>
              </p:txBody>
            </p:sp>
            <p:sp>
              <p:nvSpPr>
                <p:cNvPr id="10311" name="Rectangle 7"/>
                <p:cNvSpPr>
                  <a:spLocks noChangeArrowheads="1"/>
                </p:cNvSpPr>
                <p:nvPr/>
              </p:nvSpPr>
              <p:spPr bwMode="auto">
                <a:xfrm>
                  <a:off x="0" y="403"/>
                  <a:ext cx="1956" cy="518"/>
                </a:xfrm>
                <a:prstGeom prst="rect">
                  <a:avLst/>
                </a:prstGeom>
                <a:noFill/>
                <a:ln w="7">
                  <a:solidFill>
                    <a:srgbClr val="A0A0A0"/>
                  </a:solidFill>
                  <a:miter lim="800000"/>
                  <a:headEnd/>
                  <a:tailEnd/>
                </a:ln>
              </p:spPr>
              <p:txBody>
                <a:bodyPr/>
                <a:lstStyle/>
                <a:p>
                  <a:endParaRPr lang="en-US"/>
                </a:p>
              </p:txBody>
            </p:sp>
          </p:grpSp>
          <p:grpSp>
            <p:nvGrpSpPr>
              <p:cNvPr id="5" name="Group 8"/>
              <p:cNvGrpSpPr>
                <a:grpSpLocks/>
              </p:cNvGrpSpPr>
              <p:nvPr/>
            </p:nvGrpSpPr>
            <p:grpSpPr bwMode="auto">
              <a:xfrm>
                <a:off x="1956" y="403"/>
                <a:ext cx="2576" cy="518"/>
                <a:chOff x="1956" y="403"/>
                <a:chExt cx="2576" cy="518"/>
              </a:xfrm>
            </p:grpSpPr>
            <p:sp>
              <p:nvSpPr>
                <p:cNvPr id="10308" name="Rectangle 9"/>
                <p:cNvSpPr>
                  <a:spLocks noChangeArrowheads="1"/>
                </p:cNvSpPr>
                <p:nvPr/>
              </p:nvSpPr>
              <p:spPr bwMode="auto">
                <a:xfrm>
                  <a:off x="1984" y="403"/>
                  <a:ext cx="2520" cy="518"/>
                </a:xfrm>
                <a:prstGeom prst="rect">
                  <a:avLst/>
                </a:prstGeom>
                <a:noFill/>
                <a:ln w="9525">
                  <a:noFill/>
                  <a:miter lim="800000"/>
                  <a:headEnd/>
                  <a:tailEnd/>
                </a:ln>
              </p:spPr>
              <p:txBody>
                <a:bodyPr/>
                <a:lstStyle/>
                <a:p>
                  <a:pPr algn="just"/>
                  <a:r>
                    <a:rPr lang="es-MX" sz="2400" b="1" dirty="0">
                      <a:latin typeface="Times New Roman" pitchFamily="18" charset="0"/>
                      <a:cs typeface="Times New Roman" pitchFamily="18" charset="0"/>
                    </a:rPr>
                    <a:t>CULTIVOS DE ORIGEN</a:t>
                  </a:r>
                  <a:endParaRPr lang="en-GB" sz="2400" b="1" dirty="0">
                    <a:latin typeface="Times New Roman" pitchFamily="18" charset="0"/>
                    <a:cs typeface="Times New Roman" pitchFamily="18" charset="0"/>
                  </a:endParaRPr>
                </a:p>
                <a:p>
                  <a:pPr algn="just" eaLnBrk="0" hangingPunct="0"/>
                  <a:r>
                    <a:rPr lang="en-GB" dirty="0">
                      <a:latin typeface="Times New Roman" pitchFamily="18" charset="0"/>
                      <a:cs typeface="Times New Roman" pitchFamily="18" charset="0"/>
                    </a:rPr>
                    <a:t> </a:t>
                  </a:r>
                </a:p>
                <a:p>
                  <a:pPr algn="just" eaLnBrk="0" hangingPunct="0"/>
                  <a:endParaRPr lang="en-GB" dirty="0">
                    <a:latin typeface="Times New Roman" pitchFamily="18" charset="0"/>
                  </a:endParaRPr>
                </a:p>
              </p:txBody>
            </p:sp>
            <p:sp>
              <p:nvSpPr>
                <p:cNvPr id="10309" name="Rectangle 10"/>
                <p:cNvSpPr>
                  <a:spLocks noChangeArrowheads="1"/>
                </p:cNvSpPr>
                <p:nvPr/>
              </p:nvSpPr>
              <p:spPr bwMode="auto">
                <a:xfrm>
                  <a:off x="1956" y="403"/>
                  <a:ext cx="2576" cy="518"/>
                </a:xfrm>
                <a:prstGeom prst="rect">
                  <a:avLst/>
                </a:prstGeom>
                <a:noFill/>
                <a:ln w="7">
                  <a:solidFill>
                    <a:srgbClr val="A0A0A0"/>
                  </a:solidFill>
                  <a:miter lim="800000"/>
                  <a:headEnd/>
                  <a:tailEnd/>
                </a:ln>
              </p:spPr>
              <p:txBody>
                <a:bodyPr/>
                <a:lstStyle/>
                <a:p>
                  <a:endParaRPr lang="en-US"/>
                </a:p>
              </p:txBody>
            </p:sp>
          </p:grpSp>
          <p:grpSp>
            <p:nvGrpSpPr>
              <p:cNvPr id="6" name="Group 11"/>
              <p:cNvGrpSpPr>
                <a:grpSpLocks/>
              </p:cNvGrpSpPr>
              <p:nvPr/>
            </p:nvGrpSpPr>
            <p:grpSpPr bwMode="auto">
              <a:xfrm>
                <a:off x="0" y="921"/>
                <a:ext cx="1956" cy="403"/>
                <a:chOff x="0" y="921"/>
                <a:chExt cx="1956" cy="403"/>
              </a:xfrm>
            </p:grpSpPr>
            <p:sp>
              <p:nvSpPr>
                <p:cNvPr id="10306" name="Rectangle 12"/>
                <p:cNvSpPr>
                  <a:spLocks noChangeArrowheads="1"/>
                </p:cNvSpPr>
                <p:nvPr/>
              </p:nvSpPr>
              <p:spPr bwMode="auto">
                <a:xfrm>
                  <a:off x="28" y="921"/>
                  <a:ext cx="190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América Central</a:t>
                  </a:r>
                  <a:endParaRPr lang="en-GB" sz="2400" dirty="0">
                    <a:latin typeface="Times New Roman" pitchFamily="18" charset="0"/>
                    <a:cs typeface="Times New Roman" pitchFamily="18" charset="0"/>
                  </a:endParaRPr>
                </a:p>
                <a:p>
                  <a:pPr algn="just" eaLnBrk="0" hangingPunct="0"/>
                  <a:endParaRPr lang="en-GB" sz="2400" dirty="0">
                    <a:latin typeface="Times New Roman" pitchFamily="18" charset="0"/>
                  </a:endParaRPr>
                </a:p>
              </p:txBody>
            </p:sp>
            <p:sp>
              <p:nvSpPr>
                <p:cNvPr id="10307" name="Rectangle 13"/>
                <p:cNvSpPr>
                  <a:spLocks noChangeArrowheads="1"/>
                </p:cNvSpPr>
                <p:nvPr/>
              </p:nvSpPr>
              <p:spPr bwMode="auto">
                <a:xfrm>
                  <a:off x="0" y="921"/>
                  <a:ext cx="1956" cy="403"/>
                </a:xfrm>
                <a:prstGeom prst="rect">
                  <a:avLst/>
                </a:prstGeom>
                <a:noFill/>
                <a:ln w="7">
                  <a:solidFill>
                    <a:srgbClr val="A0A0A0"/>
                  </a:solidFill>
                  <a:miter lim="800000"/>
                  <a:headEnd/>
                  <a:tailEnd/>
                </a:ln>
              </p:spPr>
              <p:txBody>
                <a:bodyPr/>
                <a:lstStyle/>
                <a:p>
                  <a:endParaRPr lang="en-US"/>
                </a:p>
              </p:txBody>
            </p:sp>
          </p:grpSp>
          <p:grpSp>
            <p:nvGrpSpPr>
              <p:cNvPr id="7" name="Group 14"/>
              <p:cNvGrpSpPr>
                <a:grpSpLocks/>
              </p:cNvGrpSpPr>
              <p:nvPr/>
            </p:nvGrpSpPr>
            <p:grpSpPr bwMode="auto">
              <a:xfrm>
                <a:off x="1956" y="921"/>
                <a:ext cx="2576" cy="403"/>
                <a:chOff x="1956" y="921"/>
                <a:chExt cx="2576" cy="403"/>
              </a:xfrm>
            </p:grpSpPr>
            <p:sp>
              <p:nvSpPr>
                <p:cNvPr id="10304" name="Rectangle 15"/>
                <p:cNvSpPr>
                  <a:spLocks noChangeArrowheads="1"/>
                </p:cNvSpPr>
                <p:nvPr/>
              </p:nvSpPr>
              <p:spPr bwMode="auto">
                <a:xfrm>
                  <a:off x="1984" y="921"/>
                  <a:ext cx="252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Maíz, poroto común, boniato</a:t>
                  </a:r>
                  <a:endParaRPr lang="en-GB" sz="2400" dirty="0">
                    <a:latin typeface="Times New Roman" pitchFamily="18" charset="0"/>
                    <a:cs typeface="Times New Roman" pitchFamily="18" charset="0"/>
                  </a:endParaRPr>
                </a:p>
                <a:p>
                  <a:pPr algn="just" eaLnBrk="0" hangingPunct="0"/>
                  <a:endParaRPr lang="en-GB" dirty="0">
                    <a:latin typeface="Times New Roman" pitchFamily="18" charset="0"/>
                  </a:endParaRPr>
                </a:p>
              </p:txBody>
            </p:sp>
            <p:sp>
              <p:nvSpPr>
                <p:cNvPr id="10305" name="Rectangle 16"/>
                <p:cNvSpPr>
                  <a:spLocks noChangeArrowheads="1"/>
                </p:cNvSpPr>
                <p:nvPr/>
              </p:nvSpPr>
              <p:spPr bwMode="auto">
                <a:xfrm>
                  <a:off x="1956" y="921"/>
                  <a:ext cx="2576" cy="403"/>
                </a:xfrm>
                <a:prstGeom prst="rect">
                  <a:avLst/>
                </a:prstGeom>
                <a:noFill/>
                <a:ln w="7">
                  <a:solidFill>
                    <a:srgbClr val="A0A0A0"/>
                  </a:solidFill>
                  <a:miter lim="800000"/>
                  <a:headEnd/>
                  <a:tailEnd/>
                </a:ln>
              </p:spPr>
              <p:txBody>
                <a:bodyPr/>
                <a:lstStyle/>
                <a:p>
                  <a:endParaRPr lang="en-US"/>
                </a:p>
              </p:txBody>
            </p:sp>
          </p:grpSp>
          <p:grpSp>
            <p:nvGrpSpPr>
              <p:cNvPr id="8" name="Group 17"/>
              <p:cNvGrpSpPr>
                <a:grpSpLocks/>
              </p:cNvGrpSpPr>
              <p:nvPr/>
            </p:nvGrpSpPr>
            <p:grpSpPr bwMode="auto">
              <a:xfrm>
                <a:off x="0" y="1324"/>
                <a:ext cx="1956" cy="403"/>
                <a:chOff x="0" y="1324"/>
                <a:chExt cx="1956" cy="403"/>
              </a:xfrm>
            </p:grpSpPr>
            <p:sp>
              <p:nvSpPr>
                <p:cNvPr id="10302" name="Rectangle 18"/>
                <p:cNvSpPr>
                  <a:spLocks noChangeArrowheads="1"/>
                </p:cNvSpPr>
                <p:nvPr/>
              </p:nvSpPr>
              <p:spPr bwMode="auto">
                <a:xfrm>
                  <a:off x="28" y="1324"/>
                  <a:ext cx="190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Andes</a:t>
                  </a:r>
                  <a:endParaRPr lang="en-GB" sz="2400" dirty="0">
                    <a:latin typeface="Times New Roman" pitchFamily="18" charset="0"/>
                    <a:cs typeface="Times New Roman" pitchFamily="18" charset="0"/>
                  </a:endParaRPr>
                </a:p>
                <a:p>
                  <a:pPr algn="just" eaLnBrk="0" hangingPunct="0"/>
                  <a:endParaRPr lang="en-GB" sz="2400" dirty="0">
                    <a:latin typeface="Times New Roman" pitchFamily="18" charset="0"/>
                  </a:endParaRPr>
                </a:p>
              </p:txBody>
            </p:sp>
            <p:sp>
              <p:nvSpPr>
                <p:cNvPr id="10303" name="Rectangle 19"/>
                <p:cNvSpPr>
                  <a:spLocks noChangeArrowheads="1"/>
                </p:cNvSpPr>
                <p:nvPr/>
              </p:nvSpPr>
              <p:spPr bwMode="auto">
                <a:xfrm>
                  <a:off x="0" y="1324"/>
                  <a:ext cx="1956" cy="403"/>
                </a:xfrm>
                <a:prstGeom prst="rect">
                  <a:avLst/>
                </a:prstGeom>
                <a:noFill/>
                <a:ln w="7">
                  <a:solidFill>
                    <a:srgbClr val="A0A0A0"/>
                  </a:solidFill>
                  <a:miter lim="800000"/>
                  <a:headEnd/>
                  <a:tailEnd/>
                </a:ln>
              </p:spPr>
              <p:txBody>
                <a:bodyPr/>
                <a:lstStyle/>
                <a:p>
                  <a:endParaRPr lang="en-US"/>
                </a:p>
              </p:txBody>
            </p:sp>
          </p:grpSp>
          <p:grpSp>
            <p:nvGrpSpPr>
              <p:cNvPr id="9" name="Group 20"/>
              <p:cNvGrpSpPr>
                <a:grpSpLocks/>
              </p:cNvGrpSpPr>
              <p:nvPr/>
            </p:nvGrpSpPr>
            <p:grpSpPr bwMode="auto">
              <a:xfrm>
                <a:off x="1956" y="1324"/>
                <a:ext cx="2576" cy="403"/>
                <a:chOff x="1956" y="1324"/>
                <a:chExt cx="2576" cy="403"/>
              </a:xfrm>
            </p:grpSpPr>
            <p:sp>
              <p:nvSpPr>
                <p:cNvPr id="10300" name="Rectangle 21"/>
                <p:cNvSpPr>
                  <a:spLocks noChangeArrowheads="1"/>
                </p:cNvSpPr>
                <p:nvPr/>
              </p:nvSpPr>
              <p:spPr bwMode="auto">
                <a:xfrm>
                  <a:off x="1984" y="1324"/>
                  <a:ext cx="252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Papas, poroto lima, maní</a:t>
                  </a:r>
                  <a:endParaRPr lang="en-GB" sz="2400" dirty="0">
                    <a:latin typeface="Times New Roman" pitchFamily="18" charset="0"/>
                    <a:cs typeface="Times New Roman" pitchFamily="18" charset="0"/>
                  </a:endParaRPr>
                </a:p>
                <a:p>
                  <a:pPr algn="just" eaLnBrk="0" hangingPunct="0"/>
                  <a:endParaRPr lang="en-GB" dirty="0">
                    <a:latin typeface="Times New Roman" pitchFamily="18" charset="0"/>
                  </a:endParaRPr>
                </a:p>
              </p:txBody>
            </p:sp>
            <p:sp>
              <p:nvSpPr>
                <p:cNvPr id="10301" name="Rectangle 22"/>
                <p:cNvSpPr>
                  <a:spLocks noChangeArrowheads="1"/>
                </p:cNvSpPr>
                <p:nvPr/>
              </p:nvSpPr>
              <p:spPr bwMode="auto">
                <a:xfrm>
                  <a:off x="1956" y="1324"/>
                  <a:ext cx="2576" cy="403"/>
                </a:xfrm>
                <a:prstGeom prst="rect">
                  <a:avLst/>
                </a:prstGeom>
                <a:noFill/>
                <a:ln w="7">
                  <a:solidFill>
                    <a:srgbClr val="A0A0A0"/>
                  </a:solidFill>
                  <a:miter lim="800000"/>
                  <a:headEnd/>
                  <a:tailEnd/>
                </a:ln>
              </p:spPr>
              <p:txBody>
                <a:bodyPr/>
                <a:lstStyle/>
                <a:p>
                  <a:endParaRPr lang="en-US"/>
                </a:p>
              </p:txBody>
            </p:sp>
          </p:grpSp>
          <p:grpSp>
            <p:nvGrpSpPr>
              <p:cNvPr id="10" name="Group 23"/>
              <p:cNvGrpSpPr>
                <a:grpSpLocks/>
              </p:cNvGrpSpPr>
              <p:nvPr/>
            </p:nvGrpSpPr>
            <p:grpSpPr bwMode="auto">
              <a:xfrm>
                <a:off x="0" y="1727"/>
                <a:ext cx="1956" cy="403"/>
                <a:chOff x="0" y="1727"/>
                <a:chExt cx="1956" cy="403"/>
              </a:xfrm>
            </p:grpSpPr>
            <p:sp>
              <p:nvSpPr>
                <p:cNvPr id="10298" name="Rectangle 24"/>
                <p:cNvSpPr>
                  <a:spLocks noChangeArrowheads="1"/>
                </p:cNvSpPr>
                <p:nvPr/>
              </p:nvSpPr>
              <p:spPr bwMode="auto">
                <a:xfrm>
                  <a:off x="28" y="1727"/>
                  <a:ext cx="190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Sur de Brasil, Paraguay</a:t>
                  </a:r>
                  <a:endParaRPr lang="en-GB" sz="2400" dirty="0">
                    <a:latin typeface="Times New Roman" pitchFamily="18" charset="0"/>
                    <a:cs typeface="Times New Roman" pitchFamily="18" charset="0"/>
                  </a:endParaRPr>
                </a:p>
                <a:p>
                  <a:pPr algn="just" eaLnBrk="0" hangingPunct="0"/>
                  <a:endParaRPr lang="en-GB" dirty="0">
                    <a:latin typeface="Times New Roman" pitchFamily="18" charset="0"/>
                  </a:endParaRPr>
                </a:p>
              </p:txBody>
            </p:sp>
            <p:sp>
              <p:nvSpPr>
                <p:cNvPr id="10299" name="Rectangle 25"/>
                <p:cNvSpPr>
                  <a:spLocks noChangeArrowheads="1"/>
                </p:cNvSpPr>
                <p:nvPr/>
              </p:nvSpPr>
              <p:spPr bwMode="auto">
                <a:xfrm>
                  <a:off x="0" y="1727"/>
                  <a:ext cx="1956" cy="403"/>
                </a:xfrm>
                <a:prstGeom prst="rect">
                  <a:avLst/>
                </a:prstGeom>
                <a:noFill/>
                <a:ln w="7">
                  <a:solidFill>
                    <a:srgbClr val="A0A0A0"/>
                  </a:solidFill>
                  <a:miter lim="800000"/>
                  <a:headEnd/>
                  <a:tailEnd/>
                </a:ln>
              </p:spPr>
              <p:txBody>
                <a:bodyPr/>
                <a:lstStyle/>
                <a:p>
                  <a:endParaRPr lang="en-US"/>
                </a:p>
              </p:txBody>
            </p:sp>
          </p:grpSp>
          <p:grpSp>
            <p:nvGrpSpPr>
              <p:cNvPr id="11" name="Group 26"/>
              <p:cNvGrpSpPr>
                <a:grpSpLocks/>
              </p:cNvGrpSpPr>
              <p:nvPr/>
            </p:nvGrpSpPr>
            <p:grpSpPr bwMode="auto">
              <a:xfrm>
                <a:off x="1956" y="1727"/>
                <a:ext cx="2576" cy="403"/>
                <a:chOff x="1956" y="1727"/>
                <a:chExt cx="2576" cy="403"/>
              </a:xfrm>
            </p:grpSpPr>
            <p:sp>
              <p:nvSpPr>
                <p:cNvPr id="10296" name="Rectangle 27"/>
                <p:cNvSpPr>
                  <a:spLocks noChangeArrowheads="1"/>
                </p:cNvSpPr>
                <p:nvPr/>
              </p:nvSpPr>
              <p:spPr bwMode="auto">
                <a:xfrm>
                  <a:off x="1984" y="1727"/>
                  <a:ext cx="252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Mandioca</a:t>
                  </a:r>
                  <a:endParaRPr lang="en-GB" sz="2400" dirty="0">
                    <a:latin typeface="Times New Roman" pitchFamily="18" charset="0"/>
                    <a:cs typeface="Times New Roman" pitchFamily="18" charset="0"/>
                  </a:endParaRPr>
                </a:p>
                <a:p>
                  <a:pPr algn="just" eaLnBrk="0" hangingPunct="0"/>
                  <a:endParaRPr lang="en-GB" dirty="0">
                    <a:latin typeface="Times New Roman" pitchFamily="18" charset="0"/>
                  </a:endParaRPr>
                </a:p>
              </p:txBody>
            </p:sp>
            <p:sp>
              <p:nvSpPr>
                <p:cNvPr id="10297" name="Rectangle 28"/>
                <p:cNvSpPr>
                  <a:spLocks noChangeArrowheads="1"/>
                </p:cNvSpPr>
                <p:nvPr/>
              </p:nvSpPr>
              <p:spPr bwMode="auto">
                <a:xfrm>
                  <a:off x="1956" y="1727"/>
                  <a:ext cx="2576" cy="403"/>
                </a:xfrm>
                <a:prstGeom prst="rect">
                  <a:avLst/>
                </a:prstGeom>
                <a:noFill/>
                <a:ln w="7">
                  <a:solidFill>
                    <a:srgbClr val="A0A0A0"/>
                  </a:solidFill>
                  <a:miter lim="800000"/>
                  <a:headEnd/>
                  <a:tailEnd/>
                </a:ln>
              </p:spPr>
              <p:txBody>
                <a:bodyPr/>
                <a:lstStyle/>
                <a:p>
                  <a:endParaRPr lang="en-US"/>
                </a:p>
              </p:txBody>
            </p:sp>
          </p:grpSp>
          <p:grpSp>
            <p:nvGrpSpPr>
              <p:cNvPr id="12" name="Group 29"/>
              <p:cNvGrpSpPr>
                <a:grpSpLocks/>
              </p:cNvGrpSpPr>
              <p:nvPr/>
            </p:nvGrpSpPr>
            <p:grpSpPr bwMode="auto">
              <a:xfrm>
                <a:off x="0" y="2130"/>
                <a:ext cx="1956" cy="403"/>
                <a:chOff x="0" y="2130"/>
                <a:chExt cx="1956" cy="403"/>
              </a:xfrm>
            </p:grpSpPr>
            <p:sp>
              <p:nvSpPr>
                <p:cNvPr id="10294" name="Rectangle 30"/>
                <p:cNvSpPr>
                  <a:spLocks noChangeArrowheads="1"/>
                </p:cNvSpPr>
                <p:nvPr/>
              </p:nvSpPr>
              <p:spPr bwMode="auto">
                <a:xfrm>
                  <a:off x="28" y="2130"/>
                  <a:ext cx="1900" cy="403"/>
                </a:xfrm>
                <a:prstGeom prst="rect">
                  <a:avLst/>
                </a:prstGeom>
                <a:noFill/>
                <a:ln w="9525">
                  <a:noFill/>
                  <a:miter lim="800000"/>
                  <a:headEnd/>
                  <a:tailEnd/>
                </a:ln>
              </p:spPr>
              <p:txBody>
                <a:bodyPr bIns="0"/>
                <a:lstStyle/>
                <a:p>
                  <a:pPr algn="just"/>
                  <a:r>
                    <a:rPr lang="es-ES" sz="2400" dirty="0">
                      <a:latin typeface="Times New Roman" pitchFamily="18" charset="0"/>
                      <a:cs typeface="Times New Roman" pitchFamily="18" charset="0"/>
                    </a:rPr>
                    <a:t>Mediterráneo</a:t>
                  </a:r>
                </a:p>
                <a:p>
                  <a:pPr algn="just" eaLnBrk="0" hangingPunct="0"/>
                  <a:endParaRPr lang="es-ES" dirty="0">
                    <a:latin typeface="Times New Roman" pitchFamily="18" charset="0"/>
                  </a:endParaRPr>
                </a:p>
              </p:txBody>
            </p:sp>
            <p:sp>
              <p:nvSpPr>
                <p:cNvPr id="10295" name="Rectangle 31"/>
                <p:cNvSpPr>
                  <a:spLocks noChangeArrowheads="1"/>
                </p:cNvSpPr>
                <p:nvPr/>
              </p:nvSpPr>
              <p:spPr bwMode="auto">
                <a:xfrm>
                  <a:off x="0" y="2130"/>
                  <a:ext cx="1956" cy="403"/>
                </a:xfrm>
                <a:prstGeom prst="rect">
                  <a:avLst/>
                </a:prstGeom>
                <a:noFill/>
                <a:ln w="7">
                  <a:solidFill>
                    <a:srgbClr val="A0A0A0"/>
                  </a:solidFill>
                  <a:miter lim="800000"/>
                  <a:headEnd/>
                  <a:tailEnd/>
                </a:ln>
              </p:spPr>
              <p:txBody>
                <a:bodyPr/>
                <a:lstStyle/>
                <a:p>
                  <a:endParaRPr lang="en-US"/>
                </a:p>
              </p:txBody>
            </p:sp>
          </p:grpSp>
          <p:grpSp>
            <p:nvGrpSpPr>
              <p:cNvPr id="13" name="Group 32"/>
              <p:cNvGrpSpPr>
                <a:grpSpLocks/>
              </p:cNvGrpSpPr>
              <p:nvPr/>
            </p:nvGrpSpPr>
            <p:grpSpPr bwMode="auto">
              <a:xfrm>
                <a:off x="1956" y="2130"/>
                <a:ext cx="2576" cy="403"/>
                <a:chOff x="1956" y="2130"/>
                <a:chExt cx="2576" cy="403"/>
              </a:xfrm>
            </p:grpSpPr>
            <p:sp>
              <p:nvSpPr>
                <p:cNvPr id="10292" name="Rectangle 33"/>
                <p:cNvSpPr>
                  <a:spLocks noChangeArrowheads="1"/>
                </p:cNvSpPr>
                <p:nvPr/>
              </p:nvSpPr>
              <p:spPr bwMode="auto">
                <a:xfrm>
                  <a:off x="1984" y="2130"/>
                  <a:ext cx="252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Avena, colza</a:t>
                  </a:r>
                  <a:endParaRPr lang="en-GB" sz="2400" dirty="0">
                    <a:latin typeface="Times New Roman" pitchFamily="18" charset="0"/>
                    <a:cs typeface="Times New Roman" pitchFamily="18" charset="0"/>
                  </a:endParaRPr>
                </a:p>
                <a:p>
                  <a:pPr algn="just" eaLnBrk="0" hangingPunct="0"/>
                  <a:endParaRPr lang="en-GB" dirty="0">
                    <a:latin typeface="Times New Roman" pitchFamily="18" charset="0"/>
                  </a:endParaRPr>
                </a:p>
              </p:txBody>
            </p:sp>
            <p:sp>
              <p:nvSpPr>
                <p:cNvPr id="10293" name="Rectangle 34"/>
                <p:cNvSpPr>
                  <a:spLocks noChangeArrowheads="1"/>
                </p:cNvSpPr>
                <p:nvPr/>
              </p:nvSpPr>
              <p:spPr bwMode="auto">
                <a:xfrm>
                  <a:off x="1956" y="2130"/>
                  <a:ext cx="2576" cy="403"/>
                </a:xfrm>
                <a:prstGeom prst="rect">
                  <a:avLst/>
                </a:prstGeom>
                <a:noFill/>
                <a:ln w="7">
                  <a:solidFill>
                    <a:srgbClr val="A0A0A0"/>
                  </a:solidFill>
                  <a:miter lim="800000"/>
                  <a:headEnd/>
                  <a:tailEnd/>
                </a:ln>
              </p:spPr>
              <p:txBody>
                <a:bodyPr/>
                <a:lstStyle/>
                <a:p>
                  <a:endParaRPr lang="en-US"/>
                </a:p>
              </p:txBody>
            </p:sp>
          </p:grpSp>
          <p:grpSp>
            <p:nvGrpSpPr>
              <p:cNvPr id="14" name="Group 35"/>
              <p:cNvGrpSpPr>
                <a:grpSpLocks/>
              </p:cNvGrpSpPr>
              <p:nvPr/>
            </p:nvGrpSpPr>
            <p:grpSpPr bwMode="auto">
              <a:xfrm>
                <a:off x="0" y="2533"/>
                <a:ext cx="1956" cy="403"/>
                <a:chOff x="0" y="2533"/>
                <a:chExt cx="1956" cy="403"/>
              </a:xfrm>
            </p:grpSpPr>
            <p:sp>
              <p:nvSpPr>
                <p:cNvPr id="10290" name="Rectangle 36"/>
                <p:cNvSpPr>
                  <a:spLocks noChangeArrowheads="1"/>
                </p:cNvSpPr>
                <p:nvPr/>
              </p:nvSpPr>
              <p:spPr bwMode="auto">
                <a:xfrm>
                  <a:off x="28" y="2533"/>
                  <a:ext cx="190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Suroeste Asiático</a:t>
                  </a:r>
                  <a:endParaRPr lang="en-GB" sz="2400" dirty="0">
                    <a:latin typeface="Times New Roman" pitchFamily="18" charset="0"/>
                    <a:cs typeface="Times New Roman" pitchFamily="18" charset="0"/>
                  </a:endParaRPr>
                </a:p>
                <a:p>
                  <a:pPr algn="just" eaLnBrk="0" hangingPunct="0"/>
                  <a:endParaRPr lang="en-GB" dirty="0">
                    <a:latin typeface="Times New Roman" pitchFamily="18" charset="0"/>
                  </a:endParaRPr>
                </a:p>
              </p:txBody>
            </p:sp>
            <p:sp>
              <p:nvSpPr>
                <p:cNvPr id="10291" name="Rectangle 37"/>
                <p:cNvSpPr>
                  <a:spLocks noChangeArrowheads="1"/>
                </p:cNvSpPr>
                <p:nvPr/>
              </p:nvSpPr>
              <p:spPr bwMode="auto">
                <a:xfrm>
                  <a:off x="0" y="2533"/>
                  <a:ext cx="1956" cy="403"/>
                </a:xfrm>
                <a:prstGeom prst="rect">
                  <a:avLst/>
                </a:prstGeom>
                <a:noFill/>
                <a:ln w="7">
                  <a:solidFill>
                    <a:srgbClr val="A0A0A0"/>
                  </a:solidFill>
                  <a:miter lim="800000"/>
                  <a:headEnd/>
                  <a:tailEnd/>
                </a:ln>
              </p:spPr>
              <p:txBody>
                <a:bodyPr/>
                <a:lstStyle/>
                <a:p>
                  <a:endParaRPr lang="en-US"/>
                </a:p>
              </p:txBody>
            </p:sp>
          </p:grpSp>
          <p:grpSp>
            <p:nvGrpSpPr>
              <p:cNvPr id="15" name="Group 38"/>
              <p:cNvGrpSpPr>
                <a:grpSpLocks/>
              </p:cNvGrpSpPr>
              <p:nvPr/>
            </p:nvGrpSpPr>
            <p:grpSpPr bwMode="auto">
              <a:xfrm>
                <a:off x="1956" y="2533"/>
                <a:ext cx="2576" cy="403"/>
                <a:chOff x="1956" y="2533"/>
                <a:chExt cx="2576" cy="403"/>
              </a:xfrm>
            </p:grpSpPr>
            <p:sp>
              <p:nvSpPr>
                <p:cNvPr id="10288" name="Rectangle 39"/>
                <p:cNvSpPr>
                  <a:spLocks noChangeArrowheads="1"/>
                </p:cNvSpPr>
                <p:nvPr/>
              </p:nvSpPr>
              <p:spPr bwMode="auto">
                <a:xfrm>
                  <a:off x="1984" y="2533"/>
                  <a:ext cx="252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Centeno, cebada, trigo, arvejas</a:t>
                  </a:r>
                  <a:endParaRPr lang="en-GB" sz="2400" dirty="0">
                    <a:latin typeface="Times New Roman" pitchFamily="18" charset="0"/>
                    <a:cs typeface="Times New Roman" pitchFamily="18" charset="0"/>
                  </a:endParaRPr>
                </a:p>
                <a:p>
                  <a:pPr algn="just" eaLnBrk="0" hangingPunct="0"/>
                  <a:endParaRPr lang="en-GB" dirty="0">
                    <a:latin typeface="Times New Roman" pitchFamily="18" charset="0"/>
                  </a:endParaRPr>
                </a:p>
              </p:txBody>
            </p:sp>
            <p:sp>
              <p:nvSpPr>
                <p:cNvPr id="10289" name="Rectangle 40"/>
                <p:cNvSpPr>
                  <a:spLocks noChangeArrowheads="1"/>
                </p:cNvSpPr>
                <p:nvPr/>
              </p:nvSpPr>
              <p:spPr bwMode="auto">
                <a:xfrm>
                  <a:off x="1956" y="2533"/>
                  <a:ext cx="2576" cy="403"/>
                </a:xfrm>
                <a:prstGeom prst="rect">
                  <a:avLst/>
                </a:prstGeom>
                <a:noFill/>
                <a:ln w="7">
                  <a:solidFill>
                    <a:srgbClr val="A0A0A0"/>
                  </a:solidFill>
                  <a:miter lim="800000"/>
                  <a:headEnd/>
                  <a:tailEnd/>
                </a:ln>
              </p:spPr>
              <p:txBody>
                <a:bodyPr/>
                <a:lstStyle/>
                <a:p>
                  <a:endParaRPr lang="en-US"/>
                </a:p>
              </p:txBody>
            </p:sp>
          </p:grpSp>
          <p:grpSp>
            <p:nvGrpSpPr>
              <p:cNvPr id="16" name="Group 41"/>
              <p:cNvGrpSpPr>
                <a:grpSpLocks/>
              </p:cNvGrpSpPr>
              <p:nvPr/>
            </p:nvGrpSpPr>
            <p:grpSpPr bwMode="auto">
              <a:xfrm>
                <a:off x="0" y="2936"/>
                <a:ext cx="1956" cy="403"/>
                <a:chOff x="0" y="2936"/>
                <a:chExt cx="1956" cy="403"/>
              </a:xfrm>
            </p:grpSpPr>
            <p:sp>
              <p:nvSpPr>
                <p:cNvPr id="10286" name="Rectangle 42"/>
                <p:cNvSpPr>
                  <a:spLocks noChangeArrowheads="1"/>
                </p:cNvSpPr>
                <p:nvPr/>
              </p:nvSpPr>
              <p:spPr bwMode="auto">
                <a:xfrm>
                  <a:off x="28" y="2936"/>
                  <a:ext cx="190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Abisinia</a:t>
                  </a:r>
                  <a:endParaRPr lang="en-GB" sz="2400" dirty="0">
                    <a:latin typeface="Times New Roman" pitchFamily="18" charset="0"/>
                    <a:cs typeface="Times New Roman" pitchFamily="18" charset="0"/>
                  </a:endParaRPr>
                </a:p>
                <a:p>
                  <a:pPr algn="just" eaLnBrk="0" hangingPunct="0"/>
                  <a:endParaRPr lang="en-GB" dirty="0">
                    <a:latin typeface="Times New Roman" pitchFamily="18" charset="0"/>
                  </a:endParaRPr>
                </a:p>
              </p:txBody>
            </p:sp>
            <p:sp>
              <p:nvSpPr>
                <p:cNvPr id="10287" name="Rectangle 43"/>
                <p:cNvSpPr>
                  <a:spLocks noChangeArrowheads="1"/>
                </p:cNvSpPr>
                <p:nvPr/>
              </p:nvSpPr>
              <p:spPr bwMode="auto">
                <a:xfrm>
                  <a:off x="0" y="2936"/>
                  <a:ext cx="1956" cy="403"/>
                </a:xfrm>
                <a:prstGeom prst="rect">
                  <a:avLst/>
                </a:prstGeom>
                <a:noFill/>
                <a:ln w="7">
                  <a:solidFill>
                    <a:srgbClr val="A0A0A0"/>
                  </a:solidFill>
                  <a:miter lim="800000"/>
                  <a:headEnd/>
                  <a:tailEnd/>
                </a:ln>
              </p:spPr>
              <p:txBody>
                <a:bodyPr/>
                <a:lstStyle/>
                <a:p>
                  <a:endParaRPr lang="en-US"/>
                </a:p>
              </p:txBody>
            </p:sp>
          </p:grpSp>
          <p:grpSp>
            <p:nvGrpSpPr>
              <p:cNvPr id="17" name="Group 44"/>
              <p:cNvGrpSpPr>
                <a:grpSpLocks/>
              </p:cNvGrpSpPr>
              <p:nvPr/>
            </p:nvGrpSpPr>
            <p:grpSpPr bwMode="auto">
              <a:xfrm>
                <a:off x="1956" y="2936"/>
                <a:ext cx="2576" cy="403"/>
                <a:chOff x="1956" y="2936"/>
                <a:chExt cx="2576" cy="403"/>
              </a:xfrm>
            </p:grpSpPr>
            <p:sp>
              <p:nvSpPr>
                <p:cNvPr id="10284" name="Rectangle 45"/>
                <p:cNvSpPr>
                  <a:spLocks noChangeArrowheads="1"/>
                </p:cNvSpPr>
                <p:nvPr/>
              </p:nvSpPr>
              <p:spPr bwMode="auto">
                <a:xfrm>
                  <a:off x="1984" y="2936"/>
                  <a:ext cx="252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Cebada, sorgo, mijo</a:t>
                  </a:r>
                  <a:endParaRPr lang="en-GB" sz="2400" dirty="0">
                    <a:latin typeface="Times New Roman" pitchFamily="18" charset="0"/>
                    <a:cs typeface="Times New Roman" pitchFamily="18" charset="0"/>
                  </a:endParaRPr>
                </a:p>
                <a:p>
                  <a:pPr algn="just" eaLnBrk="0" hangingPunct="0"/>
                  <a:endParaRPr lang="en-GB" dirty="0">
                    <a:latin typeface="Times New Roman" pitchFamily="18" charset="0"/>
                  </a:endParaRPr>
                </a:p>
              </p:txBody>
            </p:sp>
            <p:sp>
              <p:nvSpPr>
                <p:cNvPr id="10285" name="Rectangle 46"/>
                <p:cNvSpPr>
                  <a:spLocks noChangeArrowheads="1"/>
                </p:cNvSpPr>
                <p:nvPr/>
              </p:nvSpPr>
              <p:spPr bwMode="auto">
                <a:xfrm>
                  <a:off x="1956" y="2936"/>
                  <a:ext cx="2576" cy="403"/>
                </a:xfrm>
                <a:prstGeom prst="rect">
                  <a:avLst/>
                </a:prstGeom>
                <a:noFill/>
                <a:ln w="7">
                  <a:solidFill>
                    <a:srgbClr val="A0A0A0"/>
                  </a:solidFill>
                  <a:miter lim="800000"/>
                  <a:headEnd/>
                  <a:tailEnd/>
                </a:ln>
              </p:spPr>
              <p:txBody>
                <a:bodyPr/>
                <a:lstStyle/>
                <a:p>
                  <a:endParaRPr lang="en-US"/>
                </a:p>
              </p:txBody>
            </p:sp>
          </p:grpSp>
          <p:grpSp>
            <p:nvGrpSpPr>
              <p:cNvPr id="18" name="Group 47"/>
              <p:cNvGrpSpPr>
                <a:grpSpLocks/>
              </p:cNvGrpSpPr>
              <p:nvPr/>
            </p:nvGrpSpPr>
            <p:grpSpPr bwMode="auto">
              <a:xfrm>
                <a:off x="0" y="3339"/>
                <a:ext cx="1956" cy="403"/>
                <a:chOff x="0" y="3339"/>
                <a:chExt cx="1956" cy="403"/>
              </a:xfrm>
            </p:grpSpPr>
            <p:sp>
              <p:nvSpPr>
                <p:cNvPr id="10282" name="Rectangle 48"/>
                <p:cNvSpPr>
                  <a:spLocks noChangeArrowheads="1"/>
                </p:cNvSpPr>
                <p:nvPr/>
              </p:nvSpPr>
              <p:spPr bwMode="auto">
                <a:xfrm>
                  <a:off x="28" y="3339"/>
                  <a:ext cx="190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Asia central</a:t>
                  </a:r>
                  <a:endParaRPr lang="en-GB" sz="2400" dirty="0">
                    <a:latin typeface="Times New Roman" pitchFamily="18" charset="0"/>
                    <a:cs typeface="Times New Roman" pitchFamily="18" charset="0"/>
                  </a:endParaRPr>
                </a:p>
                <a:p>
                  <a:pPr algn="just" eaLnBrk="0" hangingPunct="0"/>
                  <a:endParaRPr lang="en-GB" dirty="0">
                    <a:latin typeface="Times New Roman" pitchFamily="18" charset="0"/>
                  </a:endParaRPr>
                </a:p>
              </p:txBody>
            </p:sp>
            <p:sp>
              <p:nvSpPr>
                <p:cNvPr id="10283" name="Rectangle 49"/>
                <p:cNvSpPr>
                  <a:spLocks noChangeArrowheads="1"/>
                </p:cNvSpPr>
                <p:nvPr/>
              </p:nvSpPr>
              <p:spPr bwMode="auto">
                <a:xfrm>
                  <a:off x="0" y="3339"/>
                  <a:ext cx="1956" cy="403"/>
                </a:xfrm>
                <a:prstGeom prst="rect">
                  <a:avLst/>
                </a:prstGeom>
                <a:noFill/>
                <a:ln w="7">
                  <a:solidFill>
                    <a:srgbClr val="A0A0A0"/>
                  </a:solidFill>
                  <a:miter lim="800000"/>
                  <a:headEnd/>
                  <a:tailEnd/>
                </a:ln>
              </p:spPr>
              <p:txBody>
                <a:bodyPr/>
                <a:lstStyle/>
                <a:p>
                  <a:endParaRPr lang="en-US"/>
                </a:p>
              </p:txBody>
            </p:sp>
          </p:grpSp>
          <p:grpSp>
            <p:nvGrpSpPr>
              <p:cNvPr id="19" name="Group 50"/>
              <p:cNvGrpSpPr>
                <a:grpSpLocks/>
              </p:cNvGrpSpPr>
              <p:nvPr/>
            </p:nvGrpSpPr>
            <p:grpSpPr bwMode="auto">
              <a:xfrm>
                <a:off x="1956" y="3339"/>
                <a:ext cx="2576" cy="403"/>
                <a:chOff x="1956" y="3339"/>
                <a:chExt cx="2576" cy="403"/>
              </a:xfrm>
            </p:grpSpPr>
            <p:sp>
              <p:nvSpPr>
                <p:cNvPr id="10280" name="Rectangle 51"/>
                <p:cNvSpPr>
                  <a:spLocks noChangeArrowheads="1"/>
                </p:cNvSpPr>
                <p:nvPr/>
              </p:nvSpPr>
              <p:spPr bwMode="auto">
                <a:xfrm>
                  <a:off x="1984" y="3339"/>
                  <a:ext cx="252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Trigo</a:t>
                  </a:r>
                  <a:endParaRPr lang="en-GB" sz="2400" dirty="0">
                    <a:latin typeface="Times New Roman" pitchFamily="18" charset="0"/>
                    <a:cs typeface="Times New Roman" pitchFamily="18" charset="0"/>
                  </a:endParaRPr>
                </a:p>
                <a:p>
                  <a:pPr algn="just" eaLnBrk="0" hangingPunct="0"/>
                  <a:endParaRPr lang="en-GB" dirty="0">
                    <a:latin typeface="Times New Roman" pitchFamily="18" charset="0"/>
                  </a:endParaRPr>
                </a:p>
              </p:txBody>
            </p:sp>
            <p:sp>
              <p:nvSpPr>
                <p:cNvPr id="10281" name="Rectangle 52"/>
                <p:cNvSpPr>
                  <a:spLocks noChangeArrowheads="1"/>
                </p:cNvSpPr>
                <p:nvPr/>
              </p:nvSpPr>
              <p:spPr bwMode="auto">
                <a:xfrm>
                  <a:off x="1956" y="3339"/>
                  <a:ext cx="2576" cy="403"/>
                </a:xfrm>
                <a:prstGeom prst="rect">
                  <a:avLst/>
                </a:prstGeom>
                <a:noFill/>
                <a:ln w="7">
                  <a:solidFill>
                    <a:srgbClr val="A0A0A0"/>
                  </a:solidFill>
                  <a:miter lim="800000"/>
                  <a:headEnd/>
                  <a:tailEnd/>
                </a:ln>
              </p:spPr>
              <p:txBody>
                <a:bodyPr/>
                <a:lstStyle/>
                <a:p>
                  <a:endParaRPr lang="en-US"/>
                </a:p>
              </p:txBody>
            </p:sp>
          </p:grpSp>
          <p:grpSp>
            <p:nvGrpSpPr>
              <p:cNvPr id="20" name="Group 53"/>
              <p:cNvGrpSpPr>
                <a:grpSpLocks/>
              </p:cNvGrpSpPr>
              <p:nvPr/>
            </p:nvGrpSpPr>
            <p:grpSpPr bwMode="auto">
              <a:xfrm>
                <a:off x="0" y="3742"/>
                <a:ext cx="1956" cy="403"/>
                <a:chOff x="0" y="3742"/>
                <a:chExt cx="1956" cy="403"/>
              </a:xfrm>
            </p:grpSpPr>
            <p:sp>
              <p:nvSpPr>
                <p:cNvPr id="10278" name="Rectangle 54"/>
                <p:cNvSpPr>
                  <a:spLocks noChangeArrowheads="1"/>
                </p:cNvSpPr>
                <p:nvPr/>
              </p:nvSpPr>
              <p:spPr bwMode="auto">
                <a:xfrm>
                  <a:off x="28" y="3742"/>
                  <a:ext cx="190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Indo-</a:t>
                  </a:r>
                  <a:r>
                    <a:rPr lang="es-MX" sz="2400" dirty="0" err="1">
                      <a:latin typeface="Times New Roman" pitchFamily="18" charset="0"/>
                      <a:cs typeface="Times New Roman" pitchFamily="18" charset="0"/>
                    </a:rPr>
                    <a:t>Burma</a:t>
                  </a:r>
                  <a:endParaRPr lang="en-GB" sz="2400" dirty="0">
                    <a:latin typeface="Times New Roman" pitchFamily="18" charset="0"/>
                    <a:cs typeface="Times New Roman" pitchFamily="18" charset="0"/>
                  </a:endParaRPr>
                </a:p>
                <a:p>
                  <a:pPr algn="just" eaLnBrk="0" hangingPunct="0"/>
                  <a:endParaRPr lang="en-GB" dirty="0">
                    <a:latin typeface="Times New Roman" pitchFamily="18" charset="0"/>
                  </a:endParaRPr>
                </a:p>
              </p:txBody>
            </p:sp>
            <p:sp>
              <p:nvSpPr>
                <p:cNvPr id="10279" name="Rectangle 55"/>
                <p:cNvSpPr>
                  <a:spLocks noChangeArrowheads="1"/>
                </p:cNvSpPr>
                <p:nvPr/>
              </p:nvSpPr>
              <p:spPr bwMode="auto">
                <a:xfrm>
                  <a:off x="0" y="3742"/>
                  <a:ext cx="1956" cy="403"/>
                </a:xfrm>
                <a:prstGeom prst="rect">
                  <a:avLst/>
                </a:prstGeom>
                <a:noFill/>
                <a:ln w="7">
                  <a:solidFill>
                    <a:srgbClr val="A0A0A0"/>
                  </a:solidFill>
                  <a:miter lim="800000"/>
                  <a:headEnd/>
                  <a:tailEnd/>
                </a:ln>
              </p:spPr>
              <p:txBody>
                <a:bodyPr/>
                <a:lstStyle/>
                <a:p>
                  <a:endParaRPr lang="en-US"/>
                </a:p>
              </p:txBody>
            </p:sp>
          </p:grpSp>
          <p:grpSp>
            <p:nvGrpSpPr>
              <p:cNvPr id="21" name="Group 56"/>
              <p:cNvGrpSpPr>
                <a:grpSpLocks/>
              </p:cNvGrpSpPr>
              <p:nvPr/>
            </p:nvGrpSpPr>
            <p:grpSpPr bwMode="auto">
              <a:xfrm>
                <a:off x="1956" y="3742"/>
                <a:ext cx="2576" cy="403"/>
                <a:chOff x="1956" y="3742"/>
                <a:chExt cx="2576" cy="403"/>
              </a:xfrm>
            </p:grpSpPr>
            <p:sp>
              <p:nvSpPr>
                <p:cNvPr id="10276" name="Rectangle 57"/>
                <p:cNvSpPr>
                  <a:spLocks noChangeArrowheads="1"/>
                </p:cNvSpPr>
                <p:nvPr/>
              </p:nvSpPr>
              <p:spPr bwMode="auto">
                <a:xfrm>
                  <a:off x="1984" y="3742"/>
                  <a:ext cx="252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Arroz, trigo enano</a:t>
                  </a:r>
                  <a:endParaRPr lang="en-GB" sz="2400" dirty="0">
                    <a:latin typeface="Times New Roman" pitchFamily="18" charset="0"/>
                    <a:cs typeface="Times New Roman" pitchFamily="18" charset="0"/>
                  </a:endParaRPr>
                </a:p>
                <a:p>
                  <a:pPr algn="just" eaLnBrk="0" hangingPunct="0"/>
                  <a:endParaRPr lang="en-GB" dirty="0">
                    <a:latin typeface="Times New Roman" pitchFamily="18" charset="0"/>
                  </a:endParaRPr>
                </a:p>
              </p:txBody>
            </p:sp>
            <p:sp>
              <p:nvSpPr>
                <p:cNvPr id="10277" name="Rectangle 58"/>
                <p:cNvSpPr>
                  <a:spLocks noChangeArrowheads="1"/>
                </p:cNvSpPr>
                <p:nvPr/>
              </p:nvSpPr>
              <p:spPr bwMode="auto">
                <a:xfrm>
                  <a:off x="1956" y="3742"/>
                  <a:ext cx="2576" cy="403"/>
                </a:xfrm>
                <a:prstGeom prst="rect">
                  <a:avLst/>
                </a:prstGeom>
                <a:noFill/>
                <a:ln w="7">
                  <a:solidFill>
                    <a:srgbClr val="A0A0A0"/>
                  </a:solidFill>
                  <a:miter lim="800000"/>
                  <a:headEnd/>
                  <a:tailEnd/>
                </a:ln>
              </p:spPr>
              <p:txBody>
                <a:bodyPr/>
                <a:lstStyle/>
                <a:p>
                  <a:endParaRPr lang="en-US"/>
                </a:p>
              </p:txBody>
            </p:sp>
          </p:grpSp>
          <p:grpSp>
            <p:nvGrpSpPr>
              <p:cNvPr id="22" name="Group 59"/>
              <p:cNvGrpSpPr>
                <a:grpSpLocks/>
              </p:cNvGrpSpPr>
              <p:nvPr/>
            </p:nvGrpSpPr>
            <p:grpSpPr bwMode="auto">
              <a:xfrm>
                <a:off x="0" y="4145"/>
                <a:ext cx="1956" cy="403"/>
                <a:chOff x="0" y="4145"/>
                <a:chExt cx="1956" cy="403"/>
              </a:xfrm>
            </p:grpSpPr>
            <p:sp>
              <p:nvSpPr>
                <p:cNvPr id="10274" name="Rectangle 60"/>
                <p:cNvSpPr>
                  <a:spLocks noChangeArrowheads="1"/>
                </p:cNvSpPr>
                <p:nvPr/>
              </p:nvSpPr>
              <p:spPr bwMode="auto">
                <a:xfrm>
                  <a:off x="28" y="4145"/>
                  <a:ext cx="190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Sudeste Asiático</a:t>
                  </a:r>
                  <a:endParaRPr lang="en-GB" sz="2400" dirty="0">
                    <a:latin typeface="Times New Roman" pitchFamily="18" charset="0"/>
                    <a:cs typeface="Times New Roman" pitchFamily="18" charset="0"/>
                  </a:endParaRPr>
                </a:p>
                <a:p>
                  <a:pPr algn="just" eaLnBrk="0" hangingPunct="0"/>
                  <a:endParaRPr lang="en-GB" dirty="0">
                    <a:latin typeface="Times New Roman" pitchFamily="18" charset="0"/>
                  </a:endParaRPr>
                </a:p>
              </p:txBody>
            </p:sp>
            <p:sp>
              <p:nvSpPr>
                <p:cNvPr id="10275" name="Rectangle 61"/>
                <p:cNvSpPr>
                  <a:spLocks noChangeArrowheads="1"/>
                </p:cNvSpPr>
                <p:nvPr/>
              </p:nvSpPr>
              <p:spPr bwMode="auto">
                <a:xfrm>
                  <a:off x="0" y="4145"/>
                  <a:ext cx="1956" cy="403"/>
                </a:xfrm>
                <a:prstGeom prst="rect">
                  <a:avLst/>
                </a:prstGeom>
                <a:noFill/>
                <a:ln w="7">
                  <a:solidFill>
                    <a:srgbClr val="A0A0A0"/>
                  </a:solidFill>
                  <a:miter lim="800000"/>
                  <a:headEnd/>
                  <a:tailEnd/>
                </a:ln>
              </p:spPr>
              <p:txBody>
                <a:bodyPr/>
                <a:lstStyle/>
                <a:p>
                  <a:endParaRPr lang="en-US"/>
                </a:p>
              </p:txBody>
            </p:sp>
          </p:grpSp>
          <p:grpSp>
            <p:nvGrpSpPr>
              <p:cNvPr id="23" name="Group 62"/>
              <p:cNvGrpSpPr>
                <a:grpSpLocks/>
              </p:cNvGrpSpPr>
              <p:nvPr/>
            </p:nvGrpSpPr>
            <p:grpSpPr bwMode="auto">
              <a:xfrm>
                <a:off x="1956" y="4145"/>
                <a:ext cx="2576" cy="403"/>
                <a:chOff x="1956" y="4145"/>
                <a:chExt cx="2576" cy="403"/>
              </a:xfrm>
            </p:grpSpPr>
            <p:sp>
              <p:nvSpPr>
                <p:cNvPr id="10272" name="Rectangle 63"/>
                <p:cNvSpPr>
                  <a:spLocks noChangeArrowheads="1"/>
                </p:cNvSpPr>
                <p:nvPr/>
              </p:nvSpPr>
              <p:spPr bwMode="auto">
                <a:xfrm>
                  <a:off x="1984" y="4145"/>
                  <a:ext cx="252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Banana, caña de azúcar, ñame, arroz</a:t>
                  </a:r>
                  <a:endParaRPr lang="en-GB" sz="2400" dirty="0">
                    <a:latin typeface="Times New Roman" pitchFamily="18" charset="0"/>
                    <a:cs typeface="Times New Roman" pitchFamily="18" charset="0"/>
                  </a:endParaRPr>
                </a:p>
                <a:p>
                  <a:pPr algn="just" eaLnBrk="0" hangingPunct="0"/>
                  <a:endParaRPr lang="en-GB" dirty="0">
                    <a:latin typeface="Times New Roman" pitchFamily="18" charset="0"/>
                  </a:endParaRPr>
                </a:p>
              </p:txBody>
            </p:sp>
            <p:sp>
              <p:nvSpPr>
                <p:cNvPr id="10273" name="Rectangle 64"/>
                <p:cNvSpPr>
                  <a:spLocks noChangeArrowheads="1"/>
                </p:cNvSpPr>
                <p:nvPr/>
              </p:nvSpPr>
              <p:spPr bwMode="auto">
                <a:xfrm>
                  <a:off x="1956" y="4145"/>
                  <a:ext cx="2576" cy="403"/>
                </a:xfrm>
                <a:prstGeom prst="rect">
                  <a:avLst/>
                </a:prstGeom>
                <a:noFill/>
                <a:ln w="7">
                  <a:solidFill>
                    <a:srgbClr val="A0A0A0"/>
                  </a:solidFill>
                  <a:miter lim="800000"/>
                  <a:headEnd/>
                  <a:tailEnd/>
                </a:ln>
              </p:spPr>
              <p:txBody>
                <a:bodyPr/>
                <a:lstStyle/>
                <a:p>
                  <a:endParaRPr lang="en-US"/>
                </a:p>
              </p:txBody>
            </p:sp>
          </p:grpSp>
          <p:grpSp>
            <p:nvGrpSpPr>
              <p:cNvPr id="24" name="Group 65"/>
              <p:cNvGrpSpPr>
                <a:grpSpLocks/>
              </p:cNvGrpSpPr>
              <p:nvPr/>
            </p:nvGrpSpPr>
            <p:grpSpPr bwMode="auto">
              <a:xfrm>
                <a:off x="0" y="4548"/>
                <a:ext cx="1956" cy="403"/>
                <a:chOff x="0" y="4548"/>
                <a:chExt cx="1956" cy="403"/>
              </a:xfrm>
            </p:grpSpPr>
            <p:sp>
              <p:nvSpPr>
                <p:cNvPr id="10270" name="Rectangle 66"/>
                <p:cNvSpPr>
                  <a:spLocks noChangeArrowheads="1"/>
                </p:cNvSpPr>
                <p:nvPr/>
              </p:nvSpPr>
              <p:spPr bwMode="auto">
                <a:xfrm>
                  <a:off x="28" y="4548"/>
                  <a:ext cx="190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China</a:t>
                  </a:r>
                  <a:endParaRPr lang="en-GB" sz="2400" dirty="0">
                    <a:latin typeface="Times New Roman" pitchFamily="18" charset="0"/>
                    <a:cs typeface="Times New Roman" pitchFamily="18" charset="0"/>
                  </a:endParaRPr>
                </a:p>
                <a:p>
                  <a:pPr algn="just" eaLnBrk="0" hangingPunct="0"/>
                  <a:endParaRPr lang="en-GB" dirty="0">
                    <a:latin typeface="Times New Roman" pitchFamily="18" charset="0"/>
                  </a:endParaRPr>
                </a:p>
              </p:txBody>
            </p:sp>
            <p:sp>
              <p:nvSpPr>
                <p:cNvPr id="10271" name="Rectangle 67"/>
                <p:cNvSpPr>
                  <a:spLocks noChangeArrowheads="1"/>
                </p:cNvSpPr>
                <p:nvPr/>
              </p:nvSpPr>
              <p:spPr bwMode="auto">
                <a:xfrm>
                  <a:off x="0" y="4548"/>
                  <a:ext cx="1956" cy="403"/>
                </a:xfrm>
                <a:prstGeom prst="rect">
                  <a:avLst/>
                </a:prstGeom>
                <a:noFill/>
                <a:ln w="7">
                  <a:solidFill>
                    <a:srgbClr val="A0A0A0"/>
                  </a:solidFill>
                  <a:miter lim="800000"/>
                  <a:headEnd/>
                  <a:tailEnd/>
                </a:ln>
              </p:spPr>
              <p:txBody>
                <a:bodyPr/>
                <a:lstStyle/>
                <a:p>
                  <a:endParaRPr lang="en-US"/>
                </a:p>
              </p:txBody>
            </p:sp>
          </p:grpSp>
          <p:grpSp>
            <p:nvGrpSpPr>
              <p:cNvPr id="25" name="Group 68"/>
              <p:cNvGrpSpPr>
                <a:grpSpLocks/>
              </p:cNvGrpSpPr>
              <p:nvPr/>
            </p:nvGrpSpPr>
            <p:grpSpPr bwMode="auto">
              <a:xfrm>
                <a:off x="1956" y="4548"/>
                <a:ext cx="2576" cy="403"/>
                <a:chOff x="1956" y="4548"/>
                <a:chExt cx="2576" cy="403"/>
              </a:xfrm>
            </p:grpSpPr>
            <p:sp>
              <p:nvSpPr>
                <p:cNvPr id="10268" name="Rectangle 69"/>
                <p:cNvSpPr>
                  <a:spLocks noChangeArrowheads="1"/>
                </p:cNvSpPr>
                <p:nvPr/>
              </p:nvSpPr>
              <p:spPr bwMode="auto">
                <a:xfrm>
                  <a:off x="1984" y="4548"/>
                  <a:ext cx="2520" cy="403"/>
                </a:xfrm>
                <a:prstGeom prst="rect">
                  <a:avLst/>
                </a:prstGeom>
                <a:noFill/>
                <a:ln w="9525">
                  <a:noFill/>
                  <a:miter lim="800000"/>
                  <a:headEnd/>
                  <a:tailEnd/>
                </a:ln>
              </p:spPr>
              <p:txBody>
                <a:bodyPr/>
                <a:lstStyle/>
                <a:p>
                  <a:pPr algn="just"/>
                  <a:r>
                    <a:rPr lang="es-MX" sz="2400" dirty="0">
                      <a:latin typeface="Times New Roman" pitchFamily="18" charset="0"/>
                      <a:cs typeface="Times New Roman" pitchFamily="18" charset="0"/>
                    </a:rPr>
                    <a:t>Mijo cola de zorro, soya, arroz</a:t>
                  </a:r>
                  <a:endParaRPr lang="en-GB" sz="2400" dirty="0">
                    <a:latin typeface="Times New Roman" pitchFamily="18" charset="0"/>
                    <a:cs typeface="Times New Roman" pitchFamily="18" charset="0"/>
                  </a:endParaRPr>
                </a:p>
                <a:p>
                  <a:pPr algn="just" eaLnBrk="0" hangingPunct="0"/>
                  <a:endParaRPr lang="en-GB" dirty="0">
                    <a:latin typeface="Times New Roman" pitchFamily="18" charset="0"/>
                  </a:endParaRPr>
                </a:p>
              </p:txBody>
            </p:sp>
            <p:sp>
              <p:nvSpPr>
                <p:cNvPr id="10269" name="Rectangle 70"/>
                <p:cNvSpPr>
                  <a:spLocks noChangeArrowheads="1"/>
                </p:cNvSpPr>
                <p:nvPr/>
              </p:nvSpPr>
              <p:spPr bwMode="auto">
                <a:xfrm>
                  <a:off x="1956" y="4548"/>
                  <a:ext cx="2576" cy="403"/>
                </a:xfrm>
                <a:prstGeom prst="rect">
                  <a:avLst/>
                </a:prstGeom>
                <a:noFill/>
                <a:ln w="7">
                  <a:solidFill>
                    <a:srgbClr val="A0A0A0"/>
                  </a:solidFill>
                  <a:miter lim="800000"/>
                  <a:headEnd/>
                  <a:tailEnd/>
                </a:ln>
              </p:spPr>
              <p:txBody>
                <a:bodyPr/>
                <a:lstStyle/>
                <a:p>
                  <a:endParaRPr lang="en-US"/>
                </a:p>
              </p:txBody>
            </p:sp>
          </p:grpSp>
        </p:grpSp>
        <p:sp>
          <p:nvSpPr>
            <p:cNvPr id="10245" name="Rectangle 71"/>
            <p:cNvSpPr>
              <a:spLocks noChangeArrowheads="1"/>
            </p:cNvSpPr>
            <p:nvPr/>
          </p:nvSpPr>
          <p:spPr bwMode="auto">
            <a:xfrm>
              <a:off x="-3" y="400"/>
              <a:ext cx="4538" cy="4554"/>
            </a:xfrm>
            <a:prstGeom prst="rect">
              <a:avLst/>
            </a:prstGeom>
            <a:noFill/>
            <a:ln w="11112">
              <a:solidFill>
                <a:srgbClr val="A0A0A0"/>
              </a:solidFill>
              <a:miter lim="800000"/>
              <a:headEnd/>
              <a:tailEnd/>
            </a:ln>
          </p:spPr>
          <p:txBody>
            <a:bodyPr/>
            <a:lstStyle/>
            <a:p>
              <a:endParaRPr lang="en-US"/>
            </a:p>
          </p:txBody>
        </p:sp>
      </p:grpSp>
    </p:spTree>
    <p:extLst>
      <p:ext uri="{BB962C8B-B14F-4D97-AF65-F5344CB8AC3E}">
        <p14:creationId xmlns:p14="http://schemas.microsoft.com/office/powerpoint/2010/main" val="2630935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459606" y="6713"/>
            <a:ext cx="9144000" cy="707886"/>
          </a:xfrm>
          <a:prstGeom prst="rect">
            <a:avLst/>
          </a:prstGeom>
          <a:solidFill>
            <a:schemeClr val="accent1"/>
          </a:solidFill>
          <a:ln w="9525">
            <a:noFill/>
            <a:miter lim="800000"/>
            <a:headEnd/>
            <a:tailEnd/>
          </a:ln>
        </p:spPr>
        <p:txBody>
          <a:bodyPr>
            <a:spAutoFit/>
          </a:bodyPr>
          <a:lstStyle/>
          <a:p>
            <a:pPr algn="ctr"/>
            <a:r>
              <a:rPr lang="es-MX" sz="1600" dirty="0">
                <a:solidFill>
                  <a:schemeClr val="accent1"/>
                </a:solidFill>
                <a:latin typeface="Times New Roman" pitchFamily="18" charset="0"/>
                <a:cs typeface="Times New Roman" pitchFamily="18" charset="0"/>
              </a:rPr>
              <a:t> </a:t>
            </a:r>
            <a:r>
              <a:rPr lang="es-MX" sz="1600" dirty="0">
                <a:latin typeface="Times New Roman" pitchFamily="18" charset="0"/>
                <a:cs typeface="Times New Roman" pitchFamily="18" charset="0"/>
              </a:rPr>
              <a:t>                     </a:t>
            </a:r>
            <a:r>
              <a:rPr lang="es-ES" sz="2000" b="1" dirty="0">
                <a:latin typeface="Times New Roman" pitchFamily="18" charset="0"/>
                <a:cs typeface="Times New Roman" pitchFamily="18" charset="0"/>
              </a:rPr>
              <a:t>VARIEDADES SEMBRADAS EN LA ANTIGÜEDAD DE ALGUNOS CULTIVOS </a:t>
            </a:r>
            <a:r>
              <a:rPr lang="es-MX" sz="2000" b="1" dirty="0">
                <a:latin typeface="Times New Roman" pitchFamily="18" charset="0"/>
                <a:cs typeface="Times New Roman" pitchFamily="18" charset="0"/>
              </a:rPr>
              <a:t> </a:t>
            </a:r>
            <a:r>
              <a:rPr lang="es-ES" sz="2000" b="1" dirty="0" smtClean="0">
                <a:latin typeface="Times New Roman" pitchFamily="18" charset="0"/>
                <a:cs typeface="Times New Roman" pitchFamily="18" charset="0"/>
              </a:rPr>
              <a:t>ALIMENTARIOS</a:t>
            </a:r>
            <a:r>
              <a:rPr lang="es-ES" sz="2000" b="1" dirty="0" smtClean="0">
                <a:latin typeface="Times New Roman" pitchFamily="18" charset="0"/>
              </a:rPr>
              <a:t> </a:t>
            </a:r>
            <a:endParaRPr lang="es-ES" sz="2000" b="1" dirty="0">
              <a:latin typeface="Times New Roman" pitchFamily="18" charset="0"/>
            </a:endParaRPr>
          </a:p>
        </p:txBody>
      </p:sp>
      <p:grpSp>
        <p:nvGrpSpPr>
          <p:cNvPr id="2" name="Group 3"/>
          <p:cNvGrpSpPr>
            <a:grpSpLocks/>
          </p:cNvGrpSpPr>
          <p:nvPr/>
        </p:nvGrpSpPr>
        <p:grpSpPr bwMode="auto">
          <a:xfrm>
            <a:off x="0" y="940158"/>
            <a:ext cx="12192000" cy="5917842"/>
            <a:chOff x="-3" y="400"/>
            <a:chExt cx="3858" cy="2760"/>
          </a:xfrm>
        </p:grpSpPr>
        <p:grpSp>
          <p:nvGrpSpPr>
            <p:cNvPr id="3" name="Group 4"/>
            <p:cNvGrpSpPr>
              <a:grpSpLocks/>
            </p:cNvGrpSpPr>
            <p:nvPr/>
          </p:nvGrpSpPr>
          <p:grpSpPr bwMode="auto">
            <a:xfrm>
              <a:off x="0" y="403"/>
              <a:ext cx="3852" cy="2754"/>
              <a:chOff x="0" y="403"/>
              <a:chExt cx="3852" cy="2754"/>
            </a:xfrm>
          </p:grpSpPr>
          <p:grpSp>
            <p:nvGrpSpPr>
              <p:cNvPr id="4" name="Group 5"/>
              <p:cNvGrpSpPr>
                <a:grpSpLocks/>
              </p:cNvGrpSpPr>
              <p:nvPr/>
            </p:nvGrpSpPr>
            <p:grpSpPr bwMode="auto">
              <a:xfrm>
                <a:off x="0" y="403"/>
                <a:ext cx="424" cy="633"/>
                <a:chOff x="0" y="403"/>
                <a:chExt cx="424" cy="633"/>
              </a:xfrm>
            </p:grpSpPr>
            <p:sp>
              <p:nvSpPr>
                <p:cNvPr id="11328" name="Rectangle 6"/>
                <p:cNvSpPr>
                  <a:spLocks noChangeArrowheads="1"/>
                </p:cNvSpPr>
                <p:nvPr/>
              </p:nvSpPr>
              <p:spPr bwMode="auto">
                <a:xfrm>
                  <a:off x="11" y="403"/>
                  <a:ext cx="385" cy="633"/>
                </a:xfrm>
                <a:prstGeom prst="rect">
                  <a:avLst/>
                </a:prstGeom>
                <a:noFill/>
                <a:ln w="9525">
                  <a:noFill/>
                  <a:miter lim="800000"/>
                  <a:headEnd/>
                  <a:tailEnd/>
                </a:ln>
              </p:spPr>
              <p:txBody>
                <a:bodyPr/>
                <a:lstStyle/>
                <a:p>
                  <a:r>
                    <a:rPr lang="en-GB" sz="2400" dirty="0" err="1" smtClean="0">
                      <a:latin typeface="Times New Roman" pitchFamily="18" charset="0"/>
                      <a:cs typeface="Times New Roman" pitchFamily="18" charset="0"/>
                    </a:rPr>
                    <a:t>Cultivo</a:t>
                  </a:r>
                  <a:endParaRPr lang="en-GB" sz="2400" dirty="0">
                    <a:latin typeface="Times New Roman" pitchFamily="18" charset="0"/>
                    <a:cs typeface="Times New Roman" pitchFamily="18" charset="0"/>
                  </a:endParaRPr>
                </a:p>
                <a:p>
                  <a:pPr eaLnBrk="0" hangingPunct="0"/>
                  <a:endParaRPr lang="en-GB" sz="1400" dirty="0">
                    <a:latin typeface="Times New Roman" pitchFamily="18" charset="0"/>
                  </a:endParaRPr>
                </a:p>
              </p:txBody>
            </p:sp>
            <p:sp>
              <p:nvSpPr>
                <p:cNvPr id="11329" name="Rectangle 7"/>
                <p:cNvSpPr>
                  <a:spLocks noChangeArrowheads="1"/>
                </p:cNvSpPr>
                <p:nvPr/>
              </p:nvSpPr>
              <p:spPr bwMode="auto">
                <a:xfrm>
                  <a:off x="0" y="403"/>
                  <a:ext cx="424" cy="633"/>
                </a:xfrm>
                <a:prstGeom prst="rect">
                  <a:avLst/>
                </a:prstGeom>
                <a:noFill/>
                <a:ln w="7">
                  <a:solidFill>
                    <a:srgbClr val="A0A0A0"/>
                  </a:solidFill>
                  <a:miter lim="800000"/>
                  <a:headEnd/>
                  <a:tailEnd/>
                </a:ln>
              </p:spPr>
              <p:txBody>
                <a:bodyPr/>
                <a:lstStyle/>
                <a:p>
                  <a:endParaRPr lang="en-US"/>
                </a:p>
              </p:txBody>
            </p:sp>
          </p:grpSp>
          <p:grpSp>
            <p:nvGrpSpPr>
              <p:cNvPr id="5" name="Group 8"/>
              <p:cNvGrpSpPr>
                <a:grpSpLocks/>
              </p:cNvGrpSpPr>
              <p:nvPr/>
            </p:nvGrpSpPr>
            <p:grpSpPr bwMode="auto">
              <a:xfrm>
                <a:off x="424" y="403"/>
                <a:ext cx="680" cy="633"/>
                <a:chOff x="424" y="403"/>
                <a:chExt cx="680" cy="633"/>
              </a:xfrm>
            </p:grpSpPr>
            <p:sp>
              <p:nvSpPr>
                <p:cNvPr id="11326" name="Rectangle 9"/>
                <p:cNvSpPr>
                  <a:spLocks noChangeArrowheads="1"/>
                </p:cNvSpPr>
                <p:nvPr/>
              </p:nvSpPr>
              <p:spPr bwMode="auto">
                <a:xfrm>
                  <a:off x="452" y="403"/>
                  <a:ext cx="624" cy="633"/>
                </a:xfrm>
                <a:prstGeom prst="rect">
                  <a:avLst/>
                </a:prstGeom>
                <a:noFill/>
                <a:ln w="9525">
                  <a:noFill/>
                  <a:miter lim="800000"/>
                  <a:headEnd/>
                  <a:tailEnd/>
                </a:ln>
              </p:spPr>
              <p:txBody>
                <a:bodyPr/>
                <a:lstStyle/>
                <a:p>
                  <a:r>
                    <a:rPr lang="en-GB" sz="2400" dirty="0">
                      <a:latin typeface="Times New Roman" pitchFamily="18" charset="0"/>
                      <a:cs typeface="Times New Roman" pitchFamily="18" charset="0"/>
                    </a:rPr>
                    <a:t>País de </a:t>
                  </a:r>
                  <a:r>
                    <a:rPr lang="en-GB" sz="2400" dirty="0" err="1">
                      <a:latin typeface="Times New Roman" pitchFamily="18" charset="0"/>
                      <a:cs typeface="Times New Roman" pitchFamily="18" charset="0"/>
                    </a:rPr>
                    <a:t>origen</a:t>
                  </a:r>
                  <a:endParaRPr lang="en-GB" sz="2400" dirty="0">
                    <a:latin typeface="Times New Roman" pitchFamily="18" charset="0"/>
                    <a:cs typeface="Times New Roman" pitchFamily="18" charset="0"/>
                  </a:endParaRPr>
                </a:p>
                <a:p>
                  <a:pPr eaLnBrk="0" hangingPunct="0"/>
                  <a:endParaRPr lang="en-GB" sz="2400" dirty="0">
                    <a:latin typeface="Times New Roman" pitchFamily="18" charset="0"/>
                  </a:endParaRPr>
                </a:p>
              </p:txBody>
            </p:sp>
            <p:sp>
              <p:nvSpPr>
                <p:cNvPr id="11327" name="Rectangle 10"/>
                <p:cNvSpPr>
                  <a:spLocks noChangeArrowheads="1"/>
                </p:cNvSpPr>
                <p:nvPr/>
              </p:nvSpPr>
              <p:spPr bwMode="auto">
                <a:xfrm>
                  <a:off x="424" y="403"/>
                  <a:ext cx="680" cy="633"/>
                </a:xfrm>
                <a:prstGeom prst="rect">
                  <a:avLst/>
                </a:prstGeom>
                <a:noFill/>
                <a:ln w="7">
                  <a:solidFill>
                    <a:srgbClr val="A0A0A0"/>
                  </a:solidFill>
                  <a:miter lim="800000"/>
                  <a:headEnd/>
                  <a:tailEnd/>
                </a:ln>
              </p:spPr>
              <p:txBody>
                <a:bodyPr/>
                <a:lstStyle/>
                <a:p>
                  <a:endParaRPr lang="en-US"/>
                </a:p>
              </p:txBody>
            </p:sp>
          </p:grpSp>
          <p:grpSp>
            <p:nvGrpSpPr>
              <p:cNvPr id="6" name="Group 11"/>
              <p:cNvGrpSpPr>
                <a:grpSpLocks/>
              </p:cNvGrpSpPr>
              <p:nvPr/>
            </p:nvGrpSpPr>
            <p:grpSpPr bwMode="auto">
              <a:xfrm>
                <a:off x="1104" y="403"/>
                <a:ext cx="1396" cy="633"/>
                <a:chOff x="1104" y="403"/>
                <a:chExt cx="1396" cy="633"/>
              </a:xfrm>
            </p:grpSpPr>
            <p:sp>
              <p:nvSpPr>
                <p:cNvPr id="11324" name="Rectangle 12"/>
                <p:cNvSpPr>
                  <a:spLocks noChangeArrowheads="1"/>
                </p:cNvSpPr>
                <p:nvPr/>
              </p:nvSpPr>
              <p:spPr bwMode="auto">
                <a:xfrm>
                  <a:off x="1132" y="403"/>
                  <a:ext cx="1340" cy="633"/>
                </a:xfrm>
                <a:prstGeom prst="rect">
                  <a:avLst/>
                </a:prstGeom>
                <a:noFill/>
                <a:ln w="9525">
                  <a:noFill/>
                  <a:miter lim="800000"/>
                  <a:headEnd/>
                  <a:tailEnd/>
                </a:ln>
              </p:spPr>
              <p:txBody>
                <a:bodyPr/>
                <a:lstStyle/>
                <a:p>
                  <a:r>
                    <a:rPr lang="en-GB" sz="2400" dirty="0" err="1">
                      <a:latin typeface="Times New Roman" pitchFamily="18" charset="0"/>
                      <a:cs typeface="Times New Roman" pitchFamily="18" charset="0"/>
                    </a:rPr>
                    <a:t>Número</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variedades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que</a:t>
                  </a:r>
                  <a:r>
                    <a:rPr lang="en-GB" sz="2400" dirty="0">
                      <a:latin typeface="Times New Roman" pitchFamily="18" charset="0"/>
                      <a:cs typeface="Times New Roman" pitchFamily="18" charset="0"/>
                    </a:rPr>
                    <a:t> se </a:t>
                  </a:r>
                  <a:r>
                    <a:rPr lang="en-GB" sz="2400" dirty="0" err="1">
                      <a:latin typeface="Times New Roman" pitchFamily="18" charset="0"/>
                      <a:cs typeface="Times New Roman" pitchFamily="18" charset="0"/>
                    </a:rPr>
                    <a:t>llegaron</a:t>
                  </a:r>
                  <a:r>
                    <a:rPr lang="en-GB" sz="2400" dirty="0">
                      <a:latin typeface="Times New Roman" pitchFamily="18" charset="0"/>
                      <a:cs typeface="Times New Roman" pitchFamily="18" charset="0"/>
                    </a:rPr>
                    <a:t> </a:t>
                  </a:r>
                </a:p>
                <a:p>
                  <a:pPr eaLnBrk="0" hangingPunct="0"/>
                  <a:r>
                    <a:rPr lang="en-GB" sz="2400" dirty="0">
                      <a:latin typeface="Times New Roman" pitchFamily="18" charset="0"/>
                      <a:cs typeface="Times New Roman" pitchFamily="18" charset="0"/>
                    </a:rPr>
                    <a:t>a </a:t>
                  </a:r>
                  <a:r>
                    <a:rPr lang="en-GB" sz="2400" dirty="0" err="1">
                      <a:latin typeface="Times New Roman" pitchFamily="18" charset="0"/>
                      <a:cs typeface="Times New Roman" pitchFamily="18" charset="0"/>
                    </a:rPr>
                    <a:t>sembrar</a:t>
                  </a:r>
                  <a:r>
                    <a:rPr lang="en-GB" sz="2400" dirty="0">
                      <a:latin typeface="Times New Roman" pitchFamily="18" charset="0"/>
                      <a:cs typeface="Times New Roman" pitchFamily="18" charset="0"/>
                    </a:rPr>
                    <a:t> en </a:t>
                  </a:r>
                  <a:r>
                    <a:rPr lang="en-GB" sz="2400" dirty="0" err="1">
                      <a:latin typeface="Times New Roman" pitchFamily="18" charset="0"/>
                      <a:cs typeface="Times New Roman" pitchFamily="18" charset="0"/>
                    </a:rPr>
                    <a:t>tiempos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antiguos</a:t>
                  </a:r>
                  <a:endParaRPr lang="en-GB" sz="2400" dirty="0">
                    <a:latin typeface="Times New Roman" pitchFamily="18" charset="0"/>
                    <a:cs typeface="Times New Roman" pitchFamily="18" charset="0"/>
                  </a:endParaRPr>
                </a:p>
                <a:p>
                  <a:pPr eaLnBrk="0" hangingPunct="0"/>
                  <a:endParaRPr lang="en-GB" sz="2000" dirty="0">
                    <a:latin typeface="Times New Roman" pitchFamily="18" charset="0"/>
                  </a:endParaRPr>
                </a:p>
              </p:txBody>
            </p:sp>
            <p:sp>
              <p:nvSpPr>
                <p:cNvPr id="11325" name="Rectangle 13"/>
                <p:cNvSpPr>
                  <a:spLocks noChangeArrowheads="1"/>
                </p:cNvSpPr>
                <p:nvPr/>
              </p:nvSpPr>
              <p:spPr bwMode="auto">
                <a:xfrm>
                  <a:off x="1104" y="403"/>
                  <a:ext cx="1396" cy="633"/>
                </a:xfrm>
                <a:prstGeom prst="rect">
                  <a:avLst/>
                </a:prstGeom>
                <a:noFill/>
                <a:ln w="7">
                  <a:solidFill>
                    <a:srgbClr val="A0A0A0"/>
                  </a:solidFill>
                  <a:miter lim="800000"/>
                  <a:headEnd/>
                  <a:tailEnd/>
                </a:ln>
              </p:spPr>
              <p:txBody>
                <a:bodyPr/>
                <a:lstStyle/>
                <a:p>
                  <a:endParaRPr lang="en-US"/>
                </a:p>
              </p:txBody>
            </p:sp>
          </p:grpSp>
          <p:grpSp>
            <p:nvGrpSpPr>
              <p:cNvPr id="7" name="Group 14"/>
              <p:cNvGrpSpPr>
                <a:grpSpLocks/>
              </p:cNvGrpSpPr>
              <p:nvPr/>
            </p:nvGrpSpPr>
            <p:grpSpPr bwMode="auto">
              <a:xfrm>
                <a:off x="2500" y="403"/>
                <a:ext cx="1352" cy="633"/>
                <a:chOff x="2500" y="403"/>
                <a:chExt cx="1352" cy="633"/>
              </a:xfrm>
            </p:grpSpPr>
            <p:sp>
              <p:nvSpPr>
                <p:cNvPr id="11322" name="Rectangle 15"/>
                <p:cNvSpPr>
                  <a:spLocks noChangeArrowheads="1"/>
                </p:cNvSpPr>
                <p:nvPr/>
              </p:nvSpPr>
              <p:spPr bwMode="auto">
                <a:xfrm>
                  <a:off x="2528" y="403"/>
                  <a:ext cx="1296" cy="633"/>
                </a:xfrm>
                <a:prstGeom prst="rect">
                  <a:avLst/>
                </a:prstGeom>
                <a:noFill/>
                <a:ln w="9525">
                  <a:noFill/>
                  <a:miter lim="800000"/>
                  <a:headEnd/>
                  <a:tailEnd/>
                </a:ln>
              </p:spPr>
              <p:txBody>
                <a:bodyPr/>
                <a:lstStyle/>
                <a:p>
                  <a:r>
                    <a:rPr lang="en-GB" sz="2400" dirty="0" err="1">
                      <a:latin typeface="Times New Roman" pitchFamily="18" charset="0"/>
                      <a:cs typeface="Times New Roman" pitchFamily="18" charset="0"/>
                    </a:rPr>
                    <a:t>Variedades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actuales</a:t>
                  </a:r>
                  <a:endParaRPr lang="en-GB" sz="2400" dirty="0">
                    <a:latin typeface="Times New Roman" pitchFamily="18" charset="0"/>
                    <a:cs typeface="Times New Roman" pitchFamily="18" charset="0"/>
                  </a:endParaRPr>
                </a:p>
                <a:p>
                  <a:pPr eaLnBrk="0" hangingPunct="0"/>
                  <a:endParaRPr lang="en-GB" sz="2400" dirty="0">
                    <a:latin typeface="Times New Roman" pitchFamily="18" charset="0"/>
                  </a:endParaRPr>
                </a:p>
              </p:txBody>
            </p:sp>
            <p:sp>
              <p:nvSpPr>
                <p:cNvPr id="11323" name="Rectangle 16"/>
                <p:cNvSpPr>
                  <a:spLocks noChangeArrowheads="1"/>
                </p:cNvSpPr>
                <p:nvPr/>
              </p:nvSpPr>
              <p:spPr bwMode="auto">
                <a:xfrm>
                  <a:off x="2500" y="403"/>
                  <a:ext cx="1352" cy="633"/>
                </a:xfrm>
                <a:prstGeom prst="rect">
                  <a:avLst/>
                </a:prstGeom>
                <a:noFill/>
                <a:ln w="7">
                  <a:solidFill>
                    <a:srgbClr val="A0A0A0"/>
                  </a:solidFill>
                  <a:miter lim="800000"/>
                  <a:headEnd/>
                  <a:tailEnd/>
                </a:ln>
              </p:spPr>
              <p:txBody>
                <a:bodyPr/>
                <a:lstStyle/>
                <a:p>
                  <a:endParaRPr lang="en-US"/>
                </a:p>
              </p:txBody>
            </p:sp>
          </p:grpSp>
          <p:grpSp>
            <p:nvGrpSpPr>
              <p:cNvPr id="8" name="Group 17"/>
              <p:cNvGrpSpPr>
                <a:grpSpLocks/>
              </p:cNvGrpSpPr>
              <p:nvPr/>
            </p:nvGrpSpPr>
            <p:grpSpPr bwMode="auto">
              <a:xfrm>
                <a:off x="0" y="1036"/>
                <a:ext cx="424" cy="403"/>
                <a:chOff x="0" y="1036"/>
                <a:chExt cx="424" cy="403"/>
              </a:xfrm>
            </p:grpSpPr>
            <p:sp>
              <p:nvSpPr>
                <p:cNvPr id="11320" name="Rectangle 18"/>
                <p:cNvSpPr>
                  <a:spLocks noChangeArrowheads="1"/>
                </p:cNvSpPr>
                <p:nvPr/>
              </p:nvSpPr>
              <p:spPr bwMode="auto">
                <a:xfrm>
                  <a:off x="28" y="1036"/>
                  <a:ext cx="368" cy="403"/>
                </a:xfrm>
                <a:prstGeom prst="rect">
                  <a:avLst/>
                </a:prstGeom>
                <a:noFill/>
                <a:ln w="9525">
                  <a:noFill/>
                  <a:miter lim="800000"/>
                  <a:headEnd/>
                  <a:tailEnd/>
                </a:ln>
              </p:spPr>
              <p:txBody>
                <a:bodyPr/>
                <a:lstStyle/>
                <a:p>
                  <a:r>
                    <a:rPr lang="en-GB" sz="2400" dirty="0" err="1">
                      <a:latin typeface="Times New Roman" pitchFamily="18" charset="0"/>
                      <a:cs typeface="Times New Roman" pitchFamily="18" charset="0"/>
                    </a:rPr>
                    <a:t>Trigo</a:t>
                  </a:r>
                  <a:endParaRPr lang="en-GB" sz="2400" dirty="0">
                    <a:latin typeface="Times New Roman" pitchFamily="18" charset="0"/>
                    <a:cs typeface="Times New Roman" pitchFamily="18" charset="0"/>
                  </a:endParaRPr>
                </a:p>
                <a:p>
                  <a:pPr eaLnBrk="0" hangingPunct="0"/>
                  <a:endParaRPr lang="en-GB" dirty="0">
                    <a:latin typeface="Times New Roman" pitchFamily="18" charset="0"/>
                  </a:endParaRPr>
                </a:p>
              </p:txBody>
            </p:sp>
            <p:sp>
              <p:nvSpPr>
                <p:cNvPr id="11321" name="Rectangle 19"/>
                <p:cNvSpPr>
                  <a:spLocks noChangeArrowheads="1"/>
                </p:cNvSpPr>
                <p:nvPr/>
              </p:nvSpPr>
              <p:spPr bwMode="auto">
                <a:xfrm>
                  <a:off x="0" y="1036"/>
                  <a:ext cx="424" cy="403"/>
                </a:xfrm>
                <a:prstGeom prst="rect">
                  <a:avLst/>
                </a:prstGeom>
                <a:noFill/>
                <a:ln w="7">
                  <a:solidFill>
                    <a:srgbClr val="A0A0A0"/>
                  </a:solidFill>
                  <a:miter lim="800000"/>
                  <a:headEnd/>
                  <a:tailEnd/>
                </a:ln>
              </p:spPr>
              <p:txBody>
                <a:bodyPr/>
                <a:lstStyle/>
                <a:p>
                  <a:endParaRPr lang="en-US"/>
                </a:p>
              </p:txBody>
            </p:sp>
          </p:grpSp>
          <p:grpSp>
            <p:nvGrpSpPr>
              <p:cNvPr id="9" name="Group 20"/>
              <p:cNvGrpSpPr>
                <a:grpSpLocks/>
              </p:cNvGrpSpPr>
              <p:nvPr/>
            </p:nvGrpSpPr>
            <p:grpSpPr bwMode="auto">
              <a:xfrm>
                <a:off x="424" y="1036"/>
                <a:ext cx="680" cy="403"/>
                <a:chOff x="424" y="1036"/>
                <a:chExt cx="680" cy="403"/>
              </a:xfrm>
            </p:grpSpPr>
            <p:sp>
              <p:nvSpPr>
                <p:cNvPr id="11318" name="Rectangle 21"/>
                <p:cNvSpPr>
                  <a:spLocks noChangeArrowheads="1"/>
                </p:cNvSpPr>
                <p:nvPr/>
              </p:nvSpPr>
              <p:spPr bwMode="auto">
                <a:xfrm>
                  <a:off x="452" y="1036"/>
                  <a:ext cx="624" cy="403"/>
                </a:xfrm>
                <a:prstGeom prst="rect">
                  <a:avLst/>
                </a:prstGeom>
                <a:noFill/>
                <a:ln w="9525">
                  <a:noFill/>
                  <a:miter lim="800000"/>
                  <a:headEnd/>
                  <a:tailEnd/>
                </a:ln>
              </p:spPr>
              <p:txBody>
                <a:bodyPr/>
                <a:lstStyle/>
                <a:p>
                  <a:r>
                    <a:rPr lang="en-GB" sz="2400" dirty="0">
                      <a:latin typeface="Times New Roman" pitchFamily="18" charset="0"/>
                      <a:cs typeface="Times New Roman" pitchFamily="18" charset="0"/>
                    </a:rPr>
                    <a:t>China</a:t>
                  </a:r>
                </a:p>
                <a:p>
                  <a:pPr eaLnBrk="0" hangingPunct="0"/>
                  <a:endParaRPr lang="en-GB" sz="2400" dirty="0">
                    <a:latin typeface="Times New Roman" pitchFamily="18" charset="0"/>
                  </a:endParaRPr>
                </a:p>
              </p:txBody>
            </p:sp>
            <p:sp>
              <p:nvSpPr>
                <p:cNvPr id="11319" name="Rectangle 22"/>
                <p:cNvSpPr>
                  <a:spLocks noChangeArrowheads="1"/>
                </p:cNvSpPr>
                <p:nvPr/>
              </p:nvSpPr>
              <p:spPr bwMode="auto">
                <a:xfrm>
                  <a:off x="424" y="1036"/>
                  <a:ext cx="680" cy="403"/>
                </a:xfrm>
                <a:prstGeom prst="rect">
                  <a:avLst/>
                </a:prstGeom>
                <a:noFill/>
                <a:ln w="7">
                  <a:solidFill>
                    <a:srgbClr val="A0A0A0"/>
                  </a:solidFill>
                  <a:miter lim="800000"/>
                  <a:headEnd/>
                  <a:tailEnd/>
                </a:ln>
              </p:spPr>
              <p:txBody>
                <a:bodyPr/>
                <a:lstStyle/>
                <a:p>
                  <a:endParaRPr lang="en-US"/>
                </a:p>
              </p:txBody>
            </p:sp>
          </p:grpSp>
          <p:grpSp>
            <p:nvGrpSpPr>
              <p:cNvPr id="10" name="Group 23"/>
              <p:cNvGrpSpPr>
                <a:grpSpLocks/>
              </p:cNvGrpSpPr>
              <p:nvPr/>
            </p:nvGrpSpPr>
            <p:grpSpPr bwMode="auto">
              <a:xfrm>
                <a:off x="1104" y="1036"/>
                <a:ext cx="1396" cy="403"/>
                <a:chOff x="1104" y="1036"/>
                <a:chExt cx="1396" cy="403"/>
              </a:xfrm>
            </p:grpSpPr>
            <p:sp>
              <p:nvSpPr>
                <p:cNvPr id="11316" name="Rectangle 24"/>
                <p:cNvSpPr>
                  <a:spLocks noChangeArrowheads="1"/>
                </p:cNvSpPr>
                <p:nvPr/>
              </p:nvSpPr>
              <p:spPr bwMode="auto">
                <a:xfrm>
                  <a:off x="1132" y="1036"/>
                  <a:ext cx="1340" cy="403"/>
                </a:xfrm>
                <a:prstGeom prst="rect">
                  <a:avLst/>
                </a:prstGeom>
                <a:noFill/>
                <a:ln w="9525">
                  <a:noFill/>
                  <a:miter lim="800000"/>
                  <a:headEnd/>
                  <a:tailEnd/>
                </a:ln>
              </p:spPr>
              <p:txBody>
                <a:bodyPr/>
                <a:lstStyle/>
                <a:p>
                  <a:r>
                    <a:rPr lang="en-GB" sz="2400" dirty="0">
                      <a:latin typeface="Times New Roman" pitchFamily="18" charset="0"/>
                      <a:cs typeface="Times New Roman" pitchFamily="18" charset="0"/>
                    </a:rPr>
                    <a:t>10,000</a:t>
                  </a:r>
                </a:p>
                <a:p>
                  <a:pPr eaLnBrk="0" hangingPunct="0"/>
                  <a:endParaRPr lang="en-GB" sz="2400" dirty="0">
                    <a:latin typeface="Times New Roman" pitchFamily="18" charset="0"/>
                  </a:endParaRPr>
                </a:p>
              </p:txBody>
            </p:sp>
            <p:sp>
              <p:nvSpPr>
                <p:cNvPr id="11317" name="Rectangle 25"/>
                <p:cNvSpPr>
                  <a:spLocks noChangeArrowheads="1"/>
                </p:cNvSpPr>
                <p:nvPr/>
              </p:nvSpPr>
              <p:spPr bwMode="auto">
                <a:xfrm>
                  <a:off x="1104" y="1036"/>
                  <a:ext cx="1396" cy="403"/>
                </a:xfrm>
                <a:prstGeom prst="rect">
                  <a:avLst/>
                </a:prstGeom>
                <a:noFill/>
                <a:ln w="7">
                  <a:solidFill>
                    <a:srgbClr val="A0A0A0"/>
                  </a:solidFill>
                  <a:miter lim="800000"/>
                  <a:headEnd/>
                  <a:tailEnd/>
                </a:ln>
              </p:spPr>
              <p:txBody>
                <a:bodyPr/>
                <a:lstStyle/>
                <a:p>
                  <a:endParaRPr lang="en-US"/>
                </a:p>
              </p:txBody>
            </p:sp>
          </p:grpSp>
          <p:grpSp>
            <p:nvGrpSpPr>
              <p:cNvPr id="11" name="Group 26"/>
              <p:cNvGrpSpPr>
                <a:grpSpLocks/>
              </p:cNvGrpSpPr>
              <p:nvPr/>
            </p:nvGrpSpPr>
            <p:grpSpPr bwMode="auto">
              <a:xfrm>
                <a:off x="2500" y="1036"/>
                <a:ext cx="1352" cy="403"/>
                <a:chOff x="2500" y="1036"/>
                <a:chExt cx="1352" cy="403"/>
              </a:xfrm>
            </p:grpSpPr>
            <p:sp>
              <p:nvSpPr>
                <p:cNvPr id="11314" name="Rectangle 27"/>
                <p:cNvSpPr>
                  <a:spLocks noChangeArrowheads="1"/>
                </p:cNvSpPr>
                <p:nvPr/>
              </p:nvSpPr>
              <p:spPr bwMode="auto">
                <a:xfrm>
                  <a:off x="2528" y="1036"/>
                  <a:ext cx="1296" cy="403"/>
                </a:xfrm>
                <a:prstGeom prst="rect">
                  <a:avLst/>
                </a:prstGeom>
                <a:noFill/>
                <a:ln w="9525">
                  <a:noFill/>
                  <a:miter lim="800000"/>
                  <a:headEnd/>
                  <a:tailEnd/>
                </a:ln>
              </p:spPr>
              <p:txBody>
                <a:bodyPr/>
                <a:lstStyle/>
                <a:p>
                  <a:r>
                    <a:rPr lang="en-GB" sz="2400" dirty="0">
                      <a:latin typeface="Times New Roman" pitchFamily="18" charset="0"/>
                      <a:cs typeface="Times New Roman" pitchFamily="18" charset="0"/>
                    </a:rPr>
                    <a:t>1,000 (1970)</a:t>
                  </a:r>
                </a:p>
                <a:p>
                  <a:pPr eaLnBrk="0" hangingPunct="0"/>
                  <a:endParaRPr lang="en-GB" sz="2400" dirty="0">
                    <a:latin typeface="Times New Roman" pitchFamily="18" charset="0"/>
                  </a:endParaRPr>
                </a:p>
              </p:txBody>
            </p:sp>
            <p:sp>
              <p:nvSpPr>
                <p:cNvPr id="11315" name="Rectangle 28"/>
                <p:cNvSpPr>
                  <a:spLocks noChangeArrowheads="1"/>
                </p:cNvSpPr>
                <p:nvPr/>
              </p:nvSpPr>
              <p:spPr bwMode="auto">
                <a:xfrm>
                  <a:off x="2500" y="1036"/>
                  <a:ext cx="1352" cy="403"/>
                </a:xfrm>
                <a:prstGeom prst="rect">
                  <a:avLst/>
                </a:prstGeom>
                <a:noFill/>
                <a:ln w="7">
                  <a:solidFill>
                    <a:srgbClr val="A0A0A0"/>
                  </a:solidFill>
                  <a:miter lim="800000"/>
                  <a:headEnd/>
                  <a:tailEnd/>
                </a:ln>
              </p:spPr>
              <p:txBody>
                <a:bodyPr/>
                <a:lstStyle/>
                <a:p>
                  <a:endParaRPr lang="en-US"/>
                </a:p>
              </p:txBody>
            </p:sp>
          </p:grpSp>
          <p:grpSp>
            <p:nvGrpSpPr>
              <p:cNvPr id="12" name="Group 29"/>
              <p:cNvGrpSpPr>
                <a:grpSpLocks/>
              </p:cNvGrpSpPr>
              <p:nvPr/>
            </p:nvGrpSpPr>
            <p:grpSpPr bwMode="auto">
              <a:xfrm>
                <a:off x="0" y="1439"/>
                <a:ext cx="424" cy="567"/>
                <a:chOff x="0" y="1439"/>
                <a:chExt cx="424" cy="567"/>
              </a:xfrm>
            </p:grpSpPr>
            <p:sp>
              <p:nvSpPr>
                <p:cNvPr id="11312" name="Rectangle 30"/>
                <p:cNvSpPr>
                  <a:spLocks noChangeArrowheads="1"/>
                </p:cNvSpPr>
                <p:nvPr/>
              </p:nvSpPr>
              <p:spPr bwMode="auto">
                <a:xfrm>
                  <a:off x="28" y="1439"/>
                  <a:ext cx="368" cy="567"/>
                </a:xfrm>
                <a:prstGeom prst="rect">
                  <a:avLst/>
                </a:prstGeom>
                <a:noFill/>
                <a:ln w="9525">
                  <a:noFill/>
                  <a:miter lim="800000"/>
                  <a:headEnd/>
                  <a:tailEnd/>
                </a:ln>
              </p:spPr>
              <p:txBody>
                <a:bodyPr bIns="0"/>
                <a:lstStyle/>
                <a:p>
                  <a:r>
                    <a:rPr lang="es-ES" sz="2400" b="1" dirty="0">
                      <a:latin typeface="Times New Roman" pitchFamily="18" charset="0"/>
                      <a:cs typeface="Times New Roman" pitchFamily="18" charset="0"/>
                    </a:rPr>
                    <a:t>Maíz</a:t>
                  </a:r>
                </a:p>
                <a:p>
                  <a:pPr eaLnBrk="0" hangingPunct="0"/>
                  <a:endParaRPr lang="es-ES" sz="2400" dirty="0">
                    <a:latin typeface="Times New Roman" pitchFamily="18" charset="0"/>
                  </a:endParaRPr>
                </a:p>
              </p:txBody>
            </p:sp>
            <p:sp>
              <p:nvSpPr>
                <p:cNvPr id="11313" name="Rectangle 31"/>
                <p:cNvSpPr>
                  <a:spLocks noChangeArrowheads="1"/>
                </p:cNvSpPr>
                <p:nvPr/>
              </p:nvSpPr>
              <p:spPr bwMode="auto">
                <a:xfrm>
                  <a:off x="0" y="1439"/>
                  <a:ext cx="424" cy="567"/>
                </a:xfrm>
                <a:prstGeom prst="rect">
                  <a:avLst/>
                </a:prstGeom>
                <a:noFill/>
                <a:ln w="7">
                  <a:solidFill>
                    <a:srgbClr val="A0A0A0"/>
                  </a:solidFill>
                  <a:miter lim="800000"/>
                  <a:headEnd/>
                  <a:tailEnd/>
                </a:ln>
              </p:spPr>
              <p:txBody>
                <a:bodyPr/>
                <a:lstStyle/>
                <a:p>
                  <a:endParaRPr lang="en-US"/>
                </a:p>
              </p:txBody>
            </p:sp>
          </p:grpSp>
          <p:grpSp>
            <p:nvGrpSpPr>
              <p:cNvPr id="13" name="Group 32"/>
              <p:cNvGrpSpPr>
                <a:grpSpLocks/>
              </p:cNvGrpSpPr>
              <p:nvPr/>
            </p:nvGrpSpPr>
            <p:grpSpPr bwMode="auto">
              <a:xfrm>
                <a:off x="424" y="1439"/>
                <a:ext cx="680" cy="567"/>
                <a:chOff x="424" y="1439"/>
                <a:chExt cx="680" cy="567"/>
              </a:xfrm>
            </p:grpSpPr>
            <p:sp>
              <p:nvSpPr>
                <p:cNvPr id="11310" name="Rectangle 33"/>
                <p:cNvSpPr>
                  <a:spLocks noChangeArrowheads="1"/>
                </p:cNvSpPr>
                <p:nvPr/>
              </p:nvSpPr>
              <p:spPr bwMode="auto">
                <a:xfrm>
                  <a:off x="452" y="1439"/>
                  <a:ext cx="624" cy="567"/>
                </a:xfrm>
                <a:prstGeom prst="rect">
                  <a:avLst/>
                </a:prstGeom>
                <a:noFill/>
                <a:ln w="9525">
                  <a:noFill/>
                  <a:miter lim="800000"/>
                  <a:headEnd/>
                  <a:tailEnd/>
                </a:ln>
              </p:spPr>
              <p:txBody>
                <a:bodyPr/>
                <a:lstStyle/>
                <a:p>
                  <a:r>
                    <a:rPr lang="en-GB" sz="2400" dirty="0">
                      <a:latin typeface="Times New Roman" pitchFamily="18" charset="0"/>
                      <a:cs typeface="Times New Roman" pitchFamily="18" charset="0"/>
                    </a:rPr>
                    <a:t>México</a:t>
                  </a:r>
                </a:p>
                <a:p>
                  <a:pPr eaLnBrk="0" hangingPunct="0"/>
                  <a:endParaRPr lang="en-GB" sz="2400" dirty="0">
                    <a:latin typeface="Times New Roman" pitchFamily="18" charset="0"/>
                  </a:endParaRPr>
                </a:p>
              </p:txBody>
            </p:sp>
            <p:sp>
              <p:nvSpPr>
                <p:cNvPr id="11311" name="Rectangle 34"/>
                <p:cNvSpPr>
                  <a:spLocks noChangeArrowheads="1"/>
                </p:cNvSpPr>
                <p:nvPr/>
              </p:nvSpPr>
              <p:spPr bwMode="auto">
                <a:xfrm>
                  <a:off x="424" y="1439"/>
                  <a:ext cx="680" cy="567"/>
                </a:xfrm>
                <a:prstGeom prst="rect">
                  <a:avLst/>
                </a:prstGeom>
                <a:noFill/>
                <a:ln w="7">
                  <a:solidFill>
                    <a:srgbClr val="A0A0A0"/>
                  </a:solidFill>
                  <a:miter lim="800000"/>
                  <a:headEnd/>
                  <a:tailEnd/>
                </a:ln>
              </p:spPr>
              <p:txBody>
                <a:bodyPr/>
                <a:lstStyle/>
                <a:p>
                  <a:endParaRPr lang="en-US"/>
                </a:p>
              </p:txBody>
            </p:sp>
          </p:grpSp>
          <p:grpSp>
            <p:nvGrpSpPr>
              <p:cNvPr id="14" name="Group 35"/>
              <p:cNvGrpSpPr>
                <a:grpSpLocks/>
              </p:cNvGrpSpPr>
              <p:nvPr/>
            </p:nvGrpSpPr>
            <p:grpSpPr bwMode="auto">
              <a:xfrm>
                <a:off x="1104" y="1439"/>
                <a:ext cx="1396" cy="567"/>
                <a:chOff x="1104" y="1439"/>
                <a:chExt cx="1396" cy="567"/>
              </a:xfrm>
            </p:grpSpPr>
            <p:sp>
              <p:nvSpPr>
                <p:cNvPr id="11308" name="Rectangle 36"/>
                <p:cNvSpPr>
                  <a:spLocks noChangeArrowheads="1"/>
                </p:cNvSpPr>
                <p:nvPr/>
              </p:nvSpPr>
              <p:spPr bwMode="auto">
                <a:xfrm>
                  <a:off x="1132" y="1439"/>
                  <a:ext cx="1340" cy="567"/>
                </a:xfrm>
                <a:prstGeom prst="rect">
                  <a:avLst/>
                </a:prstGeom>
                <a:noFill/>
                <a:ln w="9525">
                  <a:noFill/>
                  <a:miter lim="800000"/>
                  <a:headEnd/>
                  <a:tailEnd/>
                </a:ln>
              </p:spPr>
              <p:txBody>
                <a:bodyPr/>
                <a:lstStyle/>
                <a:p>
                  <a:r>
                    <a:rPr lang="en-GB" sz="2400" dirty="0">
                      <a:latin typeface="Times New Roman" pitchFamily="18" charset="0"/>
                      <a:cs typeface="Times New Roman" pitchFamily="18" charset="0"/>
                    </a:rPr>
                    <a:t>Miles</a:t>
                  </a:r>
                </a:p>
                <a:p>
                  <a:pPr eaLnBrk="0" hangingPunct="0"/>
                  <a:endParaRPr lang="en-GB" sz="2400" dirty="0">
                    <a:latin typeface="Times New Roman" pitchFamily="18" charset="0"/>
                  </a:endParaRPr>
                </a:p>
              </p:txBody>
            </p:sp>
            <p:sp>
              <p:nvSpPr>
                <p:cNvPr id="11309" name="Rectangle 37"/>
                <p:cNvSpPr>
                  <a:spLocks noChangeArrowheads="1"/>
                </p:cNvSpPr>
                <p:nvPr/>
              </p:nvSpPr>
              <p:spPr bwMode="auto">
                <a:xfrm>
                  <a:off x="1104" y="1439"/>
                  <a:ext cx="1396" cy="567"/>
                </a:xfrm>
                <a:prstGeom prst="rect">
                  <a:avLst/>
                </a:prstGeom>
                <a:noFill/>
                <a:ln w="7">
                  <a:solidFill>
                    <a:srgbClr val="A0A0A0"/>
                  </a:solidFill>
                  <a:miter lim="800000"/>
                  <a:headEnd/>
                  <a:tailEnd/>
                </a:ln>
              </p:spPr>
              <p:txBody>
                <a:bodyPr/>
                <a:lstStyle/>
                <a:p>
                  <a:endParaRPr lang="en-US"/>
                </a:p>
              </p:txBody>
            </p:sp>
          </p:grpSp>
          <p:grpSp>
            <p:nvGrpSpPr>
              <p:cNvPr id="15" name="Group 38"/>
              <p:cNvGrpSpPr>
                <a:grpSpLocks/>
              </p:cNvGrpSpPr>
              <p:nvPr/>
            </p:nvGrpSpPr>
            <p:grpSpPr bwMode="auto">
              <a:xfrm>
                <a:off x="2500" y="1439"/>
                <a:ext cx="1352" cy="567"/>
                <a:chOff x="2500" y="1439"/>
                <a:chExt cx="1352" cy="567"/>
              </a:xfrm>
            </p:grpSpPr>
            <p:sp>
              <p:nvSpPr>
                <p:cNvPr id="11306" name="Rectangle 39"/>
                <p:cNvSpPr>
                  <a:spLocks noChangeArrowheads="1"/>
                </p:cNvSpPr>
                <p:nvPr/>
              </p:nvSpPr>
              <p:spPr bwMode="auto">
                <a:xfrm>
                  <a:off x="2528" y="1439"/>
                  <a:ext cx="1296" cy="567"/>
                </a:xfrm>
                <a:prstGeom prst="rect">
                  <a:avLst/>
                </a:prstGeom>
                <a:noFill/>
                <a:ln w="9525">
                  <a:noFill/>
                  <a:miter lim="800000"/>
                  <a:headEnd/>
                  <a:tailEnd/>
                </a:ln>
              </p:spPr>
              <p:txBody>
                <a:bodyPr/>
                <a:lstStyle/>
                <a:p>
                  <a:r>
                    <a:rPr lang="en-GB" sz="2400" dirty="0">
                      <a:latin typeface="Times New Roman" pitchFamily="18" charset="0"/>
                      <a:cs typeface="Times New Roman" pitchFamily="18" charset="0"/>
                    </a:rPr>
                    <a:t>20% en 1970 del total </a:t>
                  </a:r>
                  <a:r>
                    <a:rPr lang="en-GB" sz="2400" dirty="0" err="1">
                      <a:latin typeface="Times New Roman" pitchFamily="18" charset="0"/>
                      <a:cs typeface="Times New Roman" pitchFamily="18" charset="0"/>
                    </a:rPr>
                    <a:t>que</a:t>
                  </a:r>
                  <a:r>
                    <a:rPr lang="en-GB" sz="2400" dirty="0">
                      <a:latin typeface="Times New Roman" pitchFamily="18" charset="0"/>
                      <a:cs typeface="Times New Roman" pitchFamily="18" charset="0"/>
                    </a:rPr>
                    <a:t> se </a:t>
                  </a:r>
                  <a:r>
                    <a:rPr lang="en-GB" sz="2400" dirty="0" err="1">
                      <a:latin typeface="Times New Roman" pitchFamily="18" charset="0"/>
                      <a:cs typeface="Times New Roman" pitchFamily="18" charset="0"/>
                    </a:rPr>
                    <a:t>sembraba</a:t>
                  </a:r>
                  <a:r>
                    <a:rPr lang="en-GB" sz="2400" dirty="0">
                      <a:latin typeface="Times New Roman" pitchFamily="18" charset="0"/>
                      <a:cs typeface="Times New Roman" pitchFamily="18" charset="0"/>
                    </a:rPr>
                    <a:t> en los ‘30</a:t>
                  </a:r>
                </a:p>
                <a:p>
                  <a:pPr eaLnBrk="0" hangingPunct="0"/>
                  <a:endParaRPr lang="en-GB" sz="2400" dirty="0">
                    <a:latin typeface="Times New Roman" pitchFamily="18" charset="0"/>
                  </a:endParaRPr>
                </a:p>
              </p:txBody>
            </p:sp>
            <p:sp>
              <p:nvSpPr>
                <p:cNvPr id="11307" name="Rectangle 40"/>
                <p:cNvSpPr>
                  <a:spLocks noChangeArrowheads="1"/>
                </p:cNvSpPr>
                <p:nvPr/>
              </p:nvSpPr>
              <p:spPr bwMode="auto">
                <a:xfrm>
                  <a:off x="2500" y="1439"/>
                  <a:ext cx="1352" cy="567"/>
                </a:xfrm>
                <a:prstGeom prst="rect">
                  <a:avLst/>
                </a:prstGeom>
                <a:noFill/>
                <a:ln w="7">
                  <a:solidFill>
                    <a:srgbClr val="A0A0A0"/>
                  </a:solidFill>
                  <a:miter lim="800000"/>
                  <a:headEnd/>
                  <a:tailEnd/>
                </a:ln>
              </p:spPr>
              <p:txBody>
                <a:bodyPr/>
                <a:lstStyle/>
                <a:p>
                  <a:endParaRPr lang="en-US"/>
                </a:p>
              </p:txBody>
            </p:sp>
          </p:grpSp>
          <p:grpSp>
            <p:nvGrpSpPr>
              <p:cNvPr id="16" name="Group 41"/>
              <p:cNvGrpSpPr>
                <a:grpSpLocks/>
              </p:cNvGrpSpPr>
              <p:nvPr/>
            </p:nvGrpSpPr>
            <p:grpSpPr bwMode="auto">
              <a:xfrm>
                <a:off x="0" y="2006"/>
                <a:ext cx="424" cy="518"/>
                <a:chOff x="0" y="2006"/>
                <a:chExt cx="424" cy="518"/>
              </a:xfrm>
            </p:grpSpPr>
            <p:sp>
              <p:nvSpPr>
                <p:cNvPr id="11304" name="Rectangle 42"/>
                <p:cNvSpPr>
                  <a:spLocks noChangeArrowheads="1"/>
                </p:cNvSpPr>
                <p:nvPr/>
              </p:nvSpPr>
              <p:spPr bwMode="auto">
                <a:xfrm>
                  <a:off x="28" y="2006"/>
                  <a:ext cx="368" cy="518"/>
                </a:xfrm>
                <a:prstGeom prst="rect">
                  <a:avLst/>
                </a:prstGeom>
                <a:noFill/>
                <a:ln w="9525">
                  <a:noFill/>
                  <a:miter lim="800000"/>
                  <a:headEnd/>
                  <a:tailEnd/>
                </a:ln>
              </p:spPr>
              <p:txBody>
                <a:bodyPr/>
                <a:lstStyle/>
                <a:p>
                  <a:pPr eaLnBrk="0" hangingPunct="0"/>
                  <a:r>
                    <a:rPr lang="en-GB" sz="2400" dirty="0" err="1" smtClean="0">
                      <a:latin typeface="Times New Roman" pitchFamily="18" charset="0"/>
                    </a:rPr>
                    <a:t>Manzanas</a:t>
                  </a:r>
                  <a:endParaRPr lang="en-GB" sz="2400" dirty="0">
                    <a:latin typeface="Times New Roman" pitchFamily="18" charset="0"/>
                  </a:endParaRPr>
                </a:p>
              </p:txBody>
            </p:sp>
            <p:sp>
              <p:nvSpPr>
                <p:cNvPr id="11305" name="Rectangle 43"/>
                <p:cNvSpPr>
                  <a:spLocks noChangeArrowheads="1"/>
                </p:cNvSpPr>
                <p:nvPr/>
              </p:nvSpPr>
              <p:spPr bwMode="auto">
                <a:xfrm>
                  <a:off x="0" y="2006"/>
                  <a:ext cx="424" cy="518"/>
                </a:xfrm>
                <a:prstGeom prst="rect">
                  <a:avLst/>
                </a:prstGeom>
                <a:noFill/>
                <a:ln w="7">
                  <a:solidFill>
                    <a:srgbClr val="A0A0A0"/>
                  </a:solidFill>
                  <a:miter lim="800000"/>
                  <a:headEnd/>
                  <a:tailEnd/>
                </a:ln>
              </p:spPr>
              <p:txBody>
                <a:bodyPr/>
                <a:lstStyle/>
                <a:p>
                  <a:endParaRPr lang="en-US"/>
                </a:p>
              </p:txBody>
            </p:sp>
          </p:grpSp>
          <p:grpSp>
            <p:nvGrpSpPr>
              <p:cNvPr id="17" name="Group 44"/>
              <p:cNvGrpSpPr>
                <a:grpSpLocks/>
              </p:cNvGrpSpPr>
              <p:nvPr/>
            </p:nvGrpSpPr>
            <p:grpSpPr bwMode="auto">
              <a:xfrm>
                <a:off x="424" y="2006"/>
                <a:ext cx="680" cy="518"/>
                <a:chOff x="424" y="2006"/>
                <a:chExt cx="680" cy="518"/>
              </a:xfrm>
            </p:grpSpPr>
            <p:sp>
              <p:nvSpPr>
                <p:cNvPr id="11302" name="Rectangle 45"/>
                <p:cNvSpPr>
                  <a:spLocks noChangeArrowheads="1"/>
                </p:cNvSpPr>
                <p:nvPr/>
              </p:nvSpPr>
              <p:spPr bwMode="auto">
                <a:xfrm>
                  <a:off x="452" y="2006"/>
                  <a:ext cx="624" cy="518"/>
                </a:xfrm>
                <a:prstGeom prst="rect">
                  <a:avLst/>
                </a:prstGeom>
                <a:noFill/>
                <a:ln w="9525">
                  <a:noFill/>
                  <a:miter lim="800000"/>
                  <a:headEnd/>
                  <a:tailEnd/>
                </a:ln>
              </p:spPr>
              <p:txBody>
                <a:bodyPr/>
                <a:lstStyle/>
                <a:p>
                  <a:r>
                    <a:rPr lang="en-GB" sz="2400" dirty="0">
                      <a:latin typeface="Times New Roman" pitchFamily="18" charset="0"/>
                      <a:cs typeface="Times New Roman" pitchFamily="18" charset="0"/>
                    </a:rPr>
                    <a:t>EUA</a:t>
                  </a:r>
                </a:p>
                <a:p>
                  <a:pPr eaLnBrk="0" hangingPunct="0"/>
                  <a:endParaRPr lang="en-GB" sz="2400" dirty="0">
                    <a:latin typeface="Times New Roman" pitchFamily="18" charset="0"/>
                  </a:endParaRPr>
                </a:p>
              </p:txBody>
            </p:sp>
            <p:sp>
              <p:nvSpPr>
                <p:cNvPr id="11303" name="Rectangle 46"/>
                <p:cNvSpPr>
                  <a:spLocks noChangeArrowheads="1"/>
                </p:cNvSpPr>
                <p:nvPr/>
              </p:nvSpPr>
              <p:spPr bwMode="auto">
                <a:xfrm>
                  <a:off x="424" y="2006"/>
                  <a:ext cx="680" cy="518"/>
                </a:xfrm>
                <a:prstGeom prst="rect">
                  <a:avLst/>
                </a:prstGeom>
                <a:noFill/>
                <a:ln w="7">
                  <a:solidFill>
                    <a:srgbClr val="A0A0A0"/>
                  </a:solidFill>
                  <a:miter lim="800000"/>
                  <a:headEnd/>
                  <a:tailEnd/>
                </a:ln>
              </p:spPr>
              <p:txBody>
                <a:bodyPr/>
                <a:lstStyle/>
                <a:p>
                  <a:endParaRPr lang="en-US"/>
                </a:p>
              </p:txBody>
            </p:sp>
          </p:grpSp>
          <p:grpSp>
            <p:nvGrpSpPr>
              <p:cNvPr id="18" name="Group 47"/>
              <p:cNvGrpSpPr>
                <a:grpSpLocks/>
              </p:cNvGrpSpPr>
              <p:nvPr/>
            </p:nvGrpSpPr>
            <p:grpSpPr bwMode="auto">
              <a:xfrm>
                <a:off x="1104" y="2006"/>
                <a:ext cx="1396" cy="518"/>
                <a:chOff x="1104" y="2006"/>
                <a:chExt cx="1396" cy="518"/>
              </a:xfrm>
            </p:grpSpPr>
            <p:sp>
              <p:nvSpPr>
                <p:cNvPr id="11300" name="Rectangle 48"/>
                <p:cNvSpPr>
                  <a:spLocks noChangeArrowheads="1"/>
                </p:cNvSpPr>
                <p:nvPr/>
              </p:nvSpPr>
              <p:spPr bwMode="auto">
                <a:xfrm>
                  <a:off x="1132" y="2006"/>
                  <a:ext cx="1340" cy="518"/>
                </a:xfrm>
                <a:prstGeom prst="rect">
                  <a:avLst/>
                </a:prstGeom>
                <a:noFill/>
                <a:ln w="9525">
                  <a:noFill/>
                  <a:miter lim="800000"/>
                  <a:headEnd/>
                  <a:tailEnd/>
                </a:ln>
              </p:spPr>
              <p:txBody>
                <a:bodyPr/>
                <a:lstStyle/>
                <a:p>
                  <a:r>
                    <a:rPr lang="en-GB" sz="2400" dirty="0">
                      <a:latin typeface="Times New Roman" pitchFamily="18" charset="0"/>
                      <a:cs typeface="Times New Roman" pitchFamily="18" charset="0"/>
                    </a:rPr>
                    <a:t>7,000</a:t>
                  </a:r>
                </a:p>
                <a:p>
                  <a:pPr eaLnBrk="0" hangingPunct="0"/>
                  <a:endParaRPr lang="en-GB" sz="2400" dirty="0">
                    <a:latin typeface="Times New Roman" pitchFamily="18" charset="0"/>
                  </a:endParaRPr>
                </a:p>
              </p:txBody>
            </p:sp>
            <p:sp>
              <p:nvSpPr>
                <p:cNvPr id="11301" name="Rectangle 49"/>
                <p:cNvSpPr>
                  <a:spLocks noChangeArrowheads="1"/>
                </p:cNvSpPr>
                <p:nvPr/>
              </p:nvSpPr>
              <p:spPr bwMode="auto">
                <a:xfrm>
                  <a:off x="1104" y="2006"/>
                  <a:ext cx="1396" cy="518"/>
                </a:xfrm>
                <a:prstGeom prst="rect">
                  <a:avLst/>
                </a:prstGeom>
                <a:noFill/>
                <a:ln w="7">
                  <a:solidFill>
                    <a:srgbClr val="A0A0A0"/>
                  </a:solidFill>
                  <a:miter lim="800000"/>
                  <a:headEnd/>
                  <a:tailEnd/>
                </a:ln>
              </p:spPr>
              <p:txBody>
                <a:bodyPr/>
                <a:lstStyle/>
                <a:p>
                  <a:endParaRPr lang="en-US"/>
                </a:p>
              </p:txBody>
            </p:sp>
          </p:grpSp>
          <p:grpSp>
            <p:nvGrpSpPr>
              <p:cNvPr id="19" name="Group 50"/>
              <p:cNvGrpSpPr>
                <a:grpSpLocks/>
              </p:cNvGrpSpPr>
              <p:nvPr/>
            </p:nvGrpSpPr>
            <p:grpSpPr bwMode="auto">
              <a:xfrm>
                <a:off x="2500" y="2006"/>
                <a:ext cx="1352" cy="518"/>
                <a:chOff x="2500" y="2006"/>
                <a:chExt cx="1352" cy="518"/>
              </a:xfrm>
            </p:grpSpPr>
            <p:sp>
              <p:nvSpPr>
                <p:cNvPr id="11298" name="Rectangle 51"/>
                <p:cNvSpPr>
                  <a:spLocks noChangeArrowheads="1"/>
                </p:cNvSpPr>
                <p:nvPr/>
              </p:nvSpPr>
              <p:spPr bwMode="auto">
                <a:xfrm>
                  <a:off x="2528" y="2006"/>
                  <a:ext cx="1296" cy="518"/>
                </a:xfrm>
                <a:prstGeom prst="rect">
                  <a:avLst/>
                </a:prstGeom>
                <a:noFill/>
                <a:ln w="9525">
                  <a:noFill/>
                  <a:miter lim="800000"/>
                  <a:headEnd/>
                  <a:tailEnd/>
                </a:ln>
              </p:spPr>
              <p:txBody>
                <a:bodyPr/>
                <a:lstStyle/>
                <a:p>
                  <a:r>
                    <a:rPr lang="en-GB" sz="2400" dirty="0">
                      <a:latin typeface="Times New Roman" pitchFamily="18" charset="0"/>
                      <a:cs typeface="Times New Roman" pitchFamily="18" charset="0"/>
                    </a:rPr>
                    <a:t>1,000</a:t>
                  </a:r>
                </a:p>
                <a:p>
                  <a:pPr eaLnBrk="0" hangingPunct="0"/>
                  <a:endParaRPr lang="en-GB" sz="2400" dirty="0">
                    <a:latin typeface="Times New Roman" pitchFamily="18" charset="0"/>
                  </a:endParaRPr>
                </a:p>
              </p:txBody>
            </p:sp>
            <p:sp>
              <p:nvSpPr>
                <p:cNvPr id="11299" name="Rectangle 52"/>
                <p:cNvSpPr>
                  <a:spLocks noChangeArrowheads="1"/>
                </p:cNvSpPr>
                <p:nvPr/>
              </p:nvSpPr>
              <p:spPr bwMode="auto">
                <a:xfrm>
                  <a:off x="2500" y="2006"/>
                  <a:ext cx="1352" cy="518"/>
                </a:xfrm>
                <a:prstGeom prst="rect">
                  <a:avLst/>
                </a:prstGeom>
                <a:noFill/>
                <a:ln w="7">
                  <a:solidFill>
                    <a:srgbClr val="A0A0A0"/>
                  </a:solidFill>
                  <a:miter lim="800000"/>
                  <a:headEnd/>
                  <a:tailEnd/>
                </a:ln>
              </p:spPr>
              <p:txBody>
                <a:bodyPr/>
                <a:lstStyle/>
                <a:p>
                  <a:endParaRPr lang="en-US"/>
                </a:p>
              </p:txBody>
            </p:sp>
          </p:grpSp>
          <p:grpSp>
            <p:nvGrpSpPr>
              <p:cNvPr id="20" name="Group 53"/>
              <p:cNvGrpSpPr>
                <a:grpSpLocks/>
              </p:cNvGrpSpPr>
              <p:nvPr/>
            </p:nvGrpSpPr>
            <p:grpSpPr bwMode="auto">
              <a:xfrm>
                <a:off x="0" y="2524"/>
                <a:ext cx="424" cy="633"/>
                <a:chOff x="0" y="2524"/>
                <a:chExt cx="424" cy="633"/>
              </a:xfrm>
            </p:grpSpPr>
            <p:sp>
              <p:nvSpPr>
                <p:cNvPr id="11296" name="Rectangle 54"/>
                <p:cNvSpPr>
                  <a:spLocks noChangeArrowheads="1"/>
                </p:cNvSpPr>
                <p:nvPr/>
              </p:nvSpPr>
              <p:spPr bwMode="auto">
                <a:xfrm>
                  <a:off x="28" y="2524"/>
                  <a:ext cx="368" cy="633"/>
                </a:xfrm>
                <a:prstGeom prst="rect">
                  <a:avLst/>
                </a:prstGeom>
                <a:noFill/>
                <a:ln w="9525">
                  <a:noFill/>
                  <a:miter lim="800000"/>
                  <a:headEnd/>
                  <a:tailEnd/>
                </a:ln>
              </p:spPr>
              <p:txBody>
                <a:bodyPr/>
                <a:lstStyle/>
                <a:p>
                  <a:r>
                    <a:rPr lang="en-GB" sz="2400" dirty="0" err="1">
                      <a:latin typeface="Times New Roman" pitchFamily="18" charset="0"/>
                      <a:cs typeface="Times New Roman" pitchFamily="18" charset="0"/>
                    </a:rPr>
                    <a:t>Arroz</a:t>
                  </a:r>
                  <a:endParaRPr lang="en-GB" sz="2400" dirty="0">
                    <a:latin typeface="Times New Roman" pitchFamily="18" charset="0"/>
                    <a:cs typeface="Times New Roman" pitchFamily="18" charset="0"/>
                  </a:endParaRPr>
                </a:p>
                <a:p>
                  <a:pPr eaLnBrk="0" hangingPunct="0"/>
                  <a:endParaRPr lang="en-GB" dirty="0">
                    <a:latin typeface="Times New Roman" pitchFamily="18" charset="0"/>
                  </a:endParaRPr>
                </a:p>
              </p:txBody>
            </p:sp>
            <p:sp>
              <p:nvSpPr>
                <p:cNvPr id="11297" name="Rectangle 55"/>
                <p:cNvSpPr>
                  <a:spLocks noChangeArrowheads="1"/>
                </p:cNvSpPr>
                <p:nvPr/>
              </p:nvSpPr>
              <p:spPr bwMode="auto">
                <a:xfrm>
                  <a:off x="0" y="2524"/>
                  <a:ext cx="424" cy="633"/>
                </a:xfrm>
                <a:prstGeom prst="rect">
                  <a:avLst/>
                </a:prstGeom>
                <a:noFill/>
                <a:ln w="7">
                  <a:solidFill>
                    <a:srgbClr val="A0A0A0"/>
                  </a:solidFill>
                  <a:miter lim="800000"/>
                  <a:headEnd/>
                  <a:tailEnd/>
                </a:ln>
              </p:spPr>
              <p:txBody>
                <a:bodyPr/>
                <a:lstStyle/>
                <a:p>
                  <a:endParaRPr lang="en-US"/>
                </a:p>
              </p:txBody>
            </p:sp>
          </p:grpSp>
          <p:grpSp>
            <p:nvGrpSpPr>
              <p:cNvPr id="21" name="Group 56"/>
              <p:cNvGrpSpPr>
                <a:grpSpLocks/>
              </p:cNvGrpSpPr>
              <p:nvPr/>
            </p:nvGrpSpPr>
            <p:grpSpPr bwMode="auto">
              <a:xfrm>
                <a:off x="424" y="2524"/>
                <a:ext cx="680" cy="633"/>
                <a:chOff x="424" y="2524"/>
                <a:chExt cx="680" cy="633"/>
              </a:xfrm>
            </p:grpSpPr>
            <p:sp>
              <p:nvSpPr>
                <p:cNvPr id="11294" name="Rectangle 57"/>
                <p:cNvSpPr>
                  <a:spLocks noChangeArrowheads="1"/>
                </p:cNvSpPr>
                <p:nvPr/>
              </p:nvSpPr>
              <p:spPr bwMode="auto">
                <a:xfrm>
                  <a:off x="452" y="2524"/>
                  <a:ext cx="624" cy="633"/>
                </a:xfrm>
                <a:prstGeom prst="rect">
                  <a:avLst/>
                </a:prstGeom>
                <a:noFill/>
                <a:ln w="9525">
                  <a:noFill/>
                  <a:miter lim="800000"/>
                  <a:headEnd/>
                  <a:tailEnd/>
                </a:ln>
              </p:spPr>
              <p:txBody>
                <a:bodyPr/>
                <a:lstStyle/>
                <a:p>
                  <a:r>
                    <a:rPr lang="en-GB" sz="2400">
                      <a:latin typeface="Times New Roman" pitchFamily="18" charset="0"/>
                      <a:cs typeface="Times New Roman" pitchFamily="18" charset="0"/>
                    </a:rPr>
                    <a:t>Filipinas</a:t>
                  </a:r>
                </a:p>
                <a:p>
                  <a:pPr eaLnBrk="0" hangingPunct="0"/>
                  <a:endParaRPr lang="en-GB" sz="2400">
                    <a:latin typeface="Times New Roman" pitchFamily="18" charset="0"/>
                  </a:endParaRPr>
                </a:p>
              </p:txBody>
            </p:sp>
            <p:sp>
              <p:nvSpPr>
                <p:cNvPr id="11295" name="Rectangle 58"/>
                <p:cNvSpPr>
                  <a:spLocks noChangeArrowheads="1"/>
                </p:cNvSpPr>
                <p:nvPr/>
              </p:nvSpPr>
              <p:spPr bwMode="auto">
                <a:xfrm>
                  <a:off x="424" y="2524"/>
                  <a:ext cx="680" cy="633"/>
                </a:xfrm>
                <a:prstGeom prst="rect">
                  <a:avLst/>
                </a:prstGeom>
                <a:noFill/>
                <a:ln w="7">
                  <a:solidFill>
                    <a:srgbClr val="A0A0A0"/>
                  </a:solidFill>
                  <a:miter lim="800000"/>
                  <a:headEnd/>
                  <a:tailEnd/>
                </a:ln>
              </p:spPr>
              <p:txBody>
                <a:bodyPr/>
                <a:lstStyle/>
                <a:p>
                  <a:endParaRPr lang="en-US"/>
                </a:p>
              </p:txBody>
            </p:sp>
          </p:grpSp>
          <p:grpSp>
            <p:nvGrpSpPr>
              <p:cNvPr id="22" name="Group 59"/>
              <p:cNvGrpSpPr>
                <a:grpSpLocks/>
              </p:cNvGrpSpPr>
              <p:nvPr/>
            </p:nvGrpSpPr>
            <p:grpSpPr bwMode="auto">
              <a:xfrm>
                <a:off x="1104" y="2524"/>
                <a:ext cx="1396" cy="633"/>
                <a:chOff x="1104" y="2524"/>
                <a:chExt cx="1396" cy="633"/>
              </a:xfrm>
            </p:grpSpPr>
            <p:sp>
              <p:nvSpPr>
                <p:cNvPr id="11292" name="Rectangle 60"/>
                <p:cNvSpPr>
                  <a:spLocks noChangeArrowheads="1"/>
                </p:cNvSpPr>
                <p:nvPr/>
              </p:nvSpPr>
              <p:spPr bwMode="auto">
                <a:xfrm>
                  <a:off x="1132" y="2524"/>
                  <a:ext cx="1340" cy="633"/>
                </a:xfrm>
                <a:prstGeom prst="rect">
                  <a:avLst/>
                </a:prstGeom>
                <a:noFill/>
                <a:ln w="9525">
                  <a:noFill/>
                  <a:miter lim="800000"/>
                  <a:headEnd/>
                  <a:tailEnd/>
                </a:ln>
              </p:spPr>
              <p:txBody>
                <a:bodyPr/>
                <a:lstStyle/>
                <a:p>
                  <a:r>
                    <a:rPr lang="en-GB" sz="2400">
                      <a:latin typeface="Times New Roman" pitchFamily="18" charset="0"/>
                      <a:cs typeface="Times New Roman" pitchFamily="18" charset="0"/>
                    </a:rPr>
                    <a:t>Miles</a:t>
                  </a:r>
                </a:p>
                <a:p>
                  <a:pPr eaLnBrk="0" hangingPunct="0"/>
                  <a:endParaRPr lang="en-GB" sz="2400">
                    <a:latin typeface="Times New Roman" pitchFamily="18" charset="0"/>
                  </a:endParaRPr>
                </a:p>
              </p:txBody>
            </p:sp>
            <p:sp>
              <p:nvSpPr>
                <p:cNvPr id="11293" name="Rectangle 61"/>
                <p:cNvSpPr>
                  <a:spLocks noChangeArrowheads="1"/>
                </p:cNvSpPr>
                <p:nvPr/>
              </p:nvSpPr>
              <p:spPr bwMode="auto">
                <a:xfrm>
                  <a:off x="1104" y="2524"/>
                  <a:ext cx="1396" cy="633"/>
                </a:xfrm>
                <a:prstGeom prst="rect">
                  <a:avLst/>
                </a:prstGeom>
                <a:noFill/>
                <a:ln w="7">
                  <a:solidFill>
                    <a:srgbClr val="A0A0A0"/>
                  </a:solidFill>
                  <a:miter lim="800000"/>
                  <a:headEnd/>
                  <a:tailEnd/>
                </a:ln>
              </p:spPr>
              <p:txBody>
                <a:bodyPr/>
                <a:lstStyle/>
                <a:p>
                  <a:endParaRPr lang="en-US"/>
                </a:p>
              </p:txBody>
            </p:sp>
          </p:grpSp>
          <p:grpSp>
            <p:nvGrpSpPr>
              <p:cNvPr id="23" name="Group 62"/>
              <p:cNvGrpSpPr>
                <a:grpSpLocks/>
              </p:cNvGrpSpPr>
              <p:nvPr/>
            </p:nvGrpSpPr>
            <p:grpSpPr bwMode="auto">
              <a:xfrm>
                <a:off x="2500" y="2524"/>
                <a:ext cx="1352" cy="633"/>
                <a:chOff x="2500" y="2524"/>
                <a:chExt cx="1352" cy="633"/>
              </a:xfrm>
            </p:grpSpPr>
            <p:sp>
              <p:nvSpPr>
                <p:cNvPr id="11290" name="Rectangle 63"/>
                <p:cNvSpPr>
                  <a:spLocks noChangeArrowheads="1"/>
                </p:cNvSpPr>
                <p:nvPr/>
              </p:nvSpPr>
              <p:spPr bwMode="auto">
                <a:xfrm>
                  <a:off x="2528" y="2524"/>
                  <a:ext cx="1296" cy="633"/>
                </a:xfrm>
                <a:prstGeom prst="rect">
                  <a:avLst/>
                </a:prstGeom>
                <a:noFill/>
                <a:ln w="9525">
                  <a:noFill/>
                  <a:miter lim="800000"/>
                  <a:headEnd/>
                  <a:tailEnd/>
                </a:ln>
              </p:spPr>
              <p:txBody>
                <a:bodyPr/>
                <a:lstStyle/>
                <a:p>
                  <a:r>
                    <a:rPr lang="en-GB" sz="2400" dirty="0">
                      <a:latin typeface="Times New Roman" pitchFamily="18" charset="0"/>
                      <a:cs typeface="Times New Roman" pitchFamily="18" charset="0"/>
                    </a:rPr>
                    <a:t>98%  del </a:t>
                  </a:r>
                  <a:r>
                    <a:rPr lang="en-GB" sz="2400" dirty="0" err="1" smtClean="0">
                      <a:latin typeface="Times New Roman" pitchFamily="18" charset="0"/>
                      <a:cs typeface="Times New Roman" pitchFamily="18" charset="0"/>
                    </a:rPr>
                    <a:t>área</a:t>
                  </a:r>
                  <a:r>
                    <a:rPr lang="en-GB" sz="2400" dirty="0" smtClean="0">
                      <a:latin typeface="Times New Roman" pitchFamily="18" charset="0"/>
                      <a:cs typeface="Times New Roman" pitchFamily="18" charset="0"/>
                    </a:rPr>
                    <a:t> </a:t>
                  </a:r>
                  <a:r>
                    <a:rPr lang="en-GB" sz="2400" dirty="0" err="1">
                      <a:latin typeface="Times New Roman" pitchFamily="18" charset="0"/>
                      <a:cs typeface="Times New Roman" pitchFamily="18" charset="0"/>
                    </a:rPr>
                    <a:t>sembrada</a:t>
                  </a:r>
                  <a:r>
                    <a:rPr lang="en-GB" sz="2400" dirty="0">
                      <a:latin typeface="Times New Roman" pitchFamily="18" charset="0"/>
                      <a:cs typeface="Times New Roman" pitchFamily="18" charset="0"/>
                    </a:rPr>
                    <a:t> con </a:t>
                  </a:r>
                  <a:r>
                    <a:rPr lang="en-GB" sz="2400" dirty="0" err="1">
                      <a:latin typeface="Times New Roman" pitchFamily="18" charset="0"/>
                      <a:cs typeface="Times New Roman" pitchFamily="18" charset="0"/>
                    </a:rPr>
                    <a:t>arroz</a:t>
                  </a:r>
                  <a:r>
                    <a:rPr lang="en-GB" sz="2400" dirty="0">
                      <a:latin typeface="Times New Roman" pitchFamily="18" charset="0"/>
                      <a:cs typeface="Times New Roman" pitchFamily="18" charset="0"/>
                    </a:rPr>
                    <a:t> son </a:t>
                  </a:r>
                  <a:r>
                    <a:rPr lang="en-GB" sz="2400" dirty="0" err="1" smtClean="0">
                      <a:latin typeface="Times New Roman" pitchFamily="18" charset="0"/>
                      <a:cs typeface="Times New Roman" pitchFamily="18" charset="0"/>
                    </a:rPr>
                    <a:t>sólo</a:t>
                  </a:r>
                  <a:r>
                    <a:rPr lang="en-GB" sz="2400" dirty="0" smtClean="0">
                      <a:latin typeface="Times New Roman" pitchFamily="18" charset="0"/>
                      <a:cs typeface="Times New Roman" pitchFamily="18" charset="0"/>
                    </a:rPr>
                    <a:t> </a:t>
                  </a:r>
                  <a:r>
                    <a:rPr lang="en-GB" sz="2400" dirty="0">
                      <a:latin typeface="Times New Roman" pitchFamily="18" charset="0"/>
                      <a:cs typeface="Times New Roman" pitchFamily="18" charset="0"/>
                    </a:rPr>
                    <a:t>dos </a:t>
                  </a:r>
                  <a:r>
                    <a:rPr lang="en-GB" sz="2400" dirty="0" err="1">
                      <a:latin typeface="Times New Roman" pitchFamily="18" charset="0"/>
                      <a:cs typeface="Times New Roman" pitchFamily="18" charset="0"/>
                    </a:rPr>
                    <a:t>variedades</a:t>
                  </a:r>
                  <a:r>
                    <a:rPr lang="en-GB" sz="2400" dirty="0">
                      <a:latin typeface="Times New Roman" pitchFamily="18" charset="0"/>
                      <a:cs typeface="Times New Roman" pitchFamily="18" charset="0"/>
                    </a:rPr>
                    <a:t> de la </a:t>
                  </a:r>
                  <a:r>
                    <a:rPr lang="en-GB" sz="2400" dirty="0" err="1">
                      <a:latin typeface="Times New Roman" pitchFamily="18" charset="0"/>
                      <a:cs typeface="Times New Roman" pitchFamily="18" charset="0"/>
                    </a:rPr>
                    <a:t>Revolución</a:t>
                  </a:r>
                  <a:r>
                    <a:rPr lang="en-GB" sz="2400" dirty="0">
                      <a:latin typeface="Times New Roman" pitchFamily="18" charset="0"/>
                      <a:cs typeface="Times New Roman" pitchFamily="18" charset="0"/>
                    </a:rPr>
                    <a:t> Verde </a:t>
                  </a:r>
                </a:p>
                <a:p>
                  <a:pPr eaLnBrk="0" hangingPunct="0"/>
                  <a:endParaRPr lang="en-GB" sz="2000" dirty="0">
                    <a:latin typeface="Times New Roman" pitchFamily="18" charset="0"/>
                  </a:endParaRPr>
                </a:p>
              </p:txBody>
            </p:sp>
            <p:sp>
              <p:nvSpPr>
                <p:cNvPr id="11291" name="Rectangle 64"/>
                <p:cNvSpPr>
                  <a:spLocks noChangeArrowheads="1"/>
                </p:cNvSpPr>
                <p:nvPr/>
              </p:nvSpPr>
              <p:spPr bwMode="auto">
                <a:xfrm>
                  <a:off x="2500" y="2524"/>
                  <a:ext cx="1352" cy="633"/>
                </a:xfrm>
                <a:prstGeom prst="rect">
                  <a:avLst/>
                </a:prstGeom>
                <a:noFill/>
                <a:ln w="7">
                  <a:solidFill>
                    <a:srgbClr val="A0A0A0"/>
                  </a:solidFill>
                  <a:miter lim="800000"/>
                  <a:headEnd/>
                  <a:tailEnd/>
                </a:ln>
              </p:spPr>
              <p:txBody>
                <a:bodyPr/>
                <a:lstStyle/>
                <a:p>
                  <a:endParaRPr lang="en-US"/>
                </a:p>
              </p:txBody>
            </p:sp>
          </p:grpSp>
        </p:grpSp>
        <p:sp>
          <p:nvSpPr>
            <p:cNvPr id="11269" name="Rectangle 65"/>
            <p:cNvSpPr>
              <a:spLocks noChangeArrowheads="1"/>
            </p:cNvSpPr>
            <p:nvPr/>
          </p:nvSpPr>
          <p:spPr bwMode="auto">
            <a:xfrm>
              <a:off x="-3" y="400"/>
              <a:ext cx="3858" cy="2760"/>
            </a:xfrm>
            <a:prstGeom prst="rect">
              <a:avLst/>
            </a:prstGeom>
            <a:noFill/>
            <a:ln w="11112">
              <a:solidFill>
                <a:srgbClr val="A0A0A0"/>
              </a:solidFill>
              <a:miter lim="800000"/>
              <a:headEnd/>
              <a:tailEnd/>
            </a:ln>
          </p:spPr>
          <p:txBody>
            <a:bodyPr/>
            <a:lstStyle/>
            <a:p>
              <a:endParaRPr lang="en-US"/>
            </a:p>
          </p:txBody>
        </p:sp>
      </p:grpSp>
    </p:spTree>
    <p:extLst>
      <p:ext uri="{BB962C8B-B14F-4D97-AF65-F5344CB8AC3E}">
        <p14:creationId xmlns:p14="http://schemas.microsoft.com/office/powerpoint/2010/main" val="588811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12191999" cy="7571303"/>
          </a:xfrm>
          <a:prstGeom prst="rect">
            <a:avLst/>
          </a:prstGeom>
          <a:solidFill>
            <a:srgbClr val="FFCCFF"/>
          </a:solidFill>
          <a:ln w="9525">
            <a:noFill/>
            <a:miter lim="800000"/>
            <a:headEnd/>
            <a:tailEnd/>
          </a:ln>
        </p:spPr>
        <p:txBody>
          <a:bodyPr wrap="square">
            <a:spAutoFit/>
          </a:bodyPr>
          <a:lstStyle/>
          <a:p>
            <a:pPr>
              <a:spcBef>
                <a:spcPct val="50000"/>
              </a:spcBef>
            </a:pPr>
            <a:endParaRPr lang="en-US" sz="2400" b="1" dirty="0">
              <a:latin typeface="Times New Roman" pitchFamily="18" charset="0"/>
              <a:cs typeface="Times New Roman" pitchFamily="18" charset="0"/>
            </a:endParaRPr>
          </a:p>
          <a:p>
            <a:pPr algn="ctr">
              <a:spcBef>
                <a:spcPct val="50000"/>
              </a:spcBef>
            </a:pPr>
            <a:r>
              <a:rPr lang="en-US" sz="2400" b="1" dirty="0">
                <a:latin typeface="Times New Roman" pitchFamily="18" charset="0"/>
                <a:cs typeface="Times New Roman" pitchFamily="18" charset="0"/>
              </a:rPr>
              <a:t>AGROBIODIVERSIDAD</a:t>
            </a:r>
          </a:p>
          <a:p>
            <a:pPr eaLnBrk="0" hangingPunct="0">
              <a:spcBef>
                <a:spcPct val="50000"/>
              </a:spcBef>
            </a:pPr>
            <a:r>
              <a:rPr lang="en-GB" sz="2400" dirty="0">
                <a:latin typeface="Times New Roman" pitchFamily="18" charset="0"/>
                <a:cs typeface="Times New Roman" pitchFamily="18" charset="0"/>
              </a:rPr>
              <a:t> </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Por</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más</a:t>
            </a:r>
            <a:r>
              <a:rPr lang="en-GB" sz="2600" dirty="0">
                <a:latin typeface="Times New Roman" pitchFamily="18" charset="0"/>
                <a:cs typeface="Times New Roman" pitchFamily="18" charset="0"/>
              </a:rPr>
              <a:t> de 10,000 </a:t>
            </a:r>
            <a:r>
              <a:rPr lang="en-GB" sz="2600" dirty="0" err="1">
                <a:latin typeface="Times New Roman" pitchFamily="18" charset="0"/>
                <a:cs typeface="Times New Roman" pitchFamily="18" charset="0"/>
              </a:rPr>
              <a:t>años</a:t>
            </a:r>
            <a:r>
              <a:rPr lang="en-GB" sz="2600" dirty="0">
                <a:latin typeface="Times New Roman" pitchFamily="18" charset="0"/>
                <a:cs typeface="Times New Roman" pitchFamily="18" charset="0"/>
              </a:rPr>
              <a:t> los </a:t>
            </a:r>
            <a:r>
              <a:rPr lang="en-GB" sz="2600" dirty="0" err="1">
                <a:latin typeface="Times New Roman" pitchFamily="18" charset="0"/>
                <a:cs typeface="Times New Roman" pitchFamily="18" charset="0"/>
              </a:rPr>
              <a:t>agricultores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han</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trabajado</a:t>
            </a:r>
            <a:r>
              <a:rPr lang="en-GB" sz="2600" dirty="0">
                <a:latin typeface="Times New Roman" pitchFamily="18" charset="0"/>
                <a:cs typeface="Times New Roman" pitchFamily="18" charset="0"/>
              </a:rPr>
              <a:t> con la </a:t>
            </a:r>
            <a:r>
              <a:rPr lang="en-GB" sz="2600" dirty="0" err="1">
                <a:latin typeface="Times New Roman" pitchFamily="18" charset="0"/>
                <a:cs typeface="Times New Roman" pitchFamily="18" charset="0"/>
              </a:rPr>
              <a:t>naturaleza</a:t>
            </a:r>
            <a:r>
              <a:rPr lang="en-GB" sz="2600" dirty="0">
                <a:latin typeface="Times New Roman" pitchFamily="18" charset="0"/>
                <a:cs typeface="Times New Roman" pitchFamily="18" charset="0"/>
              </a:rPr>
              <a:t> para </a:t>
            </a:r>
            <a:r>
              <a:rPr lang="en-GB" sz="2600" dirty="0" err="1">
                <a:latin typeface="Times New Roman" pitchFamily="18" charset="0"/>
                <a:cs typeface="Times New Roman" pitchFamily="18" charset="0"/>
              </a:rPr>
              <a:t>desarrollar</a:t>
            </a:r>
            <a:r>
              <a:rPr lang="en-GB" sz="2600" dirty="0">
                <a:latin typeface="Times New Roman" pitchFamily="18" charset="0"/>
                <a:cs typeface="Times New Roman" pitchFamily="18" charset="0"/>
              </a:rPr>
              <a:t> miles de </a:t>
            </a:r>
            <a:r>
              <a:rPr lang="en-GB" sz="2600" dirty="0" err="1">
                <a:latin typeface="Times New Roman" pitchFamily="18" charset="0"/>
                <a:cs typeface="Times New Roman" pitchFamily="18" charset="0"/>
              </a:rPr>
              <a:t>variedades</a:t>
            </a:r>
            <a:r>
              <a:rPr lang="en-GB" sz="2600" dirty="0">
                <a:latin typeface="Times New Roman" pitchFamily="18" charset="0"/>
                <a:cs typeface="Times New Roman" pitchFamily="18" charset="0"/>
              </a:rPr>
              <a:t> de </a:t>
            </a:r>
            <a:r>
              <a:rPr lang="en-GB" sz="2600" dirty="0" err="1">
                <a:latin typeface="Times New Roman" pitchFamily="18" charset="0"/>
                <a:cs typeface="Times New Roman" pitchFamily="18" charset="0"/>
              </a:rPr>
              <a:t>cultivos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que</a:t>
            </a:r>
            <a:r>
              <a:rPr lang="en-GB" sz="2600" dirty="0">
                <a:latin typeface="Times New Roman" pitchFamily="18" charset="0"/>
                <a:cs typeface="Times New Roman" pitchFamily="18" charset="0"/>
              </a:rPr>
              <a:t> se </a:t>
            </a:r>
            <a:r>
              <a:rPr lang="en-GB" sz="2600" dirty="0" err="1">
                <a:latin typeface="Times New Roman" pitchFamily="18" charset="0"/>
                <a:cs typeface="Times New Roman" pitchFamily="18" charset="0"/>
              </a:rPr>
              <a:t>adecúen</a:t>
            </a:r>
            <a:r>
              <a:rPr lang="en-GB" sz="2600" dirty="0">
                <a:latin typeface="Times New Roman" pitchFamily="18" charset="0"/>
                <a:cs typeface="Times New Roman" pitchFamily="18" charset="0"/>
              </a:rPr>
              <a:t> a </a:t>
            </a:r>
            <a:r>
              <a:rPr lang="en-GB" sz="2600" dirty="0" err="1">
                <a:latin typeface="Times New Roman" pitchFamily="18" charset="0"/>
                <a:cs typeface="Times New Roman" pitchFamily="18" charset="0"/>
              </a:rPr>
              <a:t>diversos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climas</a:t>
            </a:r>
            <a:r>
              <a:rPr lang="en-GB" sz="2600" dirty="0">
                <a:latin typeface="Times New Roman" pitchFamily="18" charset="0"/>
                <a:cs typeface="Times New Roman" pitchFamily="18" charset="0"/>
              </a:rPr>
              <a:t> y </a:t>
            </a:r>
            <a:r>
              <a:rPr lang="en-GB" sz="2600" dirty="0" err="1">
                <a:latin typeface="Times New Roman" pitchFamily="18" charset="0"/>
                <a:cs typeface="Times New Roman" pitchFamily="18" charset="0"/>
              </a:rPr>
              <a:t>culturas</a:t>
            </a:r>
            <a:endParaRPr lang="en-GB" sz="2600" dirty="0">
              <a:latin typeface="Times New Roman" pitchFamily="18" charset="0"/>
              <a:cs typeface="Times New Roman" pitchFamily="18" charset="0"/>
            </a:endParaRPr>
          </a:p>
          <a:p>
            <a:pPr eaLnBrk="0" hangingPunct="0">
              <a:spcBef>
                <a:spcPct val="50000"/>
              </a:spcBef>
            </a:pPr>
            <a:r>
              <a:rPr lang="en-GB" sz="2600" dirty="0">
                <a:latin typeface="Times New Roman" pitchFamily="18" charset="0"/>
                <a:cs typeface="Times New Roman" pitchFamily="18" charset="0"/>
              </a:rPr>
              <a:t> -Los </a:t>
            </a:r>
            <a:r>
              <a:rPr lang="en-GB" sz="2600" dirty="0" err="1">
                <a:latin typeface="Times New Roman" pitchFamily="18" charset="0"/>
                <a:cs typeface="Times New Roman" pitchFamily="18" charset="0"/>
              </a:rPr>
              <a:t>agricultores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hindúes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han</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adaptado</a:t>
            </a:r>
            <a:r>
              <a:rPr lang="en-GB" sz="2600" dirty="0">
                <a:latin typeface="Times New Roman" pitchFamily="18" charset="0"/>
                <a:cs typeface="Times New Roman" pitchFamily="18" charset="0"/>
              </a:rPr>
              <a:t> miles de </a:t>
            </a:r>
            <a:r>
              <a:rPr lang="en-GB" sz="2600" dirty="0" err="1">
                <a:latin typeface="Times New Roman" pitchFamily="18" charset="0"/>
                <a:cs typeface="Times New Roman" pitchFamily="18" charset="0"/>
              </a:rPr>
              <a:t>variedades</a:t>
            </a:r>
            <a:r>
              <a:rPr lang="en-GB" sz="2600" dirty="0">
                <a:latin typeface="Times New Roman" pitchFamily="18" charset="0"/>
                <a:cs typeface="Times New Roman" pitchFamily="18" charset="0"/>
              </a:rPr>
              <a:t> de </a:t>
            </a:r>
            <a:r>
              <a:rPr lang="en-GB" sz="2600" dirty="0" err="1">
                <a:latin typeface="Times New Roman" pitchFamily="18" charset="0"/>
                <a:cs typeface="Times New Roman" pitchFamily="18" charset="0"/>
              </a:rPr>
              <a:t>arroz</a:t>
            </a:r>
            <a:r>
              <a:rPr lang="en-GB" sz="2600" dirty="0">
                <a:latin typeface="Times New Roman" pitchFamily="18" charset="0"/>
                <a:cs typeface="Times New Roman" pitchFamily="18" charset="0"/>
              </a:rPr>
              <a:t>, los </a:t>
            </a:r>
            <a:r>
              <a:rPr lang="en-GB" sz="2600" dirty="0" err="1">
                <a:latin typeface="Times New Roman" pitchFamily="18" charset="0"/>
                <a:cs typeface="Times New Roman" pitchFamily="18" charset="0"/>
              </a:rPr>
              <a:t>andinos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más</a:t>
            </a:r>
            <a:r>
              <a:rPr lang="en-GB" sz="2600" dirty="0">
                <a:latin typeface="Times New Roman" pitchFamily="18" charset="0"/>
                <a:cs typeface="Times New Roman" pitchFamily="18" charset="0"/>
              </a:rPr>
              <a:t> de 3,000 </a:t>
            </a:r>
            <a:r>
              <a:rPr lang="en-GB" sz="2600" dirty="0" err="1">
                <a:latin typeface="Times New Roman" pitchFamily="18" charset="0"/>
                <a:cs typeface="Times New Roman" pitchFamily="18" charset="0"/>
              </a:rPr>
              <a:t>variedades</a:t>
            </a:r>
            <a:r>
              <a:rPr lang="en-GB" sz="2600" dirty="0">
                <a:latin typeface="Times New Roman" pitchFamily="18" charset="0"/>
                <a:cs typeface="Times New Roman" pitchFamily="18" charset="0"/>
              </a:rPr>
              <a:t> de papas, en Papua-Nueva Guinea se </a:t>
            </a:r>
            <a:r>
              <a:rPr lang="en-GB" sz="2600" dirty="0" err="1">
                <a:latin typeface="Times New Roman" pitchFamily="18" charset="0"/>
                <a:cs typeface="Times New Roman" pitchFamily="18" charset="0"/>
              </a:rPr>
              <a:t>cultivan</a:t>
            </a:r>
            <a:r>
              <a:rPr lang="en-GB" sz="2600" dirty="0">
                <a:latin typeface="Times New Roman" pitchFamily="18" charset="0"/>
                <a:cs typeface="Times New Roman" pitchFamily="18" charset="0"/>
              </a:rPr>
              <a:t> mas de 5,000 </a:t>
            </a:r>
            <a:r>
              <a:rPr lang="en-GB" sz="2600" dirty="0" err="1">
                <a:latin typeface="Times New Roman" pitchFamily="18" charset="0"/>
                <a:cs typeface="Times New Roman" pitchFamily="18" charset="0"/>
              </a:rPr>
              <a:t>variedades</a:t>
            </a:r>
            <a:r>
              <a:rPr lang="en-GB" sz="2600" dirty="0">
                <a:latin typeface="Times New Roman" pitchFamily="18" charset="0"/>
                <a:cs typeface="Times New Roman" pitchFamily="18" charset="0"/>
              </a:rPr>
              <a:t> de papas </a:t>
            </a:r>
            <a:r>
              <a:rPr lang="en-GB" sz="2600" dirty="0" err="1">
                <a:latin typeface="Times New Roman" pitchFamily="18" charset="0"/>
                <a:cs typeface="Times New Roman" pitchFamily="18" charset="0"/>
              </a:rPr>
              <a:t>dulces</a:t>
            </a:r>
            <a:r>
              <a:rPr lang="en-GB" sz="2600" dirty="0">
                <a:latin typeface="Times New Roman" pitchFamily="18" charset="0"/>
                <a:cs typeface="Times New Roman" pitchFamily="18" charset="0"/>
              </a:rPr>
              <a:t> (Shiva,2000)</a:t>
            </a:r>
          </a:p>
          <a:p>
            <a:pPr eaLnBrk="0" hangingPunct="0">
              <a:spcBef>
                <a:spcPct val="50000"/>
              </a:spcBef>
            </a:pPr>
            <a:r>
              <a:rPr lang="en-GB" sz="2600" dirty="0">
                <a:latin typeface="Times New Roman" pitchFamily="18" charset="0"/>
                <a:cs typeface="Times New Roman" pitchFamily="18" charset="0"/>
              </a:rPr>
              <a:t> -En México </a:t>
            </a:r>
            <a:r>
              <a:rPr lang="en-GB" sz="2600" dirty="0" err="1">
                <a:latin typeface="Times New Roman" pitchFamily="18" charset="0"/>
                <a:cs typeface="Times New Roman" pitchFamily="18" charset="0"/>
              </a:rPr>
              <a:t>llegaron</a:t>
            </a:r>
            <a:r>
              <a:rPr lang="en-GB" sz="2600" dirty="0">
                <a:latin typeface="Times New Roman" pitchFamily="18" charset="0"/>
                <a:cs typeface="Times New Roman" pitchFamily="18" charset="0"/>
              </a:rPr>
              <a:t> a </a:t>
            </a:r>
            <a:r>
              <a:rPr lang="en-GB" sz="2600" dirty="0" err="1">
                <a:latin typeface="Times New Roman" pitchFamily="18" charset="0"/>
                <a:cs typeface="Times New Roman" pitchFamily="18" charset="0"/>
              </a:rPr>
              <a:t>existir</a:t>
            </a:r>
            <a:r>
              <a:rPr lang="en-GB" sz="2600" dirty="0">
                <a:latin typeface="Times New Roman" pitchFamily="18" charset="0"/>
                <a:cs typeface="Times New Roman" pitchFamily="18" charset="0"/>
              </a:rPr>
              <a:t> miles de </a:t>
            </a:r>
            <a:r>
              <a:rPr lang="en-GB" sz="2600" dirty="0" err="1">
                <a:latin typeface="Times New Roman" pitchFamily="18" charset="0"/>
                <a:cs typeface="Times New Roman" pitchFamily="18" charset="0"/>
              </a:rPr>
              <a:t>variedades</a:t>
            </a:r>
            <a:r>
              <a:rPr lang="en-GB" sz="2600" dirty="0">
                <a:latin typeface="Times New Roman" pitchFamily="18" charset="0"/>
                <a:cs typeface="Times New Roman" pitchFamily="18" charset="0"/>
              </a:rPr>
              <a:t> de </a:t>
            </a:r>
            <a:r>
              <a:rPr lang="en-GB" sz="2600" dirty="0" err="1">
                <a:latin typeface="Times New Roman" pitchFamily="18" charset="0"/>
                <a:cs typeface="Times New Roman" pitchFamily="18" charset="0"/>
              </a:rPr>
              <a:t>maíces</a:t>
            </a:r>
            <a:r>
              <a:rPr lang="en-GB" sz="2600" dirty="0">
                <a:latin typeface="Times New Roman" pitchFamily="18" charset="0"/>
                <a:cs typeface="Times New Roman" pitchFamily="18" charset="0"/>
              </a:rPr>
              <a:t> </a:t>
            </a:r>
            <a:r>
              <a:rPr lang="en-GB" sz="2600" dirty="0" err="1">
                <a:latin typeface="Times New Roman" pitchFamily="18" charset="0"/>
                <a:cs typeface="Times New Roman" pitchFamily="18" charset="0"/>
              </a:rPr>
              <a:t>criollos</a:t>
            </a:r>
            <a:r>
              <a:rPr lang="en-GB" sz="2600" dirty="0">
                <a:latin typeface="Times New Roman" pitchFamily="18" charset="0"/>
                <a:cs typeface="Times New Roman" pitchFamily="18" charset="0"/>
              </a:rPr>
              <a:t>. Del total </a:t>
            </a:r>
            <a:r>
              <a:rPr lang="en-GB" sz="2600" dirty="0" err="1">
                <a:latin typeface="Times New Roman" pitchFamily="18" charset="0"/>
                <a:cs typeface="Times New Roman" pitchFamily="18" charset="0"/>
              </a:rPr>
              <a:t>que</a:t>
            </a:r>
            <a:r>
              <a:rPr lang="en-GB" sz="2600" dirty="0">
                <a:latin typeface="Times New Roman" pitchFamily="18" charset="0"/>
                <a:cs typeface="Times New Roman" pitchFamily="18" charset="0"/>
              </a:rPr>
              <a:t> se </a:t>
            </a:r>
            <a:r>
              <a:rPr lang="en-GB" sz="2600" dirty="0" err="1">
                <a:latin typeface="Times New Roman" pitchFamily="18" charset="0"/>
                <a:cs typeface="Times New Roman" pitchFamily="18" charset="0"/>
              </a:rPr>
              <a:t>cultivaban</a:t>
            </a:r>
            <a:r>
              <a:rPr lang="en-GB" sz="2600" dirty="0">
                <a:latin typeface="Times New Roman" pitchFamily="18" charset="0"/>
                <a:cs typeface="Times New Roman" pitchFamily="18" charset="0"/>
              </a:rPr>
              <a:t> en la </a:t>
            </a:r>
            <a:r>
              <a:rPr lang="en-GB" sz="2600" dirty="0" err="1">
                <a:latin typeface="Times New Roman" pitchFamily="18" charset="0"/>
                <a:cs typeface="Times New Roman" pitchFamily="18" charset="0"/>
              </a:rPr>
              <a:t>década</a:t>
            </a:r>
            <a:r>
              <a:rPr lang="en-GB" sz="2600" dirty="0">
                <a:latin typeface="Times New Roman" pitchFamily="18" charset="0"/>
                <a:cs typeface="Times New Roman" pitchFamily="18" charset="0"/>
              </a:rPr>
              <a:t> de los </a:t>
            </a:r>
            <a:r>
              <a:rPr lang="en-GB" sz="2600" dirty="0" err="1">
                <a:latin typeface="Times New Roman" pitchFamily="18" charset="0"/>
                <a:cs typeface="Times New Roman" pitchFamily="18" charset="0"/>
              </a:rPr>
              <a:t>treintas</a:t>
            </a:r>
            <a:r>
              <a:rPr lang="en-GB" sz="2600" dirty="0">
                <a:latin typeface="Times New Roman" pitchFamily="18" charset="0"/>
                <a:cs typeface="Times New Roman" pitchFamily="18" charset="0"/>
              </a:rPr>
              <a:t> del </a:t>
            </a:r>
            <a:r>
              <a:rPr lang="en-GB" sz="2600" dirty="0" err="1">
                <a:latin typeface="Times New Roman" pitchFamily="18" charset="0"/>
                <a:cs typeface="Times New Roman" pitchFamily="18" charset="0"/>
              </a:rPr>
              <a:t>siglo</a:t>
            </a:r>
            <a:r>
              <a:rPr lang="en-GB" sz="2600" dirty="0">
                <a:latin typeface="Times New Roman" pitchFamily="18" charset="0"/>
                <a:cs typeface="Times New Roman" pitchFamily="18" charset="0"/>
              </a:rPr>
              <a:t> XX, </a:t>
            </a:r>
            <a:r>
              <a:rPr lang="en-GB" sz="2600" dirty="0" err="1">
                <a:latin typeface="Times New Roman" pitchFamily="18" charset="0"/>
                <a:cs typeface="Times New Roman" pitchFamily="18" charset="0"/>
              </a:rPr>
              <a:t>queda</a:t>
            </a:r>
            <a:r>
              <a:rPr lang="en-GB" sz="2600" dirty="0">
                <a:latin typeface="Times New Roman" pitchFamily="18" charset="0"/>
                <a:cs typeface="Times New Roman" pitchFamily="18" charset="0"/>
              </a:rPr>
              <a:t> el 20% (GRAIN, 1996</a:t>
            </a:r>
            <a:r>
              <a:rPr lang="en-GB" sz="2600" dirty="0" smtClean="0">
                <a:latin typeface="Times New Roman" pitchFamily="18" charset="0"/>
                <a:cs typeface="Times New Roman" pitchFamily="18" charset="0"/>
              </a:rPr>
              <a:t>). </a:t>
            </a:r>
            <a:r>
              <a:rPr lang="en-GB" sz="2600" dirty="0" err="1" smtClean="0">
                <a:latin typeface="Times New Roman" pitchFamily="18" charset="0"/>
                <a:cs typeface="Times New Roman" pitchFamily="18" charset="0"/>
              </a:rPr>
              <a:t>Estudio</a:t>
            </a:r>
            <a:r>
              <a:rPr lang="en-GB" sz="2600" dirty="0" smtClean="0">
                <a:latin typeface="Times New Roman" pitchFamily="18" charset="0"/>
                <a:cs typeface="Times New Roman" pitchFamily="18" charset="0"/>
              </a:rPr>
              <a:t> </a:t>
            </a:r>
            <a:r>
              <a:rPr lang="en-GB" sz="2600" dirty="0" err="1" smtClean="0">
                <a:latin typeface="Times New Roman" pitchFamily="18" charset="0"/>
                <a:cs typeface="Times New Roman" pitchFamily="18" charset="0"/>
              </a:rPr>
              <a:t>reciente</a:t>
            </a:r>
            <a:r>
              <a:rPr lang="en-GB" sz="2600" dirty="0" smtClean="0">
                <a:latin typeface="Times New Roman" pitchFamily="18" charset="0"/>
                <a:cs typeface="Times New Roman" pitchFamily="18" charset="0"/>
              </a:rPr>
              <a:t> de </a:t>
            </a:r>
            <a:r>
              <a:rPr lang="en-GB" sz="2600" dirty="0" err="1" smtClean="0">
                <a:latin typeface="Times New Roman" pitchFamily="18" charset="0"/>
                <a:cs typeface="Times New Roman" pitchFamily="18" charset="0"/>
              </a:rPr>
              <a:t>Conabio</a:t>
            </a:r>
            <a:r>
              <a:rPr lang="en-GB" sz="2600" dirty="0" smtClean="0">
                <a:latin typeface="Times New Roman" pitchFamily="18" charset="0"/>
                <a:cs typeface="Times New Roman" pitchFamily="18" charset="0"/>
              </a:rPr>
              <a:t>: 59 </a:t>
            </a:r>
            <a:r>
              <a:rPr lang="en-GB" sz="2600" dirty="0" err="1" smtClean="0">
                <a:latin typeface="Times New Roman" pitchFamily="18" charset="0"/>
                <a:cs typeface="Times New Roman" pitchFamily="18" charset="0"/>
              </a:rPr>
              <a:t>razas</a:t>
            </a:r>
            <a:endParaRPr lang="en-GB" sz="2600" dirty="0">
              <a:latin typeface="Times New Roman" pitchFamily="18" charset="0"/>
              <a:cs typeface="Times New Roman" pitchFamily="18" charset="0"/>
            </a:endParaRPr>
          </a:p>
          <a:p>
            <a:pPr eaLnBrk="0" hangingPunct="0">
              <a:spcBef>
                <a:spcPct val="50000"/>
              </a:spcBef>
            </a:pPr>
            <a:r>
              <a:rPr lang="en-GB" sz="2600" dirty="0">
                <a:latin typeface="Times New Roman" pitchFamily="18" charset="0"/>
                <a:cs typeface="Times New Roman" pitchFamily="18" charset="0"/>
              </a:rPr>
              <a:t> </a:t>
            </a:r>
            <a:r>
              <a:rPr lang="es-ES" sz="2600" dirty="0">
                <a:latin typeface="Times New Roman" pitchFamily="18" charset="0"/>
                <a:cs typeface="Times New Roman" pitchFamily="18" charset="0"/>
              </a:rPr>
              <a:t>-De las 250,000 a 300,000 especies de plantas vivas actualmente, por lo menos de 10,000 a 50,000 son comestibles. Siete mil especies han sido desarrolladas por la agricultura y usadas para alimento. Sólo 30 especies componen el 90% del consumo calórico del mundo y sólo 4 especies: arroz, maíz, trigo y soya, proveen la mayoría de las calorías y proteínas consumidas por la población mundial (Shiva,2000)</a:t>
            </a:r>
          </a:p>
          <a:p>
            <a:pPr eaLnBrk="0" hangingPunct="0">
              <a:spcBef>
                <a:spcPct val="50000"/>
              </a:spcBef>
            </a:pPr>
            <a:endParaRPr lang="es-ES" sz="2400" dirty="0">
              <a:latin typeface="Times New Roman" pitchFamily="18" charset="0"/>
            </a:endParaRPr>
          </a:p>
        </p:txBody>
      </p:sp>
    </p:spTree>
    <p:extLst>
      <p:ext uri="{BB962C8B-B14F-4D97-AF65-F5344CB8AC3E}">
        <p14:creationId xmlns:p14="http://schemas.microsoft.com/office/powerpoint/2010/main" val="3859197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0152" y="566672"/>
            <a:ext cx="12192000" cy="6617196"/>
          </a:xfrm>
          <a:prstGeom prst="rect">
            <a:avLst/>
          </a:prstGeom>
          <a:solidFill>
            <a:srgbClr val="FFFF99"/>
          </a:solidFill>
          <a:ln w="9525">
            <a:noFill/>
            <a:miter lim="800000"/>
            <a:headEnd/>
            <a:tailEnd/>
          </a:ln>
        </p:spPr>
        <p:txBody>
          <a:bodyPr wrap="square">
            <a:spAutoFit/>
          </a:bodyPr>
          <a:lstStyle/>
          <a:p>
            <a:pPr>
              <a:spcBef>
                <a:spcPct val="50000"/>
              </a:spcBef>
            </a:pPr>
            <a:r>
              <a:rPr lang="es-ES" sz="2400" b="1" dirty="0">
                <a:latin typeface="Times New Roman" pitchFamily="18" charset="0"/>
                <a:cs typeface="Times New Roman" pitchFamily="18" charset="0"/>
              </a:rPr>
              <a:t>AGROBIODIVERSIDAD  EN LA AGRICULTURA CAMPESINA</a:t>
            </a:r>
            <a:endParaRPr lang="es-ES" sz="2400" dirty="0">
              <a:latin typeface="Times New Roman" pitchFamily="18" charset="0"/>
              <a:cs typeface="Times New Roman" pitchFamily="18" charset="0"/>
            </a:endParaRPr>
          </a:p>
          <a:p>
            <a:pPr eaLnBrk="0" hangingPunct="0">
              <a:spcBef>
                <a:spcPct val="50000"/>
              </a:spcBef>
            </a:pPr>
            <a:r>
              <a:rPr lang="es-ES" sz="2400" dirty="0">
                <a:latin typeface="Times New Roman" pitchFamily="18" charset="0"/>
                <a:cs typeface="Times New Roman" pitchFamily="18" charset="0"/>
              </a:rPr>
              <a:t> </a:t>
            </a:r>
            <a:r>
              <a:rPr lang="es-ES" sz="2600" dirty="0">
                <a:latin typeface="Times New Roman" pitchFamily="18" charset="0"/>
                <a:cs typeface="Times New Roman" pitchFamily="18" charset="0"/>
              </a:rPr>
              <a:t>-Los campesinos indígenas de Chiapas son caracterizados como no productivos porque rinden alrededor de dos toneladas por hectárea de maíz. Sin embargo, la producción de alimentos completa es de más de 20 toneladas por hectárea, si se consideran sus frijoles, calabacitas, verduras y árboles frutales</a:t>
            </a:r>
          </a:p>
          <a:p>
            <a:pPr eaLnBrk="0" hangingPunct="0">
              <a:spcBef>
                <a:spcPct val="50000"/>
              </a:spcBef>
            </a:pPr>
            <a:r>
              <a:rPr lang="es-ES" sz="2600" dirty="0">
                <a:latin typeface="Times New Roman" pitchFamily="18" charset="0"/>
                <a:cs typeface="Times New Roman" pitchFamily="18" charset="0"/>
              </a:rPr>
              <a:t>-En Java, los pequeños agricultores cultivan 607 plantas diferentes en los jardines de sus casas</a:t>
            </a:r>
          </a:p>
          <a:p>
            <a:pPr eaLnBrk="0" hangingPunct="0">
              <a:spcBef>
                <a:spcPct val="50000"/>
              </a:spcBef>
            </a:pPr>
            <a:r>
              <a:rPr lang="es-ES" sz="2600" dirty="0">
                <a:latin typeface="Times New Roman" pitchFamily="18" charset="0"/>
                <a:cs typeface="Times New Roman" pitchFamily="18" charset="0"/>
              </a:rPr>
              <a:t> -En el </a:t>
            </a:r>
            <a:r>
              <a:rPr lang="es-ES" sz="2600" dirty="0" err="1">
                <a:latin typeface="Times New Roman" pitchFamily="18" charset="0"/>
                <a:cs typeface="Times New Roman" pitchFamily="18" charset="0"/>
              </a:rPr>
              <a:t>Africa</a:t>
            </a:r>
            <a:r>
              <a:rPr lang="es-ES" sz="2600" dirty="0">
                <a:latin typeface="Times New Roman" pitchFamily="18" charset="0"/>
                <a:cs typeface="Times New Roman" pitchFamily="18" charset="0"/>
              </a:rPr>
              <a:t> subsahariana, las mujeres cultivan 120 diferentes plantas</a:t>
            </a:r>
          </a:p>
          <a:p>
            <a:pPr eaLnBrk="0" hangingPunct="0">
              <a:spcBef>
                <a:spcPct val="50000"/>
              </a:spcBef>
            </a:pPr>
            <a:r>
              <a:rPr lang="es-ES" sz="2600" dirty="0">
                <a:latin typeface="Times New Roman" pitchFamily="18" charset="0"/>
                <a:cs typeface="Times New Roman" pitchFamily="18" charset="0"/>
              </a:rPr>
              <a:t> -Un solo jardín hogareño en Tailandia tiene 230 especies</a:t>
            </a:r>
          </a:p>
          <a:p>
            <a:pPr eaLnBrk="0" hangingPunct="0">
              <a:spcBef>
                <a:spcPct val="50000"/>
              </a:spcBef>
            </a:pPr>
            <a:r>
              <a:rPr lang="es-ES" sz="2600" dirty="0">
                <a:latin typeface="Times New Roman" pitchFamily="18" charset="0"/>
                <a:cs typeface="Times New Roman" pitchFamily="18" charset="0"/>
              </a:rPr>
              <a:t> -Los jardines africanos tienen más de 60 especies de árboles</a:t>
            </a:r>
          </a:p>
          <a:p>
            <a:pPr eaLnBrk="0" hangingPunct="0">
              <a:spcBef>
                <a:spcPct val="50000"/>
              </a:spcBef>
            </a:pPr>
            <a:r>
              <a:rPr lang="es-ES" sz="2600" dirty="0">
                <a:latin typeface="Times New Roman" pitchFamily="18" charset="0"/>
                <a:cs typeface="Times New Roman" pitchFamily="18" charset="0"/>
              </a:rPr>
              <a:t> -Las familias rurales en el Congo comen hojas de más de 50 especies diferentes de árboles de sus parcelas (Shiva,2000)</a:t>
            </a:r>
          </a:p>
          <a:p>
            <a:pPr eaLnBrk="0" hangingPunct="0">
              <a:spcBef>
                <a:spcPct val="50000"/>
              </a:spcBef>
            </a:pPr>
            <a:endParaRPr lang="es-ES" sz="2400" dirty="0">
              <a:latin typeface="Times New Roman" pitchFamily="18" charset="0"/>
            </a:endParaRPr>
          </a:p>
        </p:txBody>
      </p:sp>
    </p:spTree>
    <p:extLst>
      <p:ext uri="{BB962C8B-B14F-4D97-AF65-F5344CB8AC3E}">
        <p14:creationId xmlns:p14="http://schemas.microsoft.com/office/powerpoint/2010/main" val="1467454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583082"/>
            <a:ext cx="12192000" cy="6247864"/>
          </a:xfrm>
          <a:prstGeom prst="rect">
            <a:avLst/>
          </a:prstGeom>
          <a:solidFill>
            <a:srgbClr val="99CCFF"/>
          </a:solidFill>
          <a:ln w="9525">
            <a:noFill/>
            <a:miter lim="800000"/>
            <a:headEnd/>
            <a:tailEnd/>
          </a:ln>
        </p:spPr>
        <p:txBody>
          <a:bodyPr wrap="square">
            <a:spAutoFit/>
          </a:bodyPr>
          <a:lstStyle/>
          <a:p>
            <a:pPr algn="ctr">
              <a:spcBef>
                <a:spcPct val="50000"/>
              </a:spcBef>
            </a:pPr>
            <a:r>
              <a:rPr lang="es-ES" sz="2000" b="1" dirty="0">
                <a:latin typeface="Times New Roman" pitchFamily="18" charset="0"/>
                <a:cs typeface="Times New Roman" pitchFamily="18" charset="0"/>
              </a:rPr>
              <a:t>UTILIDADES PARA LA AGRICULTURA ESTADOUNIDENSE DEL ACCESO GRATUITO A LOS RECURSOS GENÉTICOS</a:t>
            </a:r>
            <a:endParaRPr lang="es-ES" sz="2000" dirty="0">
              <a:latin typeface="Times New Roman" pitchFamily="18" charset="0"/>
              <a:cs typeface="Times New Roman" pitchFamily="18" charset="0"/>
            </a:endParaRPr>
          </a:p>
          <a:p>
            <a:pPr eaLnBrk="0" hangingPunct="0">
              <a:spcBef>
                <a:spcPct val="50000"/>
              </a:spcBef>
            </a:pPr>
            <a:r>
              <a:rPr lang="es-ES" sz="2000" b="1" dirty="0">
                <a:latin typeface="Times New Roman" pitchFamily="18" charset="0"/>
                <a:cs typeface="Times New Roman" pitchFamily="18" charset="0"/>
              </a:rPr>
              <a:t> </a:t>
            </a:r>
            <a:r>
              <a:rPr lang="es-ES" sz="2400" dirty="0">
                <a:latin typeface="Times New Roman" pitchFamily="18" charset="0"/>
                <a:cs typeface="Times New Roman" pitchFamily="18" charset="0"/>
              </a:rPr>
              <a:t>-Una variedad turca de trigo proporcionó genes resistentes al hongo rayado de las variedades estadounidenses, contribución estimada en 50 millones de dólares anuales</a:t>
            </a:r>
          </a:p>
          <a:p>
            <a:pPr eaLnBrk="0" hangingPunct="0">
              <a:spcBef>
                <a:spcPct val="50000"/>
              </a:spcBef>
            </a:pPr>
            <a:r>
              <a:rPr lang="en-GB" sz="2400" dirty="0">
                <a:latin typeface="Times New Roman" pitchFamily="18" charset="0"/>
                <a:cs typeface="Times New Roman" pitchFamily="18" charset="0"/>
              </a:rPr>
              <a:t>  -La </a:t>
            </a:r>
            <a:r>
              <a:rPr lang="en-GB" sz="2400" dirty="0" err="1">
                <a:latin typeface="Times New Roman" pitchFamily="18" charset="0"/>
                <a:cs typeface="Times New Roman" pitchFamily="18" charset="0"/>
              </a:rPr>
              <a:t>variedad</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hindú</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que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proveyó</a:t>
            </a:r>
            <a:r>
              <a:rPr lang="en-GB" sz="2400" dirty="0">
                <a:latin typeface="Times New Roman" pitchFamily="18" charset="0"/>
                <a:cs typeface="Times New Roman" pitchFamily="18" charset="0"/>
              </a:rPr>
              <a:t> al sorgo de </a:t>
            </a:r>
            <a:r>
              <a:rPr lang="en-GB" sz="2400" dirty="0" err="1">
                <a:latin typeface="Times New Roman" pitchFamily="18" charset="0"/>
                <a:cs typeface="Times New Roman" pitchFamily="18" charset="0"/>
              </a:rPr>
              <a:t>resistencia</a:t>
            </a:r>
            <a:r>
              <a:rPr lang="en-GB" sz="2400" dirty="0">
                <a:latin typeface="Times New Roman" pitchFamily="18" charset="0"/>
                <a:cs typeface="Times New Roman" pitchFamily="18" charset="0"/>
              </a:rPr>
              <a:t> al </a:t>
            </a:r>
            <a:r>
              <a:rPr lang="en-GB" sz="2400" dirty="0" err="1">
                <a:latin typeface="Times New Roman" pitchFamily="18" charset="0"/>
                <a:cs typeface="Times New Roman" pitchFamily="18" charset="0"/>
              </a:rPr>
              <a:t>escarabajo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verde</a:t>
            </a:r>
            <a:r>
              <a:rPr lang="en-GB" sz="2400" dirty="0">
                <a:latin typeface="Times New Roman" pitchFamily="18" charset="0"/>
                <a:cs typeface="Times New Roman" pitchFamily="18" charset="0"/>
              </a:rPr>
              <a:t> ha </a:t>
            </a:r>
            <a:r>
              <a:rPr lang="en-GB" sz="2400" dirty="0" err="1">
                <a:latin typeface="Times New Roman" pitchFamily="18" charset="0"/>
                <a:cs typeface="Times New Roman" pitchFamily="18" charset="0"/>
              </a:rPr>
              <a:t>producido</a:t>
            </a:r>
            <a:r>
              <a:rPr lang="en-GB" sz="2400" dirty="0">
                <a:latin typeface="Times New Roman" pitchFamily="18" charset="0"/>
                <a:cs typeface="Times New Roman" pitchFamily="18" charset="0"/>
              </a:rPr>
              <a:t> 12 </a:t>
            </a:r>
            <a:r>
              <a:rPr lang="en-GB" sz="2400" dirty="0" err="1">
                <a:latin typeface="Times New Roman" pitchFamily="18" charset="0"/>
                <a:cs typeface="Times New Roman" pitchFamily="18" charset="0"/>
              </a:rPr>
              <a:t>millones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dólares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anuales</a:t>
            </a:r>
            <a:r>
              <a:rPr lang="en-GB" sz="2400" dirty="0">
                <a:latin typeface="Times New Roman" pitchFamily="18" charset="0"/>
                <a:cs typeface="Times New Roman" pitchFamily="18" charset="0"/>
              </a:rPr>
              <a:t> en </a:t>
            </a:r>
            <a:r>
              <a:rPr lang="en-GB" sz="2400" dirty="0" err="1">
                <a:latin typeface="Times New Roman" pitchFamily="18" charset="0"/>
                <a:cs typeface="Times New Roman" pitchFamily="18" charset="0"/>
              </a:rPr>
              <a:t>beneficios</a:t>
            </a:r>
            <a:r>
              <a:rPr lang="en-GB" sz="2400" dirty="0">
                <a:latin typeface="Times New Roman" pitchFamily="18" charset="0"/>
                <a:cs typeface="Times New Roman" pitchFamily="18" charset="0"/>
              </a:rPr>
              <a:t> </a:t>
            </a:r>
          </a:p>
          <a:p>
            <a:pPr eaLnBrk="0" hangingPunct="0">
              <a:spcBef>
                <a:spcPct val="50000"/>
              </a:spcBef>
            </a:pPr>
            <a:r>
              <a:rPr lang="en-GB" sz="2400" dirty="0">
                <a:latin typeface="Times New Roman" pitchFamily="18" charset="0"/>
                <a:cs typeface="Times New Roman" pitchFamily="18" charset="0"/>
              </a:rPr>
              <a:t>  -Un gene de </a:t>
            </a:r>
            <a:r>
              <a:rPr lang="en-GB" sz="2400" dirty="0" err="1">
                <a:latin typeface="Times New Roman" pitchFamily="18" charset="0"/>
                <a:cs typeface="Times New Roman" pitchFamily="18" charset="0"/>
              </a:rPr>
              <a:t>Etiopía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protege</a:t>
            </a:r>
            <a:r>
              <a:rPr lang="en-GB" sz="2400" dirty="0">
                <a:latin typeface="Times New Roman" pitchFamily="18" charset="0"/>
                <a:cs typeface="Times New Roman" pitchFamily="18" charset="0"/>
              </a:rPr>
              <a:t> a la </a:t>
            </a:r>
            <a:r>
              <a:rPr lang="en-GB" sz="2400" dirty="0" err="1">
                <a:latin typeface="Times New Roman" pitchFamily="18" charset="0"/>
                <a:cs typeface="Times New Roman" pitchFamily="18" charset="0"/>
              </a:rPr>
              <a:t>avena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estadounidense</a:t>
            </a:r>
            <a:r>
              <a:rPr lang="en-GB" sz="2400" dirty="0">
                <a:latin typeface="Times New Roman" pitchFamily="18" charset="0"/>
                <a:cs typeface="Times New Roman" pitchFamily="18" charset="0"/>
              </a:rPr>
              <a:t> de la </a:t>
            </a:r>
            <a:r>
              <a:rPr lang="en-GB" sz="2400" dirty="0" err="1">
                <a:latin typeface="Times New Roman" pitchFamily="18" charset="0"/>
                <a:cs typeface="Times New Roman" pitchFamily="18" charset="0"/>
              </a:rPr>
              <a:t>enfermedad</a:t>
            </a:r>
            <a:r>
              <a:rPr lang="en-GB" sz="2400" dirty="0">
                <a:latin typeface="Times New Roman" pitchFamily="18" charset="0"/>
                <a:cs typeface="Times New Roman" pitchFamily="18" charset="0"/>
              </a:rPr>
              <a:t> del </a:t>
            </a:r>
            <a:r>
              <a:rPr lang="en-GB" sz="2400" dirty="0" err="1">
                <a:latin typeface="Times New Roman" pitchFamily="18" charset="0"/>
                <a:cs typeface="Times New Roman" pitchFamily="18" charset="0"/>
              </a:rPr>
              <a:t>enano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amarillo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permitiendo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beneficios</a:t>
            </a:r>
            <a:r>
              <a:rPr lang="en-GB" sz="2400" dirty="0">
                <a:latin typeface="Times New Roman" pitchFamily="18" charset="0"/>
                <a:cs typeface="Times New Roman" pitchFamily="18" charset="0"/>
              </a:rPr>
              <a:t> de 150 </a:t>
            </a:r>
            <a:r>
              <a:rPr lang="en-GB" sz="2400" dirty="0" err="1">
                <a:latin typeface="Times New Roman" pitchFamily="18" charset="0"/>
                <a:cs typeface="Times New Roman" pitchFamily="18" charset="0"/>
              </a:rPr>
              <a:t>millones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dólares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anuales</a:t>
            </a:r>
            <a:endParaRPr lang="en-GB" sz="2400" dirty="0">
              <a:latin typeface="Times New Roman" pitchFamily="18" charset="0"/>
              <a:cs typeface="Times New Roman" pitchFamily="18" charset="0"/>
            </a:endParaRPr>
          </a:p>
          <a:p>
            <a:pPr eaLnBrk="0" hangingPunct="0">
              <a:spcBef>
                <a:spcPct val="50000"/>
              </a:spcBef>
            </a:pPr>
            <a:r>
              <a:rPr lang="en-GB" sz="2400" dirty="0">
                <a:latin typeface="Times New Roman" pitchFamily="18" charset="0"/>
                <a:cs typeface="Times New Roman" pitchFamily="18" charset="0"/>
              </a:rPr>
              <a:t> -La </a:t>
            </a:r>
            <a:r>
              <a:rPr lang="en-GB" sz="2400" dirty="0" err="1">
                <a:latin typeface="Times New Roman" pitchFamily="18" charset="0"/>
                <a:cs typeface="Times New Roman" pitchFamily="18" charset="0"/>
              </a:rPr>
              <a:t>introducción</a:t>
            </a:r>
            <a:r>
              <a:rPr lang="en-GB" sz="2400" dirty="0">
                <a:latin typeface="Times New Roman" pitchFamily="18" charset="0"/>
                <a:cs typeface="Times New Roman" pitchFamily="18" charset="0"/>
              </a:rPr>
              <a:t> de genes </a:t>
            </a:r>
            <a:r>
              <a:rPr lang="en-GB" sz="2400" dirty="0" err="1">
                <a:latin typeface="Times New Roman" pitchFamily="18" charset="0"/>
                <a:cs typeface="Times New Roman" pitchFamily="18" charset="0"/>
              </a:rPr>
              <a:t>peruanos</a:t>
            </a:r>
            <a:r>
              <a:rPr lang="en-GB" sz="2400" dirty="0">
                <a:latin typeface="Times New Roman" pitchFamily="18" charset="0"/>
                <a:cs typeface="Times New Roman" pitchFamily="18" charset="0"/>
              </a:rPr>
              <a:t> en el </a:t>
            </a:r>
            <a:r>
              <a:rPr lang="en-GB" sz="2400" dirty="0" err="1">
                <a:latin typeface="Times New Roman" pitchFamily="18" charset="0"/>
                <a:cs typeface="Times New Roman" pitchFamily="18" charset="0"/>
              </a:rPr>
              <a:t>jitomate</a:t>
            </a:r>
            <a:r>
              <a:rPr lang="en-GB" sz="2400" dirty="0">
                <a:latin typeface="Times New Roman" pitchFamily="18" charset="0"/>
                <a:cs typeface="Times New Roman" pitchFamily="18" charset="0"/>
              </a:rPr>
              <a:t> de EU, para </a:t>
            </a:r>
            <a:r>
              <a:rPr lang="en-GB" sz="2400" dirty="0" err="1">
                <a:latin typeface="Times New Roman" pitchFamily="18" charset="0"/>
                <a:cs typeface="Times New Roman" pitchFamily="18" charset="0"/>
              </a:rPr>
              <a:t>inducir</a:t>
            </a:r>
            <a:r>
              <a:rPr lang="en-GB" sz="2400" dirty="0">
                <a:latin typeface="Times New Roman" pitchFamily="18" charset="0"/>
                <a:cs typeface="Times New Roman" pitchFamily="18" charset="0"/>
              </a:rPr>
              <a:t> mayor </a:t>
            </a:r>
            <a:r>
              <a:rPr lang="en-GB" sz="2400" dirty="0" err="1">
                <a:latin typeface="Times New Roman" pitchFamily="18" charset="0"/>
                <a:cs typeface="Times New Roman" pitchFamily="18" charset="0"/>
              </a:rPr>
              <a:t>contenido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sólido</a:t>
            </a:r>
            <a:r>
              <a:rPr lang="en-GB" sz="2400" dirty="0">
                <a:latin typeface="Times New Roman" pitchFamily="18" charset="0"/>
                <a:cs typeface="Times New Roman" pitchFamily="18" charset="0"/>
              </a:rPr>
              <a:t>, le ha dado a </a:t>
            </a:r>
            <a:r>
              <a:rPr lang="en-GB" sz="2400" dirty="0" err="1">
                <a:latin typeface="Times New Roman" pitchFamily="18" charset="0"/>
                <a:cs typeface="Times New Roman" pitchFamily="18" charset="0"/>
              </a:rPr>
              <a:t>esta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industria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aumentos</a:t>
            </a:r>
            <a:r>
              <a:rPr lang="en-GB" sz="2400" dirty="0">
                <a:latin typeface="Times New Roman" pitchFamily="18" charset="0"/>
                <a:cs typeface="Times New Roman" pitchFamily="18" charset="0"/>
              </a:rPr>
              <a:t> en sus </a:t>
            </a:r>
            <a:r>
              <a:rPr lang="en-GB" sz="2400" dirty="0" err="1">
                <a:latin typeface="Times New Roman" pitchFamily="18" charset="0"/>
                <a:cs typeface="Times New Roman" pitchFamily="18" charset="0"/>
              </a:rPr>
              <a:t>ganancias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a:t>
            </a:r>
            <a:r>
              <a:rPr lang="en-GB" sz="2400" dirty="0">
                <a:latin typeface="Times New Roman" pitchFamily="18" charset="0"/>
                <a:cs typeface="Times New Roman" pitchFamily="18" charset="0"/>
              </a:rPr>
              <a:t> 5 </a:t>
            </a:r>
            <a:r>
              <a:rPr lang="en-GB" sz="2400" dirty="0" err="1">
                <a:latin typeface="Times New Roman" pitchFamily="18" charset="0"/>
                <a:cs typeface="Times New Roman" pitchFamily="18" charset="0"/>
              </a:rPr>
              <a:t>millones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dólares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anuales</a:t>
            </a:r>
            <a:endParaRPr lang="en-GB" sz="2400" dirty="0">
              <a:latin typeface="Times New Roman" pitchFamily="18" charset="0"/>
              <a:cs typeface="Times New Roman" pitchFamily="18" charset="0"/>
            </a:endParaRPr>
          </a:p>
          <a:p>
            <a:pPr eaLnBrk="0" hangingPunct="0">
              <a:spcBef>
                <a:spcPct val="50000"/>
              </a:spcBef>
            </a:pPr>
            <a:r>
              <a:rPr lang="en-GB" sz="2400" dirty="0">
                <a:latin typeface="Times New Roman" pitchFamily="18" charset="0"/>
                <a:cs typeface="Times New Roman" pitchFamily="18" charset="0"/>
              </a:rPr>
              <a:t> -Las </a:t>
            </a:r>
            <a:r>
              <a:rPr lang="en-GB" sz="2400" dirty="0" err="1">
                <a:latin typeface="Times New Roman" pitchFamily="18" charset="0"/>
                <a:cs typeface="Times New Roman" pitchFamily="18" charset="0"/>
              </a:rPr>
              <a:t>variedades</a:t>
            </a:r>
            <a:r>
              <a:rPr lang="en-GB" sz="2400" dirty="0">
                <a:latin typeface="Times New Roman" pitchFamily="18" charset="0"/>
                <a:cs typeface="Times New Roman" pitchFamily="18" charset="0"/>
              </a:rPr>
              <a:t> de soya </a:t>
            </a:r>
            <a:r>
              <a:rPr lang="en-GB" sz="2400" dirty="0" err="1">
                <a:latin typeface="Times New Roman" pitchFamily="18" charset="0"/>
                <a:cs typeface="Times New Roman" pitchFamily="18" charset="0"/>
              </a:rPr>
              <a:t>desarrolladas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por</a:t>
            </a:r>
            <a:r>
              <a:rPr lang="en-GB" sz="2400" dirty="0">
                <a:latin typeface="Times New Roman" pitchFamily="18" charset="0"/>
                <a:cs typeface="Times New Roman" pitchFamily="18" charset="0"/>
              </a:rPr>
              <a:t> la Universidad de Illinois en los </a:t>
            </a:r>
            <a:r>
              <a:rPr lang="en-GB" sz="2400" dirty="0" err="1">
                <a:latin typeface="Times New Roman" pitchFamily="18" charset="0"/>
                <a:cs typeface="Times New Roman" pitchFamily="18" charset="0"/>
              </a:rPr>
              <a:t>noventas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usando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germoplasma</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Corea</a:t>
            </a:r>
            <a:r>
              <a:rPr lang="en-GB" sz="2400" dirty="0">
                <a:latin typeface="Times New Roman" pitchFamily="18" charset="0"/>
                <a:cs typeface="Times New Roman" pitchFamily="18" charset="0"/>
              </a:rPr>
              <a:t>, le </a:t>
            </a:r>
            <a:r>
              <a:rPr lang="en-GB" sz="2400" dirty="0" err="1">
                <a:latin typeface="Times New Roman" pitchFamily="18" charset="0"/>
                <a:cs typeface="Times New Roman" pitchFamily="18" charset="0"/>
              </a:rPr>
              <a:t>han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ahorrado</a:t>
            </a:r>
            <a:r>
              <a:rPr lang="en-GB" sz="2400" dirty="0">
                <a:latin typeface="Times New Roman" pitchFamily="18" charset="0"/>
                <a:cs typeface="Times New Roman" pitchFamily="18" charset="0"/>
              </a:rPr>
              <a:t> a la </a:t>
            </a:r>
            <a:r>
              <a:rPr lang="en-GB" sz="2400" dirty="0" err="1">
                <a:latin typeface="Times New Roman" pitchFamily="18" charset="0"/>
                <a:cs typeface="Times New Roman" pitchFamily="18" charset="0"/>
              </a:rPr>
              <a:t>agricultura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estadounidense</a:t>
            </a:r>
            <a:r>
              <a:rPr lang="en-GB" sz="2400" dirty="0">
                <a:latin typeface="Times New Roman" pitchFamily="18" charset="0"/>
                <a:cs typeface="Times New Roman" pitchFamily="18" charset="0"/>
              </a:rPr>
              <a:t> entre 100 y 500 </a:t>
            </a:r>
            <a:r>
              <a:rPr lang="en-GB" sz="2400" dirty="0" err="1">
                <a:latin typeface="Times New Roman" pitchFamily="18" charset="0"/>
                <a:cs typeface="Times New Roman" pitchFamily="18" charset="0"/>
              </a:rPr>
              <a:t>millones</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dólares</a:t>
            </a:r>
            <a:r>
              <a:rPr lang="en-GB" sz="2400" dirty="0">
                <a:latin typeface="Times New Roman" pitchFamily="18" charset="0"/>
                <a:cs typeface="Times New Roman" pitchFamily="18" charset="0"/>
              </a:rPr>
              <a:t> en el </a:t>
            </a:r>
            <a:r>
              <a:rPr lang="en-GB" sz="2400" dirty="0" err="1">
                <a:latin typeface="Times New Roman" pitchFamily="18" charset="0"/>
                <a:cs typeface="Times New Roman" pitchFamily="18" charset="0"/>
              </a:rPr>
              <a:t>procesamiento</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anual</a:t>
            </a:r>
            <a:r>
              <a:rPr lang="en-GB" sz="2400" dirty="0">
                <a:latin typeface="Times New Roman" pitchFamily="18" charset="0"/>
                <a:cs typeface="Times New Roman" pitchFamily="18" charset="0"/>
              </a:rPr>
              <a:t> de </a:t>
            </a:r>
            <a:r>
              <a:rPr lang="en-GB" sz="2400" dirty="0" err="1">
                <a:latin typeface="Times New Roman" pitchFamily="18" charset="0"/>
                <a:cs typeface="Times New Roman" pitchFamily="18" charset="0"/>
              </a:rPr>
              <a:t>esta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leguminosa</a:t>
            </a:r>
            <a:r>
              <a:rPr lang="en-GB" sz="2400" dirty="0">
                <a:latin typeface="Times New Roman" pitchFamily="18" charset="0"/>
                <a:cs typeface="Times New Roman" pitchFamily="18" charset="0"/>
              </a:rPr>
              <a:t> (Kloppenburg,1990)</a:t>
            </a:r>
          </a:p>
          <a:p>
            <a:pPr eaLnBrk="0" hangingPunct="0">
              <a:spcBef>
                <a:spcPct val="50000"/>
              </a:spcBef>
            </a:pPr>
            <a:endParaRPr lang="en-GB" sz="2400" dirty="0">
              <a:latin typeface="Times New Roman" pitchFamily="18" charset="0"/>
            </a:endParaRPr>
          </a:p>
        </p:txBody>
      </p:sp>
    </p:spTree>
    <p:extLst>
      <p:ext uri="{BB962C8B-B14F-4D97-AF65-F5344CB8AC3E}">
        <p14:creationId xmlns:p14="http://schemas.microsoft.com/office/powerpoint/2010/main" val="3786229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2352</Words>
  <Application>Microsoft Office PowerPoint</Application>
  <PresentationFormat>Panorámica</PresentationFormat>
  <Paragraphs>329</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Calibri</vt:lpstr>
      <vt:lpstr>Calibri Light</vt:lpstr>
      <vt:lpstr>Constantia</vt:lpstr>
      <vt:lpstr>Times New Roman</vt:lpstr>
      <vt:lpstr>Tema de Office</vt:lpstr>
      <vt:lpstr> Riesgos y ventajas. El Estado y las corporaciones en la expansión de los transgénicos y el agronegocio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Cultivos en México en los que hay o han habido repercusiones importantes de los transgénicos, estudiados por el área “Impactos sociales de la biotecnología”</vt:lpstr>
      <vt:lpstr>Diferencias entre Biotecnología y Revolución Verde</vt:lpstr>
      <vt:lpstr>Biotecnología: Control corporativo. Las 10 principales compañías mundiales de semillas</vt:lpstr>
      <vt:lpstr>Presentación de PowerPoint</vt:lpstr>
      <vt:lpstr>Discusión acerca del alcance de la transformación que provocaría la agro-biotecnología en los años 80 y 90</vt:lpstr>
      <vt:lpstr>Debate en el S.XXI</vt:lpstr>
      <vt:lpstr>El maíz en los mitos prehispánicos: eje de la matriz cultural mesoamericana (Bonfil Batalla) Quetzalcóatl, señor de Tula, dios sabio y bondadoso, ayudó a los hombres a encontrar el maíz para su sustento</vt:lpstr>
      <vt:lpstr>Chicomecóatl, la más importante de las deidades aztecas de la vegetación o “diosa de los mantenimientos”, se llama también “7 mazorcas de maíz”</vt:lpstr>
      <vt:lpstr>Xilonen, mazorca tierna o jilote</vt:lpstr>
      <vt:lpstr>Presentación de PowerPoint</vt:lpstr>
      <vt:lpstr>Presentación de PowerPoint</vt:lpstr>
      <vt:lpstr>CONTAMINACIÓN CON MAÍZ TRANSGÉNICO EN MÉXICO</vt:lpstr>
      <vt:lpstr>Eventos concernientes a la introducción de maíz transgénico en México I</vt:lpstr>
      <vt:lpstr>Eventos concernientes a la introducción de maíz transgénico en México II</vt:lpstr>
      <vt:lpstr>Eventos oncernientes a la introducción de maíz transgénico en México III</vt:lpstr>
      <vt:lpstr>Eventos concernientes a la introducción de maíz transgénico en México IV</vt:lpstr>
      <vt:lpstr>Repercusiones sobre la apicultura de indígenas mayas I</vt:lpstr>
      <vt:lpstr>Repercusiones sobre la apicultura de indígenas mayas II </vt:lpstr>
      <vt:lpstr>Los agrocombustibles: un nuevo elemento de análisis</vt:lpstr>
      <vt:lpstr>¡Muchas gracias!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Yolanda Massieu</dc:creator>
  <cp:lastModifiedBy>Yolanda Massieu</cp:lastModifiedBy>
  <cp:revision>31</cp:revision>
  <dcterms:created xsi:type="dcterms:W3CDTF">2016-05-07T00:04:51Z</dcterms:created>
  <dcterms:modified xsi:type="dcterms:W3CDTF">2016-05-07T04:11:29Z</dcterms:modified>
</cp:coreProperties>
</file>