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67" r:id="rId5"/>
    <p:sldId id="259" r:id="rId6"/>
    <p:sldId id="260" r:id="rId7"/>
    <p:sldId id="261" r:id="rId8"/>
    <p:sldId id="262" r:id="rId9"/>
    <p:sldId id="268" r:id="rId10"/>
    <p:sldId id="269" r:id="rId11"/>
    <p:sldId id="274" r:id="rId12"/>
    <p:sldId id="270" r:id="rId13"/>
    <p:sldId id="271" r:id="rId14"/>
    <p:sldId id="272" r:id="rId15"/>
    <p:sldId id="273" r:id="rId16"/>
    <p:sldId id="275" r:id="rId17"/>
    <p:sldId id="276" r:id="rId18"/>
    <p:sldId id="277" r:id="rId19"/>
    <p:sldId id="278" r:id="rId20"/>
    <p:sldId id="279" r:id="rId21"/>
    <p:sldId id="280" r:id="rId2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11" autoAdjust="0"/>
    <p:restoredTop sz="94660"/>
  </p:normalViewPr>
  <p:slideViewPr>
    <p:cSldViewPr>
      <p:cViewPr>
        <p:scale>
          <a:sx n="76" d="100"/>
          <a:sy n="76" d="100"/>
        </p:scale>
        <p:origin x="-1314"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4205123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451554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216207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646182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870213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170047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352241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3916116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2701531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182510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040C485-7C4C-4405-9836-68F0BE95B60A}" type="datetimeFigureOut">
              <a:rPr lang="es-MX" smtClean="0"/>
              <a:t>15/04/2016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3AD5622-8A59-423F-BDD3-B9F2307C6262}" type="slidenum">
              <a:rPr lang="es-MX" smtClean="0"/>
              <a:t>‹Nº›</a:t>
            </a:fld>
            <a:endParaRPr lang="es-MX"/>
          </a:p>
        </p:txBody>
      </p:sp>
    </p:spTree>
    <p:extLst>
      <p:ext uri="{BB962C8B-B14F-4D97-AF65-F5344CB8AC3E}">
        <p14:creationId xmlns:p14="http://schemas.microsoft.com/office/powerpoint/2010/main" val="3794404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40C485-7C4C-4405-9836-68F0BE95B60A}" type="datetimeFigureOut">
              <a:rPr lang="es-MX" smtClean="0"/>
              <a:t>15/04/2016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D5622-8A59-423F-BDD3-B9F2307C6262}" type="slidenum">
              <a:rPr lang="es-MX" smtClean="0"/>
              <a:t>‹Nº›</a:t>
            </a:fld>
            <a:endParaRPr lang="es-MX"/>
          </a:p>
        </p:txBody>
      </p:sp>
    </p:spTree>
    <p:extLst>
      <p:ext uri="{BB962C8B-B14F-4D97-AF65-F5344CB8AC3E}">
        <p14:creationId xmlns:p14="http://schemas.microsoft.com/office/powerpoint/2010/main" val="1331819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MX" dirty="0" smtClean="0">
                <a:solidFill>
                  <a:schemeClr val="tx1"/>
                </a:solidFill>
              </a:rPr>
              <a:t>Los derechos colectivos de los pueblos indígenas en México frente al libre comercio</a:t>
            </a:r>
            <a:endParaRPr lang="es-MX"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737" y="44624"/>
            <a:ext cx="8772525" cy="364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CuadroTexto"/>
          <p:cNvSpPr txBox="1"/>
          <p:nvPr/>
        </p:nvSpPr>
        <p:spPr>
          <a:xfrm>
            <a:off x="1043608" y="5589240"/>
            <a:ext cx="7704856" cy="369332"/>
          </a:xfrm>
          <a:prstGeom prst="rect">
            <a:avLst/>
          </a:prstGeom>
          <a:noFill/>
        </p:spPr>
        <p:txBody>
          <a:bodyPr wrap="square" rtlCol="0">
            <a:spAutoFit/>
          </a:bodyPr>
          <a:lstStyle/>
          <a:p>
            <a:r>
              <a:rPr lang="es-MX" dirty="0" smtClean="0"/>
              <a:t>Dr. Emanuel Gómez Martínez, Universidad Autónoma Chapingo, sede Chiapas</a:t>
            </a:r>
            <a:endParaRPr lang="es-MX" dirty="0"/>
          </a:p>
        </p:txBody>
      </p:sp>
      <p:sp>
        <p:nvSpPr>
          <p:cNvPr id="4" name="3 CuadroTexto"/>
          <p:cNvSpPr txBox="1"/>
          <p:nvPr/>
        </p:nvSpPr>
        <p:spPr>
          <a:xfrm>
            <a:off x="2195736" y="6309320"/>
            <a:ext cx="4248472" cy="369332"/>
          </a:xfrm>
          <a:prstGeom prst="rect">
            <a:avLst/>
          </a:prstGeom>
          <a:noFill/>
        </p:spPr>
        <p:txBody>
          <a:bodyPr wrap="square" rtlCol="0">
            <a:spAutoFit/>
          </a:bodyPr>
          <a:lstStyle/>
          <a:p>
            <a:r>
              <a:rPr lang="es-MX" dirty="0" smtClean="0"/>
              <a:t>Ciudad de México, a 15 de abril de 2016.</a:t>
            </a:r>
            <a:endParaRPr lang="es-MX" dirty="0"/>
          </a:p>
        </p:txBody>
      </p:sp>
    </p:spTree>
    <p:extLst>
      <p:ext uri="{BB962C8B-B14F-4D97-AF65-F5344CB8AC3E}">
        <p14:creationId xmlns:p14="http://schemas.microsoft.com/office/powerpoint/2010/main" val="292940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896" y="620688"/>
            <a:ext cx="6444208" cy="4210479"/>
          </a:xfrm>
          <a:prstGeom prst="rect">
            <a:avLst/>
          </a:prstGeom>
        </p:spPr>
      </p:pic>
      <p:sp>
        <p:nvSpPr>
          <p:cNvPr id="3" name="2 Rectángulo"/>
          <p:cNvSpPr/>
          <p:nvPr/>
        </p:nvSpPr>
        <p:spPr>
          <a:xfrm>
            <a:off x="0" y="4946392"/>
            <a:ext cx="9144000" cy="1938992"/>
          </a:xfrm>
          <a:prstGeom prst="rect">
            <a:avLst/>
          </a:prstGeom>
        </p:spPr>
        <p:txBody>
          <a:bodyPr wrap="square">
            <a:spAutoFit/>
          </a:bodyPr>
          <a:lstStyle/>
          <a:p>
            <a:r>
              <a:rPr lang="es-CL" sz="2400" dirty="0" smtClean="0"/>
              <a:t>En el Capítulo 20 del TPP, se  </a:t>
            </a:r>
            <a:r>
              <a:rPr lang="es-CL" sz="2400" dirty="0"/>
              <a:t>prioriza el comercio sobre la protección </a:t>
            </a:r>
            <a:r>
              <a:rPr lang="es-CL" sz="2400" dirty="0" smtClean="0"/>
              <a:t>ambiental: “</a:t>
            </a:r>
            <a:r>
              <a:rPr lang="es-CL" sz="2400" dirty="0"/>
              <a:t>ninguna Parte fallará en la aplicación efectiva de sus leyes ambientales a través de un curso de acción o inacción sostenido o recurrente de una manera que afecte el comercio o la inversión entre las Partes…” </a:t>
            </a:r>
            <a:endParaRPr lang="es-MX" sz="2400" dirty="0"/>
          </a:p>
        </p:txBody>
      </p:sp>
      <p:sp>
        <p:nvSpPr>
          <p:cNvPr id="4" name="3 Rectángulo"/>
          <p:cNvSpPr/>
          <p:nvPr/>
        </p:nvSpPr>
        <p:spPr>
          <a:xfrm>
            <a:off x="2355341" y="98483"/>
            <a:ext cx="4122732" cy="461665"/>
          </a:xfrm>
          <a:prstGeom prst="rect">
            <a:avLst/>
          </a:prstGeom>
        </p:spPr>
        <p:txBody>
          <a:bodyPr wrap="none">
            <a:spAutoFit/>
          </a:bodyPr>
          <a:lstStyle/>
          <a:p>
            <a:r>
              <a:rPr lang="es-CL" sz="2400" b="1" dirty="0" smtClean="0"/>
              <a:t>En materia de medio ambiente</a:t>
            </a:r>
            <a:endParaRPr lang="es-MX" sz="2400" b="1" dirty="0"/>
          </a:p>
        </p:txBody>
      </p:sp>
    </p:spTree>
    <p:extLst>
      <p:ext uri="{BB962C8B-B14F-4D97-AF65-F5344CB8AC3E}">
        <p14:creationId xmlns:p14="http://schemas.microsoft.com/office/powerpoint/2010/main" val="4245380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447031"/>
            <a:ext cx="8496944" cy="5078313"/>
          </a:xfrm>
          <a:prstGeom prst="rect">
            <a:avLst/>
          </a:prstGeom>
        </p:spPr>
        <p:txBody>
          <a:bodyPr wrap="square">
            <a:spAutoFit/>
          </a:bodyPr>
          <a:lstStyle/>
          <a:p>
            <a:r>
              <a:rPr lang="es-CL" dirty="0"/>
              <a:t>En el caso del Acta UPOV, Chile y México aún se encuentran adheridos a la versión de 1978, que si bien obliga a los estados a registrar las variedades vegetales como son las semillas, permite registrarlas como de uso común; en cambio, el régimen en Perú está normado por el Acta UPOV 1991, que otorga derechos exclusivos a los obtentores de las variedades mejoradas y restringe el acceso de los campesinos a las semillas. </a:t>
            </a:r>
            <a:endParaRPr lang="es-CL" dirty="0" smtClean="0"/>
          </a:p>
          <a:p>
            <a:endParaRPr lang="es-MX" dirty="0"/>
          </a:p>
          <a:p>
            <a:r>
              <a:rPr lang="es-CL" dirty="0"/>
              <a:t>En la agenda de implementación del TPP se compromete a los países a cambiar al régimen UPOV 1991, lo que pondría serios límites a los campesinos para acceder y reproducir las semillas para la agricultura y la alimentación</a:t>
            </a:r>
            <a:r>
              <a:rPr lang="es-CL" dirty="0" smtClean="0"/>
              <a:t>.</a:t>
            </a:r>
          </a:p>
          <a:p>
            <a:endParaRPr lang="es-MX" dirty="0"/>
          </a:p>
          <a:p>
            <a:r>
              <a:rPr lang="es-CL" dirty="0"/>
              <a:t>En el caso del tratado de Budapest, México, Perú y Chile  son países parte desde 2001, 2009 y 2011, respectivamente, por lo que ya han facilitado el depósito de microorganismos para fines de patentes</a:t>
            </a:r>
            <a:r>
              <a:rPr lang="es-CL" dirty="0" smtClean="0"/>
              <a:t>.</a:t>
            </a:r>
          </a:p>
          <a:p>
            <a:endParaRPr lang="es-MX" dirty="0"/>
          </a:p>
          <a:p>
            <a:r>
              <a:rPr lang="es-CL" dirty="0"/>
              <a:t>Estos convenios internacionales son un marco de registro de variedades, biodiversidad y microorganismos que facilita las patentes y representan un sistema de exclusividad en el acceso a los recursos genéticos, lo que vulnera el derecho de los pueblos indígenas, campesinos y de la sociedad en general al acceso, uso y disfrute de la biodiversidad.</a:t>
            </a:r>
            <a:endParaRPr lang="es-MX" dirty="0"/>
          </a:p>
        </p:txBody>
      </p:sp>
      <p:sp>
        <p:nvSpPr>
          <p:cNvPr id="3" name="2 CuadroTexto"/>
          <p:cNvSpPr txBox="1"/>
          <p:nvPr/>
        </p:nvSpPr>
        <p:spPr>
          <a:xfrm>
            <a:off x="297244" y="332656"/>
            <a:ext cx="8280920" cy="707886"/>
          </a:xfrm>
          <a:prstGeom prst="rect">
            <a:avLst/>
          </a:prstGeom>
          <a:noFill/>
        </p:spPr>
        <p:txBody>
          <a:bodyPr wrap="square" rtlCol="0">
            <a:spAutoFit/>
          </a:bodyPr>
          <a:lstStyle/>
          <a:p>
            <a:r>
              <a:rPr lang="es-MX" sz="2000" b="1" dirty="0" smtClean="0"/>
              <a:t>Agenda de implementación del TPP en materia de biodiversidad, semillas nativas y propiedad intelectual</a:t>
            </a:r>
            <a:endParaRPr lang="es-MX" sz="2000" b="1" dirty="0"/>
          </a:p>
        </p:txBody>
      </p:sp>
    </p:spTree>
    <p:extLst>
      <p:ext uri="{BB962C8B-B14F-4D97-AF65-F5344CB8AC3E}">
        <p14:creationId xmlns:p14="http://schemas.microsoft.com/office/powerpoint/2010/main" val="814978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548680"/>
            <a:ext cx="7992888" cy="1569660"/>
          </a:xfrm>
          <a:prstGeom prst="rect">
            <a:avLst/>
          </a:prstGeom>
          <a:noFill/>
        </p:spPr>
        <p:txBody>
          <a:bodyPr wrap="square" rtlCol="0">
            <a:spAutoFit/>
          </a:bodyPr>
          <a:lstStyle/>
          <a:p>
            <a:r>
              <a:rPr lang="es-MX" sz="3200" b="1" dirty="0" smtClean="0"/>
              <a:t>Convenios internacionales en materia de derechos indígenas suscritos por los países socios del TPP</a:t>
            </a:r>
            <a:endParaRPr lang="es-MX" sz="3200" b="1" dirty="0"/>
          </a:p>
        </p:txBody>
      </p:sp>
      <p:sp>
        <p:nvSpPr>
          <p:cNvPr id="3" name="2 CuadroTexto"/>
          <p:cNvSpPr txBox="1"/>
          <p:nvPr/>
        </p:nvSpPr>
        <p:spPr>
          <a:xfrm>
            <a:off x="395536" y="2564904"/>
            <a:ext cx="8136904" cy="3785652"/>
          </a:xfrm>
          <a:prstGeom prst="rect">
            <a:avLst/>
          </a:prstGeom>
          <a:noFill/>
        </p:spPr>
        <p:txBody>
          <a:bodyPr wrap="square" rtlCol="0">
            <a:spAutoFit/>
          </a:bodyPr>
          <a:lstStyle/>
          <a:p>
            <a:r>
              <a:rPr lang="es-CL" sz="2400" dirty="0" smtClean="0"/>
              <a:t>El Pacto Internacional de Derechos Económicos Sociales, Culturales (PIDESC) ha sido firmado y ratificado por nueve de los doce países del TPP, quedando pendiente que lo firmen Brunei, Singapur y Malasia. </a:t>
            </a:r>
          </a:p>
          <a:p>
            <a:endParaRPr lang="es-CL" sz="2400" dirty="0"/>
          </a:p>
          <a:p>
            <a:r>
              <a:rPr lang="es-MX" sz="2400" dirty="0" smtClean="0"/>
              <a:t>Declaración de la ONU sobre derechos indígenas: Todos los países</a:t>
            </a:r>
          </a:p>
          <a:p>
            <a:endParaRPr lang="es-MX" sz="2400" dirty="0"/>
          </a:p>
          <a:p>
            <a:r>
              <a:rPr lang="es-MX" sz="2400" dirty="0" smtClean="0"/>
              <a:t>Convenio 169 de la OIT: Sólo Chile, México y Perú</a:t>
            </a:r>
          </a:p>
          <a:p>
            <a:endParaRPr lang="es-MX" sz="2400" dirty="0" smtClean="0"/>
          </a:p>
        </p:txBody>
      </p:sp>
    </p:spTree>
    <p:extLst>
      <p:ext uri="{BB962C8B-B14F-4D97-AF65-F5344CB8AC3E}">
        <p14:creationId xmlns:p14="http://schemas.microsoft.com/office/powerpoint/2010/main" val="1027226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332656"/>
            <a:ext cx="7992888" cy="707886"/>
          </a:xfrm>
          <a:prstGeom prst="rect">
            <a:avLst/>
          </a:prstGeom>
        </p:spPr>
        <p:txBody>
          <a:bodyPr wrap="square">
            <a:spAutoFit/>
          </a:bodyPr>
          <a:lstStyle/>
          <a:p>
            <a:r>
              <a:rPr lang="es-MX" sz="2000" b="1" dirty="0" smtClean="0"/>
              <a:t>Salvaguardas (excepciones) negociadas por los gobiernos latinoamericanos en materia de derechos indígenas</a:t>
            </a:r>
            <a:endParaRPr lang="es-MX" sz="2000" b="1" dirty="0"/>
          </a:p>
        </p:txBody>
      </p:sp>
      <p:sp>
        <p:nvSpPr>
          <p:cNvPr id="3" name="2 Rectángulo"/>
          <p:cNvSpPr/>
          <p:nvPr/>
        </p:nvSpPr>
        <p:spPr>
          <a:xfrm>
            <a:off x="539552" y="1393839"/>
            <a:ext cx="8136904" cy="1200329"/>
          </a:xfrm>
          <a:prstGeom prst="rect">
            <a:avLst/>
          </a:prstGeom>
        </p:spPr>
        <p:txBody>
          <a:bodyPr wrap="square">
            <a:spAutoFit/>
          </a:bodyPr>
          <a:lstStyle/>
          <a:p>
            <a:r>
              <a:rPr lang="es-CL"/>
              <a:t>Los países del TPP acordaron una lista de excepciones (“medidas disconformes”) establecidas en el Artículo 9.12 del Capítulo 9 (Inversión) y el Articulo 10.7 del Capítulo 10 (Comercio Transfronterizo de Servicios) que fueron identificadas en uno de sus dos anexos por cada una de las Partes. </a:t>
            </a:r>
            <a:endParaRPr lang="es-MX" dirty="0"/>
          </a:p>
        </p:txBody>
      </p:sp>
      <p:sp>
        <p:nvSpPr>
          <p:cNvPr id="4" name="3 Rectángulo"/>
          <p:cNvSpPr/>
          <p:nvPr/>
        </p:nvSpPr>
        <p:spPr>
          <a:xfrm>
            <a:off x="539552" y="2996952"/>
            <a:ext cx="7992888" cy="1200329"/>
          </a:xfrm>
          <a:prstGeom prst="rect">
            <a:avLst/>
          </a:prstGeom>
        </p:spPr>
        <p:txBody>
          <a:bodyPr wrap="square">
            <a:spAutoFit/>
          </a:bodyPr>
          <a:lstStyle/>
          <a:p>
            <a:r>
              <a:rPr lang="es-CL" dirty="0"/>
              <a:t>en el caso de Chile, sus negociadores establecieron una  salvaguarda al capítulo de inversiones en la que se señala que el Estado de este país “se reserva a adoptar o mantener cualquiera medida  conforme a los derechos o preferencias de los pueblos indígenas”</a:t>
            </a:r>
            <a:endParaRPr lang="es-MX" dirty="0"/>
          </a:p>
        </p:txBody>
      </p:sp>
    </p:spTree>
    <p:extLst>
      <p:ext uri="{BB962C8B-B14F-4D97-AF65-F5344CB8AC3E}">
        <p14:creationId xmlns:p14="http://schemas.microsoft.com/office/powerpoint/2010/main" val="1226741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2780928"/>
            <a:ext cx="8424936" cy="3693319"/>
          </a:xfrm>
          <a:prstGeom prst="rect">
            <a:avLst/>
          </a:prstGeom>
        </p:spPr>
        <p:txBody>
          <a:bodyPr wrap="square">
            <a:spAutoFit/>
          </a:bodyPr>
          <a:lstStyle/>
          <a:p>
            <a:r>
              <a:rPr lang="es-CL" dirty="0"/>
              <a:t>En la misma salvaguarda se establece que los pueblos y comunidades indígenas mantendrán vigentes los derechos de utilizar estos medios para la promoción de su cultura, lengua y otros elementos de sus identidades, siguiendo principios de igualdad de género. Además, se subraya que el Estado garantizará que la radiodifusión promueva los valores de la identidad nacional, valores artísticos locales y expresiones de la cultura mexicana con toda su diversidad</a:t>
            </a:r>
            <a:r>
              <a:rPr lang="es-CL" dirty="0" smtClean="0"/>
              <a:t>.</a:t>
            </a:r>
          </a:p>
          <a:p>
            <a:endParaRPr lang="es-MX" dirty="0"/>
          </a:p>
          <a:p>
            <a:r>
              <a:rPr lang="es-CL" dirty="0"/>
              <a:t>En el Anexo II, el capítulo 4 se mencionan los derechos de las minorías, y se reserva el derecho del Estado de adoptar o mantener cualquier medida relacionada con los derechos de las minorías o de los grupos sociales en desventaja, y se vincula esta reserva con lo que establece el artículo 4 de la Constitución, en el que se reconocen los derechos de los pueblos indígenas a la reproducción de la lengua, a la identidad y a la libre determinación.</a:t>
            </a:r>
            <a:endParaRPr lang="es-MX" dirty="0"/>
          </a:p>
        </p:txBody>
      </p:sp>
      <p:sp>
        <p:nvSpPr>
          <p:cNvPr id="3" name="2 Rectángulo"/>
          <p:cNvSpPr/>
          <p:nvPr/>
        </p:nvSpPr>
        <p:spPr>
          <a:xfrm>
            <a:off x="265374" y="294407"/>
            <a:ext cx="8267065" cy="1754326"/>
          </a:xfrm>
          <a:prstGeom prst="rect">
            <a:avLst/>
          </a:prstGeom>
        </p:spPr>
        <p:txBody>
          <a:bodyPr wrap="square">
            <a:spAutoFit/>
          </a:bodyPr>
          <a:lstStyle/>
          <a:p>
            <a:r>
              <a:rPr lang="es-CL" dirty="0" smtClean="0"/>
              <a:t>En el caso de México, en el Anexo I de medidas disconformes, el gobierno estableció salvaguardas al capítulo de inversión Artículo  9.4, dedicado al comercio transfronterizo de servicios; al Artículo 10.3 y al Artículo 10.6 de comercio  transfronterizo  de  servicios. En dicho anexo se restringe la participación de los inversionistas extranjeros en telecomunicaciones, limitándolos hasta en un 49% en las acciones para la concesión de estaciones de radio y televisión. </a:t>
            </a:r>
            <a:endParaRPr lang="es-MX" dirty="0"/>
          </a:p>
        </p:txBody>
      </p:sp>
    </p:spTree>
    <p:extLst>
      <p:ext uri="{BB962C8B-B14F-4D97-AF65-F5344CB8AC3E}">
        <p14:creationId xmlns:p14="http://schemas.microsoft.com/office/powerpoint/2010/main" val="3991934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404664"/>
            <a:ext cx="8064896" cy="6186309"/>
          </a:xfrm>
          <a:prstGeom prst="rect">
            <a:avLst/>
          </a:prstGeom>
        </p:spPr>
        <p:txBody>
          <a:bodyPr wrap="square">
            <a:spAutoFit/>
          </a:bodyPr>
          <a:lstStyle/>
          <a:p>
            <a:r>
              <a:rPr lang="es-CL" dirty="0" smtClean="0"/>
              <a:t>Art. 4º Constitución Federal, México:</a:t>
            </a:r>
          </a:p>
          <a:p>
            <a:endParaRPr lang="es-CL" dirty="0" smtClean="0"/>
          </a:p>
          <a:p>
            <a:pPr lvl="1" algn="just"/>
            <a:r>
              <a:rPr lang="es-MX" dirty="0" smtClean="0"/>
              <a:t>«Toda  </a:t>
            </a:r>
            <a:r>
              <a:rPr lang="es-MX" dirty="0"/>
              <a:t>persona  tiene  derecho  a  un  medio  ambiente  sano  para  su  desarrollo  y  bienestar.  El  Estado </a:t>
            </a:r>
            <a:r>
              <a:rPr lang="es-MX" dirty="0" smtClean="0"/>
              <a:t>garantizará </a:t>
            </a:r>
            <a:r>
              <a:rPr lang="es-MX" dirty="0"/>
              <a:t>el respeto a este derecho. El daño y deterioro ambiental generará responsabilidad para quien </a:t>
            </a:r>
            <a:r>
              <a:rPr lang="es-MX" dirty="0" smtClean="0"/>
              <a:t>lo </a:t>
            </a:r>
            <a:r>
              <a:rPr lang="es-MX" dirty="0"/>
              <a:t>provoque en términos de lo dispuesto por la ley</a:t>
            </a:r>
            <a:r>
              <a:rPr lang="es-MX" dirty="0" smtClean="0"/>
              <a:t>. </a:t>
            </a:r>
            <a:endParaRPr lang="es-MX" dirty="0"/>
          </a:p>
          <a:p>
            <a:pPr lvl="1" algn="just"/>
            <a:endParaRPr lang="es-MX" dirty="0" smtClean="0"/>
          </a:p>
          <a:p>
            <a:pPr lvl="1" algn="just"/>
            <a:r>
              <a:rPr lang="es-MX" dirty="0" smtClean="0"/>
              <a:t>«Toda </a:t>
            </a:r>
            <a:r>
              <a:rPr lang="es-MX" dirty="0"/>
              <a:t>persona tiene derecho al acceso, disposición y saneamiento de agua </a:t>
            </a:r>
            <a:r>
              <a:rPr lang="es-MX" dirty="0" smtClean="0"/>
              <a:t>para consumo </a:t>
            </a:r>
            <a:r>
              <a:rPr lang="es-MX" dirty="0"/>
              <a:t>personal y </a:t>
            </a:r>
            <a:r>
              <a:rPr lang="es-MX" dirty="0" smtClean="0"/>
              <a:t>doméstico </a:t>
            </a:r>
            <a:r>
              <a:rPr lang="es-MX" dirty="0"/>
              <a:t>en forma suficiente, salubre, aceptable y asequible. El Estado garantizará este derecho y la ley </a:t>
            </a:r>
            <a:r>
              <a:rPr lang="es-MX" dirty="0" smtClean="0"/>
              <a:t> definirá </a:t>
            </a:r>
            <a:r>
              <a:rPr lang="es-MX" dirty="0"/>
              <a:t>las bases, apoyos y modalidades para el acceso y uso equitativo y sustentable  de los recursos </a:t>
            </a:r>
            <a:r>
              <a:rPr lang="es-MX" dirty="0" smtClean="0"/>
              <a:t>hídricos</a:t>
            </a:r>
            <a:r>
              <a:rPr lang="es-MX" dirty="0"/>
              <a:t>, estableciendo la participación de la Federación, las entidades federativas y los municipios, así </a:t>
            </a:r>
          </a:p>
          <a:p>
            <a:pPr lvl="1" algn="just"/>
            <a:r>
              <a:rPr lang="es-MX" dirty="0"/>
              <a:t>como la participación de la ciudadanía para la consecución de dichos fines</a:t>
            </a:r>
            <a:r>
              <a:rPr lang="es-MX" dirty="0" smtClean="0"/>
              <a:t>.»</a:t>
            </a:r>
            <a:endParaRPr lang="es-CL" dirty="0"/>
          </a:p>
          <a:p>
            <a:endParaRPr lang="es-CL" dirty="0" smtClean="0"/>
          </a:p>
          <a:p>
            <a:r>
              <a:rPr lang="es-CL" dirty="0" smtClean="0"/>
              <a:t>Perú </a:t>
            </a:r>
            <a:r>
              <a:rPr lang="es-CL" dirty="0"/>
              <a:t>en su lista de excepciones incluye los “asuntos relacionados con Comunidades Indígenas, Campesinas, Nativas y Minorías” donde describe que:</a:t>
            </a:r>
            <a:endParaRPr lang="es-MX" dirty="0"/>
          </a:p>
          <a:p>
            <a:r>
              <a:rPr lang="es-CL" dirty="0"/>
              <a:t> </a:t>
            </a:r>
            <a:endParaRPr lang="es-MX" dirty="0"/>
          </a:p>
          <a:p>
            <a:r>
              <a:rPr lang="es-CL" dirty="0"/>
              <a:t>El Perú se reserva el derecho de adoptar o mantener cualquier medida que otorgue derechos o preferencias a minorías social o económicamente desfavorecidas y a grupos étnicos. Para efectos de esta entrada, “grupos étnicos” significa comunidades indígenas, nativas y comunidades campesinas.</a:t>
            </a:r>
            <a:endParaRPr lang="es-MX" dirty="0"/>
          </a:p>
        </p:txBody>
      </p:sp>
    </p:spTree>
    <p:extLst>
      <p:ext uri="{BB962C8B-B14F-4D97-AF65-F5344CB8AC3E}">
        <p14:creationId xmlns:p14="http://schemas.microsoft.com/office/powerpoint/2010/main" val="1119064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476672"/>
            <a:ext cx="7848872" cy="461665"/>
          </a:xfrm>
          <a:prstGeom prst="rect">
            <a:avLst/>
          </a:prstGeom>
          <a:noFill/>
        </p:spPr>
        <p:txBody>
          <a:bodyPr wrap="square" rtlCol="0">
            <a:spAutoFit/>
          </a:bodyPr>
          <a:lstStyle/>
          <a:p>
            <a:r>
              <a:rPr lang="es-MX" sz="2400" b="1" dirty="0" smtClean="0"/>
              <a:t>CONCLUSIONES</a:t>
            </a:r>
            <a:endParaRPr lang="es-MX" sz="2400" b="1" dirty="0"/>
          </a:p>
        </p:txBody>
      </p:sp>
      <p:sp>
        <p:nvSpPr>
          <p:cNvPr id="3" name="2 CuadroTexto"/>
          <p:cNvSpPr txBox="1"/>
          <p:nvPr/>
        </p:nvSpPr>
        <p:spPr>
          <a:xfrm>
            <a:off x="611560" y="1340768"/>
            <a:ext cx="8064896" cy="4524315"/>
          </a:xfrm>
          <a:prstGeom prst="rect">
            <a:avLst/>
          </a:prstGeom>
          <a:noFill/>
        </p:spPr>
        <p:txBody>
          <a:bodyPr wrap="square" rtlCol="0">
            <a:spAutoFit/>
          </a:bodyPr>
          <a:lstStyle/>
          <a:p>
            <a:r>
              <a:rPr lang="es-MX" dirty="0" smtClean="0"/>
              <a:t>A veinte años de entrar en vigor el Tratado de Libre Comercio entre México, Estados Unidos y Canadá, el modelo de acuerdo comercial se ha replicado en otros tratados, el Acuerdo Transpacífico (2016) pretende inaugurar un nuevo ciclo de acuerdos comerciales de nueva generación, en los que se incluye la liberalización de mercancías, servicios y derechos para las empresas.</a:t>
            </a:r>
          </a:p>
          <a:p>
            <a:endParaRPr lang="es-MX" dirty="0"/>
          </a:p>
          <a:p>
            <a:r>
              <a:rPr lang="es-MX" dirty="0" smtClean="0"/>
              <a:t>De los 12 países socios del TPP, según los datos del PIB, Estados Unidos representa el 62% de la economía; por lo que es una economía hegemónica, y los otros once países resultan ser periféricos en dos ordenes. Podemos ubicar un segundo epicentro con </a:t>
            </a:r>
            <a:r>
              <a:rPr lang="es-CL" dirty="0" smtClean="0"/>
              <a:t>Japón</a:t>
            </a:r>
            <a:r>
              <a:rPr lang="es-CL" dirty="0"/>
              <a:t>, Canadá, Australia y  </a:t>
            </a:r>
            <a:r>
              <a:rPr lang="es-CL" b="1" dirty="0"/>
              <a:t>México</a:t>
            </a:r>
            <a:r>
              <a:rPr lang="es-CL" dirty="0"/>
              <a:t> (5 a 16% del PIB</a:t>
            </a:r>
            <a:r>
              <a:rPr lang="es-CL" dirty="0" smtClean="0"/>
              <a:t>) y en un tercer grupo de países periféricos </a:t>
            </a:r>
            <a:r>
              <a:rPr lang="es-CL" dirty="0"/>
              <a:t>estarían Malasia,  Singapur, Chile, Perú, Nueva Zelanda, Vietnam y Brunei Darussalam (1% cada uno o menos</a:t>
            </a:r>
            <a:r>
              <a:rPr lang="es-CL" dirty="0" smtClean="0"/>
              <a:t>).</a:t>
            </a:r>
          </a:p>
          <a:p>
            <a:endParaRPr lang="es-CL" dirty="0"/>
          </a:p>
          <a:p>
            <a:r>
              <a:rPr lang="es-CL" dirty="0" smtClean="0"/>
              <a:t>Sin embargo, si clasificáramos los países según el comercio per cápita, México en realidad se encuentra junto con Chile y Perú</a:t>
            </a:r>
          </a:p>
          <a:p>
            <a:endParaRPr lang="es-CL" dirty="0"/>
          </a:p>
        </p:txBody>
      </p:sp>
    </p:spTree>
    <p:extLst>
      <p:ext uri="{BB962C8B-B14F-4D97-AF65-F5344CB8AC3E}">
        <p14:creationId xmlns:p14="http://schemas.microsoft.com/office/powerpoint/2010/main" val="3694539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76672"/>
            <a:ext cx="8064896" cy="6186309"/>
          </a:xfrm>
          <a:prstGeom prst="rect">
            <a:avLst/>
          </a:prstGeom>
          <a:noFill/>
        </p:spPr>
        <p:txBody>
          <a:bodyPr wrap="square" rtlCol="0">
            <a:spAutoFit/>
          </a:bodyPr>
          <a:lstStyle/>
          <a:p>
            <a:r>
              <a:rPr lang="es-CL" dirty="0"/>
              <a:t>En el caso de América Latina, Chile, México y Perú son países que tienen acuerdos comerciales entre sí, constituyen el bloque Alianza del Pacífico junto con Colombia país excluido en el TPP.</a:t>
            </a:r>
          </a:p>
          <a:p>
            <a:r>
              <a:rPr lang="es-MX" dirty="0"/>
              <a:t> </a:t>
            </a:r>
          </a:p>
          <a:p>
            <a:r>
              <a:rPr lang="es-MX" dirty="0" smtClean="0"/>
              <a:t>Los principales socios de Chile, México y Perú son Estados Unidos, Canadá, Japón y países excluidos del TPP como  China, Unión Europea, Brasil</a:t>
            </a:r>
            <a:r>
              <a:rPr lang="es-MX" dirty="0"/>
              <a:t> </a:t>
            </a:r>
            <a:r>
              <a:rPr lang="es-MX" dirty="0" smtClean="0"/>
              <a:t>y Argentina. Es decir que no hace falta firmar un acuerdo comercial más, de hecho, lo más pertinente sería revisar los resultados de estos acuerdos comerciales, particularmente en los capítulos agropecuarios, incluir cláusulas de derechos laborales y eliminar las barreras para la movilidad de personas.</a:t>
            </a:r>
          </a:p>
          <a:p>
            <a:endParaRPr lang="es-MX" dirty="0"/>
          </a:p>
          <a:p>
            <a:r>
              <a:rPr lang="es-MX" dirty="0" smtClean="0"/>
              <a:t>Veinte años después de este ciclo de tratados comerciales, los países se han especializado. México está dejando de ser un país productor de alimentos para ser un importador neto, especializado en manufacturas. Es posible que Chile y Perú sigan el ejemplo de México y dejen de producir alimentos para ser grandes fábricas mercantiles. </a:t>
            </a:r>
          </a:p>
          <a:p>
            <a:endParaRPr lang="es-MX" dirty="0"/>
          </a:p>
          <a:p>
            <a:r>
              <a:rPr lang="es-MX" dirty="0" smtClean="0"/>
              <a:t>En la división internacional del trabajo, Latinoamérica se ha convertido en un gran proveedor de materias primas para China: minerales y productos pre-manufacturados para su termino en fábricas de China y su posterior re-introducción a América Latina a través de México, desde donde se re-exportan a Estados Unidos y Europa.</a:t>
            </a:r>
            <a:endParaRPr lang="es-MX" dirty="0"/>
          </a:p>
        </p:txBody>
      </p:sp>
    </p:spTree>
    <p:extLst>
      <p:ext uri="{BB962C8B-B14F-4D97-AF65-F5344CB8AC3E}">
        <p14:creationId xmlns:p14="http://schemas.microsoft.com/office/powerpoint/2010/main" val="5838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764704"/>
            <a:ext cx="8280920" cy="5909310"/>
          </a:xfrm>
          <a:prstGeom prst="rect">
            <a:avLst/>
          </a:prstGeom>
          <a:noFill/>
        </p:spPr>
        <p:txBody>
          <a:bodyPr wrap="square" rtlCol="0">
            <a:spAutoFit/>
          </a:bodyPr>
          <a:lstStyle/>
          <a:p>
            <a:r>
              <a:rPr lang="es-MX" dirty="0" smtClean="0"/>
              <a:t>En materia de patentes y marcas registradas en Chile, México y Perú, en realidad los que están aprovechando los sistemas de registro son personas o empresas no residentes, es decir, empresas con domicilio en otro país que pretenden vender sus productos en nuestros países.</a:t>
            </a:r>
          </a:p>
          <a:p>
            <a:endParaRPr lang="es-MX" dirty="0"/>
          </a:p>
          <a:p>
            <a:r>
              <a:rPr lang="es-MX" dirty="0" smtClean="0"/>
              <a:t>¿Qué posibilidades tienen los pueblos indígenas o las organizaciones campesinas de participar en estos ciclos comerciales internacionales? Prácticamente ninguna. Si consideramos los datos del último Censo Ejidal (INEGI</a:t>
            </a:r>
            <a:r>
              <a:rPr lang="es-MX" smtClean="0"/>
              <a:t>, </a:t>
            </a:r>
            <a:r>
              <a:rPr lang="es-MX" smtClean="0"/>
              <a:t>2007</a:t>
            </a:r>
            <a:r>
              <a:rPr lang="es-MX" dirty="0" smtClean="0"/>
              <a:t>), en México el 98% de la producción agrícola se encuentra en el primer eslabón de la economía, es decir, no tienen capacidad de participar en las llamadas cadenas de valor. </a:t>
            </a:r>
          </a:p>
          <a:p>
            <a:endParaRPr lang="es-MX" dirty="0"/>
          </a:p>
          <a:p>
            <a:r>
              <a:rPr lang="es-MX" dirty="0" smtClean="0"/>
              <a:t>De los doce países socios del TPP, México es el que tiene mayor diversidad lingüística y cultural, con la existencia de 283 lenguas agrupadas en 63 grupos étnicos. Además, es un país de </a:t>
            </a:r>
            <a:r>
              <a:rPr lang="es-MX" dirty="0" err="1" smtClean="0"/>
              <a:t>megadiversidad</a:t>
            </a:r>
            <a:r>
              <a:rPr lang="es-MX" dirty="0" smtClean="0"/>
              <a:t> biológica. Sin embargo, en las cláusulas del TPP se da prioridad a las actividades comerciales sin restricciones, y las políticas de conservación ecológica quedan como secundarias o voluntarias.</a:t>
            </a:r>
          </a:p>
          <a:p>
            <a:endParaRPr lang="es-MX" dirty="0"/>
          </a:p>
          <a:p>
            <a:r>
              <a:rPr lang="es-MX" dirty="0" smtClean="0"/>
              <a:t>En materia de patentes de la biodiversidad, en la agenda de implementación del TPP se establece el compromiso de todos los países de homologar su legislación de registro de variedades según el Acta UPOV 1991, que reconoce los derechos del obtentor por encima de los derechos de los campesinos a las semillas.</a:t>
            </a:r>
            <a:endParaRPr lang="es-MX" dirty="0"/>
          </a:p>
        </p:txBody>
      </p:sp>
    </p:spTree>
    <p:extLst>
      <p:ext uri="{BB962C8B-B14F-4D97-AF65-F5344CB8AC3E}">
        <p14:creationId xmlns:p14="http://schemas.microsoft.com/office/powerpoint/2010/main" val="453776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980728"/>
            <a:ext cx="8064896" cy="4801314"/>
          </a:xfrm>
          <a:prstGeom prst="rect">
            <a:avLst/>
          </a:prstGeom>
          <a:noFill/>
        </p:spPr>
        <p:txBody>
          <a:bodyPr wrap="square" rtlCol="0">
            <a:spAutoFit/>
          </a:bodyPr>
          <a:lstStyle/>
          <a:p>
            <a:r>
              <a:rPr lang="es-MX" dirty="0" smtClean="0"/>
              <a:t>¿Qué instrumentos de derechos humanos tenemos que podamos utilizar?</a:t>
            </a:r>
          </a:p>
          <a:p>
            <a:endParaRPr lang="es-MX" dirty="0"/>
          </a:p>
          <a:p>
            <a:r>
              <a:rPr lang="es-MX" dirty="0" smtClean="0"/>
              <a:t>Chile, México y Perú son parte del PIDESC, Convenio 169 OIT, CIDH y de la Declaración de la ONU sobre derechos de los pueblos indígenas.</a:t>
            </a:r>
          </a:p>
          <a:p>
            <a:endParaRPr lang="es-MX" dirty="0"/>
          </a:p>
          <a:p>
            <a:r>
              <a:rPr lang="es-MX" dirty="0" smtClean="0"/>
              <a:t>Los otros países sólo han firmado la Declaración de la ONU sobre derechos indígenas, pero no han ratificado ni el PIDESC ni el C-169, mucho menos forman parte de la OEA-CIDH.</a:t>
            </a:r>
          </a:p>
          <a:p>
            <a:endParaRPr lang="es-MX" dirty="0"/>
          </a:p>
          <a:p>
            <a:r>
              <a:rPr lang="es-MX" dirty="0" smtClean="0"/>
              <a:t>En México se puede recurrir al art. 2 de la Constitución que especifica que los tratados internacionales en materia de derechos humanos se encuentran en la misma jerarquía que la Constitución, es decir, que –en teoría–,  los tratados comerciales deberían ser considerados inferiores a los derechos humanos.</a:t>
            </a:r>
          </a:p>
          <a:p>
            <a:endParaRPr lang="es-MX" dirty="0"/>
          </a:p>
          <a:p>
            <a:r>
              <a:rPr lang="es-MX" dirty="0" smtClean="0"/>
              <a:t>Sin embargo, en el texto oficial del TPP, en el Anexo dedicado a las salvaguardas o exclusiones, los negociadores del gobierno mexicano no establecieron salvaguardas a partir de los derechos humanos.</a:t>
            </a:r>
          </a:p>
        </p:txBody>
      </p:sp>
    </p:spTree>
    <p:extLst>
      <p:ext uri="{BB962C8B-B14F-4D97-AF65-F5344CB8AC3E}">
        <p14:creationId xmlns:p14="http://schemas.microsoft.com/office/powerpoint/2010/main" val="3951427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476672"/>
            <a:ext cx="7704856" cy="3354765"/>
          </a:xfrm>
          <a:prstGeom prst="rect">
            <a:avLst/>
          </a:prstGeom>
          <a:noFill/>
        </p:spPr>
        <p:txBody>
          <a:bodyPr wrap="square" rtlCol="0">
            <a:spAutoFit/>
          </a:bodyPr>
          <a:lstStyle/>
          <a:p>
            <a:pPr marL="571500" indent="-571500">
              <a:buAutoNum type="romanUcPeriod"/>
            </a:pPr>
            <a:r>
              <a:rPr lang="es-MX" sz="3200" b="1" dirty="0" smtClean="0"/>
              <a:t>Perfil económico de los países latinoamericanos socios del Acuerdo Transpacífico  (TPP)</a:t>
            </a:r>
          </a:p>
          <a:p>
            <a:pPr marL="571500" indent="-571500">
              <a:buAutoNum type="romanUcPeriod"/>
            </a:pPr>
            <a:endParaRPr lang="es-MX" sz="3200" b="1" dirty="0"/>
          </a:p>
          <a:p>
            <a:pPr marL="1371600" lvl="2" indent="-457200">
              <a:buFont typeface="Arial" pitchFamily="34" charset="0"/>
              <a:buChar char="•"/>
            </a:pPr>
            <a:r>
              <a:rPr lang="es-MX" sz="2800" b="1" dirty="0" smtClean="0"/>
              <a:t>Chile</a:t>
            </a:r>
          </a:p>
          <a:p>
            <a:pPr marL="1371600" lvl="2" indent="-457200">
              <a:buFont typeface="Arial" pitchFamily="34" charset="0"/>
              <a:buChar char="•"/>
            </a:pPr>
            <a:r>
              <a:rPr lang="es-MX" sz="2800" b="1" dirty="0" smtClean="0"/>
              <a:t>México</a:t>
            </a:r>
          </a:p>
          <a:p>
            <a:pPr marL="1371600" lvl="2" indent="-457200">
              <a:buFont typeface="Arial" pitchFamily="34" charset="0"/>
              <a:buChar char="•"/>
            </a:pPr>
            <a:r>
              <a:rPr lang="es-MX" sz="2800" b="1" dirty="0" smtClean="0"/>
              <a:t>Perú</a:t>
            </a:r>
            <a:endParaRPr lang="es-MX" sz="2800" b="1" dirty="0"/>
          </a:p>
        </p:txBody>
      </p:sp>
    </p:spTree>
    <p:extLst>
      <p:ext uri="{BB962C8B-B14F-4D97-AF65-F5344CB8AC3E}">
        <p14:creationId xmlns:p14="http://schemas.microsoft.com/office/powerpoint/2010/main" val="3890498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836712"/>
            <a:ext cx="8064896" cy="5632311"/>
          </a:xfrm>
          <a:prstGeom prst="rect">
            <a:avLst/>
          </a:prstGeom>
          <a:noFill/>
        </p:spPr>
        <p:txBody>
          <a:bodyPr wrap="square" rtlCol="0">
            <a:spAutoFit/>
          </a:bodyPr>
          <a:lstStyle/>
          <a:p>
            <a:r>
              <a:rPr lang="es-MX" dirty="0" smtClean="0"/>
              <a:t>Las salvaguardas que reconoció el gobierno mexicano tienen que ver solo con el artículo 4 de la Constitución, que establece que la igualdad ante la ley, los derechos a un medio ambiente sano y al agua. </a:t>
            </a:r>
          </a:p>
          <a:p>
            <a:endParaRPr lang="es-MX" dirty="0"/>
          </a:p>
          <a:p>
            <a:r>
              <a:rPr lang="es-MX" dirty="0" smtClean="0"/>
              <a:t>Chile y Perú sí incluyeron salvaguardas con respecto a la aplicación del TPP con pueblos y comunidades indígenas. Respaldados en el C-169-OIT , los pueblos indígenas podrían exigir ante la CIDH un trato igual al que Chile y Perú da a los pueblos indígenas.</a:t>
            </a:r>
          </a:p>
          <a:p>
            <a:endParaRPr lang="es-MX" dirty="0"/>
          </a:p>
          <a:p>
            <a:r>
              <a:rPr lang="es-MX" dirty="0" smtClean="0"/>
              <a:t>México únicamente incluyó salvaguardas que dan derecho a los pueblos indígenas de comunicarse en su lengua en los medios de comunicación.</a:t>
            </a:r>
          </a:p>
          <a:p>
            <a:endParaRPr lang="es-MX" dirty="0" smtClean="0"/>
          </a:p>
          <a:p>
            <a:r>
              <a:rPr lang="es-MX" dirty="0" smtClean="0"/>
              <a:t>Una última posibilidad sería que los pueblos indígenas expusieran la exclusión de la que son objeto por los acuerdos comerciales ante el Foro permanente de las Naciones Unidas sobre pueblos indígenas.</a:t>
            </a:r>
          </a:p>
          <a:p>
            <a:endParaRPr lang="es-MX" dirty="0"/>
          </a:p>
          <a:p>
            <a:r>
              <a:rPr lang="es-MX" dirty="0" smtClean="0"/>
              <a:t>Las organizaciones de derechos humanos de Chile interpusieron ya una demanda ante la Asamblea general de la ONU por exclusión de los derechos colectivos de los pueblos indígenas. Los pueblos indígenas de México y Perú podrían explorar la posibilidad de adherirse a la demanda de los pueblos chilenos.</a:t>
            </a:r>
            <a:endParaRPr lang="es-MX" dirty="0"/>
          </a:p>
        </p:txBody>
      </p:sp>
    </p:spTree>
    <p:extLst>
      <p:ext uri="{BB962C8B-B14F-4D97-AF65-F5344CB8AC3E}">
        <p14:creationId xmlns:p14="http://schemas.microsoft.com/office/powerpoint/2010/main" val="793160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1844824"/>
            <a:ext cx="7128792" cy="3046988"/>
          </a:xfrm>
          <a:prstGeom prst="rect">
            <a:avLst/>
          </a:prstGeom>
          <a:noFill/>
        </p:spPr>
        <p:txBody>
          <a:bodyPr wrap="square" rtlCol="0">
            <a:spAutoFit/>
          </a:bodyPr>
          <a:lstStyle/>
          <a:p>
            <a:r>
              <a:rPr lang="es-MX" sz="2400" b="1" dirty="0" smtClean="0"/>
              <a:t>Es todo, por ahora….</a:t>
            </a:r>
          </a:p>
          <a:p>
            <a:endParaRPr lang="es-MX" sz="2400" b="1" dirty="0"/>
          </a:p>
          <a:p>
            <a:endParaRPr lang="es-MX" sz="2400" b="1" dirty="0" smtClean="0"/>
          </a:p>
          <a:p>
            <a:r>
              <a:rPr lang="es-MX" sz="2400" b="1" dirty="0" smtClean="0"/>
              <a:t>Muchas gracias</a:t>
            </a:r>
          </a:p>
          <a:p>
            <a:endParaRPr lang="es-MX" sz="2400" b="1" dirty="0"/>
          </a:p>
          <a:p>
            <a:endParaRPr lang="es-MX" sz="2400" b="1" dirty="0" smtClean="0"/>
          </a:p>
          <a:p>
            <a:endParaRPr lang="es-MX" sz="2400" b="1" dirty="0"/>
          </a:p>
          <a:p>
            <a:r>
              <a:rPr lang="es-MX" sz="2400" b="1" dirty="0" smtClean="0"/>
              <a:t>Emanuel Gómez</a:t>
            </a:r>
            <a:endParaRPr lang="es-MX" sz="2400" b="1" dirty="0"/>
          </a:p>
        </p:txBody>
      </p:sp>
    </p:spTree>
    <p:extLst>
      <p:ext uri="{BB962C8B-B14F-4D97-AF65-F5344CB8AC3E}">
        <p14:creationId xmlns:p14="http://schemas.microsoft.com/office/powerpoint/2010/main" val="4186533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aises_TPP_segun_PI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908720"/>
            <a:ext cx="6984776" cy="4560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Rectángulo"/>
          <p:cNvSpPr/>
          <p:nvPr/>
        </p:nvSpPr>
        <p:spPr>
          <a:xfrm>
            <a:off x="395536" y="260648"/>
            <a:ext cx="8280920" cy="461665"/>
          </a:xfrm>
          <a:prstGeom prst="rect">
            <a:avLst/>
          </a:prstGeom>
        </p:spPr>
        <p:txBody>
          <a:bodyPr wrap="square">
            <a:spAutoFit/>
          </a:bodyPr>
          <a:lstStyle/>
          <a:p>
            <a:r>
              <a:rPr lang="es-CL" sz="2400" b="1" dirty="0" smtClean="0"/>
              <a:t>Tres categorías de países según el tamaño de su economía</a:t>
            </a:r>
          </a:p>
        </p:txBody>
      </p:sp>
      <p:sp>
        <p:nvSpPr>
          <p:cNvPr id="5" name="4 Rectángulo"/>
          <p:cNvSpPr/>
          <p:nvPr/>
        </p:nvSpPr>
        <p:spPr>
          <a:xfrm>
            <a:off x="395536" y="5661248"/>
            <a:ext cx="8424936" cy="1077218"/>
          </a:xfrm>
          <a:prstGeom prst="rect">
            <a:avLst/>
          </a:prstGeom>
        </p:spPr>
        <p:txBody>
          <a:bodyPr wrap="square">
            <a:spAutoFit/>
          </a:bodyPr>
          <a:lstStyle/>
          <a:p>
            <a:r>
              <a:rPr lang="es-CL" sz="1600" b="1" dirty="0" smtClean="0"/>
              <a:t>1. País hegemónico: </a:t>
            </a:r>
            <a:r>
              <a:rPr lang="es-CL" sz="1600" dirty="0" smtClean="0"/>
              <a:t>Estados </a:t>
            </a:r>
            <a:r>
              <a:rPr lang="es-CL" sz="1600" dirty="0"/>
              <a:t>Unidos </a:t>
            </a:r>
            <a:r>
              <a:rPr lang="es-CL" sz="1600" dirty="0" smtClean="0"/>
              <a:t>(62% del PIB del bloque TPP)</a:t>
            </a:r>
            <a:endParaRPr lang="es-CL" sz="1400" dirty="0" smtClean="0"/>
          </a:p>
          <a:p>
            <a:r>
              <a:rPr lang="es-CL" sz="1600" b="1" dirty="0" smtClean="0"/>
              <a:t>2. Segundo epicentro: </a:t>
            </a:r>
            <a:r>
              <a:rPr lang="es-CL" sz="1600" dirty="0" smtClean="0"/>
              <a:t>Japón</a:t>
            </a:r>
            <a:r>
              <a:rPr lang="es-CL" sz="1600" dirty="0"/>
              <a:t>, Canadá, </a:t>
            </a:r>
            <a:r>
              <a:rPr lang="es-CL" sz="1600" dirty="0" smtClean="0"/>
              <a:t>Australia y  </a:t>
            </a:r>
            <a:r>
              <a:rPr lang="es-CL" sz="1600" b="1" dirty="0" smtClean="0"/>
              <a:t>México</a:t>
            </a:r>
            <a:r>
              <a:rPr lang="es-CL" sz="1600" dirty="0" smtClean="0"/>
              <a:t> (5 a 16% del PIB)</a:t>
            </a:r>
            <a:endParaRPr lang="es-CL" sz="1400" dirty="0" smtClean="0"/>
          </a:p>
          <a:p>
            <a:r>
              <a:rPr lang="es-CL" sz="1600" b="1" dirty="0" smtClean="0"/>
              <a:t>3. Países periféricos: </a:t>
            </a:r>
            <a:r>
              <a:rPr lang="es-CL" sz="1600" dirty="0"/>
              <a:t>Malasia y Singapur </a:t>
            </a:r>
            <a:r>
              <a:rPr lang="es-CL" sz="1600" dirty="0" smtClean="0"/>
              <a:t>,  Chile</a:t>
            </a:r>
            <a:r>
              <a:rPr lang="es-CL" sz="1600" dirty="0"/>
              <a:t>, Perú, Nueva Zelanda, Vietnam y Brunei </a:t>
            </a:r>
            <a:r>
              <a:rPr lang="es-CL" sz="1600" dirty="0" smtClean="0"/>
              <a:t>Darussalam (1% cada uno o menos).</a:t>
            </a:r>
            <a:endParaRPr lang="es-MX" sz="1600" dirty="0"/>
          </a:p>
        </p:txBody>
      </p:sp>
    </p:spTree>
    <p:extLst>
      <p:ext uri="{BB962C8B-B14F-4D97-AF65-F5344CB8AC3E}">
        <p14:creationId xmlns:p14="http://schemas.microsoft.com/office/powerpoint/2010/main" val="2892583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2748418463"/>
              </p:ext>
            </p:extLst>
          </p:nvPr>
        </p:nvGraphicFramePr>
        <p:xfrm>
          <a:off x="323528" y="2998756"/>
          <a:ext cx="8363272" cy="3505200"/>
        </p:xfrm>
        <a:graphic>
          <a:graphicData uri="http://schemas.openxmlformats.org/drawingml/2006/table">
            <a:tbl>
              <a:tblPr firstRow="1" firstCol="1" bandRow="1">
                <a:tableStyleId>{3B4B98B0-60AC-42C2-AFA5-B58CD77FA1E5}</a:tableStyleId>
              </a:tblPr>
              <a:tblGrid>
                <a:gridCol w="2191072"/>
                <a:gridCol w="2057400"/>
                <a:gridCol w="2057400"/>
                <a:gridCol w="2057400"/>
              </a:tblGrid>
              <a:tr h="572135">
                <a:tc>
                  <a:txBody>
                    <a:bodyPr/>
                    <a:lstStyle/>
                    <a:p>
                      <a:pPr algn="ctr">
                        <a:lnSpc>
                          <a:spcPct val="115000"/>
                        </a:lnSpc>
                        <a:spcAft>
                          <a:spcPts val="0"/>
                        </a:spcAft>
                      </a:pPr>
                      <a:r>
                        <a:rPr lang="es-MX" sz="2000" dirty="0">
                          <a:effectLst/>
                        </a:rPr>
                        <a:t>País</a:t>
                      </a: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Población total (miles, 2014)</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Producto Interno Bruto (millones USD 2014)</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Comercio per capita (USD, 2012-2014)</a:t>
                      </a:r>
                      <a:endParaRPr lang="es-MX" sz="2000">
                        <a:effectLst/>
                        <a:latin typeface="Calibri"/>
                        <a:ea typeface="Calibri"/>
                        <a:cs typeface="Times New Roman"/>
                      </a:endParaRPr>
                    </a:p>
                  </a:txBody>
                  <a:tcPr marL="44450" marR="44450" marT="0" marB="0" anchor="ctr"/>
                </a:tc>
              </a:tr>
              <a:tr h="190500">
                <a:tc>
                  <a:txBody>
                    <a:bodyPr/>
                    <a:lstStyle/>
                    <a:p>
                      <a:pPr algn="ctr">
                        <a:lnSpc>
                          <a:spcPct val="115000"/>
                        </a:lnSpc>
                        <a:spcAft>
                          <a:spcPts val="0"/>
                        </a:spcAft>
                      </a:pPr>
                      <a:r>
                        <a:rPr lang="es-MX" sz="2000">
                          <a:effectLst/>
                        </a:rPr>
                        <a:t>México</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123,799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1’282,720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400" b="1" dirty="0">
                          <a:solidFill>
                            <a:srgbClr val="FF0000"/>
                          </a:solidFill>
                          <a:effectLst/>
                        </a:rPr>
                        <a:t>             6,672 </a:t>
                      </a:r>
                      <a:endParaRPr lang="es-MX" sz="2400" b="1" dirty="0">
                        <a:solidFill>
                          <a:srgbClr val="FF0000"/>
                        </a:solidFill>
                        <a:effectLst/>
                        <a:latin typeface="Calibri"/>
                        <a:ea typeface="Calibri"/>
                        <a:cs typeface="Times New Roman"/>
                      </a:endParaRPr>
                    </a:p>
                  </a:txBody>
                  <a:tcPr marL="44450" marR="44450" marT="0" marB="0" anchor="ctr"/>
                </a:tc>
              </a:tr>
              <a:tr h="190500">
                <a:tc>
                  <a:txBody>
                    <a:bodyPr/>
                    <a:lstStyle/>
                    <a:p>
                      <a:pPr algn="ctr">
                        <a:lnSpc>
                          <a:spcPct val="115000"/>
                        </a:lnSpc>
                        <a:spcAft>
                          <a:spcPts val="0"/>
                        </a:spcAft>
                      </a:pPr>
                      <a:r>
                        <a:rPr lang="es-MX" sz="2000">
                          <a:effectLst/>
                        </a:rPr>
                        <a:t>Chile</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17,773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258,062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400" b="1" dirty="0">
                          <a:solidFill>
                            <a:srgbClr val="FF0000"/>
                          </a:solidFill>
                          <a:effectLst/>
                        </a:rPr>
                        <a:t>           10,028 </a:t>
                      </a:r>
                      <a:endParaRPr lang="es-MX" sz="2400" b="1" dirty="0">
                        <a:solidFill>
                          <a:srgbClr val="FF0000"/>
                        </a:solidFill>
                        <a:effectLst/>
                        <a:latin typeface="Calibri"/>
                        <a:ea typeface="Calibri"/>
                        <a:cs typeface="Times New Roman"/>
                      </a:endParaRPr>
                    </a:p>
                  </a:txBody>
                  <a:tcPr marL="44450" marR="44450" marT="0" marB="0" anchor="ctr"/>
                </a:tc>
              </a:tr>
              <a:tr h="190500">
                <a:tc>
                  <a:txBody>
                    <a:bodyPr/>
                    <a:lstStyle/>
                    <a:p>
                      <a:pPr algn="ctr">
                        <a:lnSpc>
                          <a:spcPct val="115000"/>
                        </a:lnSpc>
                        <a:spcAft>
                          <a:spcPts val="0"/>
                        </a:spcAft>
                      </a:pPr>
                      <a:r>
                        <a:rPr lang="es-MX" sz="2000">
                          <a:effectLst/>
                        </a:rPr>
                        <a:t>Perú</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30,769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202,903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400" b="1" dirty="0">
                          <a:solidFill>
                            <a:srgbClr val="FF0000"/>
                          </a:solidFill>
                          <a:effectLst/>
                        </a:rPr>
                        <a:t>             3,162 </a:t>
                      </a:r>
                      <a:endParaRPr lang="es-MX" sz="2400" b="1" dirty="0">
                        <a:solidFill>
                          <a:srgbClr val="FF0000"/>
                        </a:solidFill>
                        <a:effectLst/>
                        <a:latin typeface="Calibri"/>
                        <a:ea typeface="Calibri"/>
                        <a:cs typeface="Times New Roman"/>
                      </a:endParaRPr>
                    </a:p>
                  </a:txBody>
                  <a:tcPr marL="44450" marR="44450" marT="0" marB="0" anchor="ctr"/>
                </a:tc>
              </a:tr>
              <a:tr h="190500">
                <a:tc>
                  <a:txBody>
                    <a:bodyPr/>
                    <a:lstStyle/>
                    <a:p>
                      <a:pPr algn="ctr">
                        <a:lnSpc>
                          <a:spcPct val="115000"/>
                        </a:lnSpc>
                        <a:spcAft>
                          <a:spcPts val="0"/>
                        </a:spcAft>
                      </a:pPr>
                      <a:r>
                        <a:rPr lang="es-MX" sz="2000" dirty="0">
                          <a:effectLst/>
                        </a:rPr>
                        <a:t>TOTAL</a:t>
                      </a: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dirty="0">
                          <a:effectLst/>
                        </a:rPr>
                        <a:t>172,341</a:t>
                      </a: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dirty="0">
                          <a:effectLst/>
                        </a:rPr>
                        <a:t>1’743,685</a:t>
                      </a: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dirty="0">
                          <a:effectLst/>
                        </a:rPr>
                        <a:t>Promedio: $6,621</a:t>
                      </a:r>
                      <a:endParaRPr lang="es-MX" sz="2000" dirty="0">
                        <a:effectLst/>
                        <a:latin typeface="Calibri"/>
                        <a:ea typeface="Calibri"/>
                        <a:cs typeface="Times New Roman"/>
                      </a:endParaRPr>
                    </a:p>
                  </a:txBody>
                  <a:tcPr marL="44450" marR="44450" marT="0" marB="0" anchor="ctr"/>
                </a:tc>
              </a:tr>
              <a:tr h="190500">
                <a:tc gridSpan="4">
                  <a:txBody>
                    <a:bodyPr/>
                    <a:lstStyle/>
                    <a:p>
                      <a:pPr algn="just">
                        <a:lnSpc>
                          <a:spcPct val="115000"/>
                        </a:lnSpc>
                        <a:spcAft>
                          <a:spcPts val="0"/>
                        </a:spcAft>
                      </a:pPr>
                      <a:r>
                        <a:rPr lang="es-MX" sz="1600" b="0" dirty="0">
                          <a:effectLst/>
                        </a:rPr>
                        <a:t>Fuente: </a:t>
                      </a:r>
                      <a:r>
                        <a:rPr lang="es-MX" sz="1600" b="0" dirty="0" smtClean="0">
                          <a:effectLst/>
                        </a:rPr>
                        <a:t>OMC, </a:t>
                      </a:r>
                      <a:r>
                        <a:rPr lang="es-MX" sz="1600" b="0" dirty="0">
                          <a:effectLst/>
                        </a:rPr>
                        <a:t>2016, </a:t>
                      </a:r>
                      <a:r>
                        <a:rPr lang="es-MX" sz="1600" b="0" i="1" dirty="0">
                          <a:effectLst/>
                        </a:rPr>
                        <a:t>Perfil comercial de países seleccionados</a:t>
                      </a:r>
                      <a:r>
                        <a:rPr lang="es-MX" sz="1600" b="0" dirty="0">
                          <a:effectLst/>
                        </a:rPr>
                        <a:t>. En línea: https://www.wto.org/english/tratop_e/region_e/rta_participation_map_e.htm/ Recuperado el 24/03/2016</a:t>
                      </a:r>
                      <a:endParaRPr lang="es-MX" sz="1600" b="0" dirty="0">
                        <a:effectLst/>
                        <a:latin typeface="Calibri"/>
                        <a:ea typeface="Calibri"/>
                        <a:cs typeface="Times New Roman"/>
                      </a:endParaRPr>
                    </a:p>
                  </a:txBody>
                  <a:tcPr marL="44450" marR="44450" marT="0" marB="0" anchor="ct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sp>
        <p:nvSpPr>
          <p:cNvPr id="3" name="2 CuadroTexto"/>
          <p:cNvSpPr txBox="1"/>
          <p:nvPr/>
        </p:nvSpPr>
        <p:spPr>
          <a:xfrm>
            <a:off x="395536" y="476672"/>
            <a:ext cx="8208912" cy="461665"/>
          </a:xfrm>
          <a:prstGeom prst="rect">
            <a:avLst/>
          </a:prstGeom>
          <a:noFill/>
        </p:spPr>
        <p:txBody>
          <a:bodyPr wrap="square" rtlCol="0">
            <a:spAutoFit/>
          </a:bodyPr>
          <a:lstStyle/>
          <a:p>
            <a:pPr algn="ctr"/>
            <a:r>
              <a:rPr lang="es-MX" sz="2400" b="1" dirty="0" smtClean="0"/>
              <a:t>Perfil económico de los países latinoamericanos socios del TPP</a:t>
            </a:r>
            <a:endParaRPr lang="es-MX" sz="2400" b="1" dirty="0"/>
          </a:p>
        </p:txBody>
      </p:sp>
      <p:sp>
        <p:nvSpPr>
          <p:cNvPr id="4" name="3 Rectángulo"/>
          <p:cNvSpPr/>
          <p:nvPr/>
        </p:nvSpPr>
        <p:spPr>
          <a:xfrm>
            <a:off x="467544" y="1497558"/>
            <a:ext cx="8136904" cy="923330"/>
          </a:xfrm>
          <a:prstGeom prst="rect">
            <a:avLst/>
          </a:prstGeom>
        </p:spPr>
        <p:txBody>
          <a:bodyPr wrap="square">
            <a:spAutoFit/>
          </a:bodyPr>
          <a:lstStyle/>
          <a:p>
            <a:r>
              <a:rPr lang="es-CL" dirty="0"/>
              <a:t>Sin embargo, si clasificáramos los países por el comercio per cápita, esto es, el acceso de cada poblador a los valores generados por el comercio, entonces México descendería varios lugares para ubicarse junto a Perú y Chile.</a:t>
            </a:r>
            <a:endParaRPr lang="es-MX" dirty="0"/>
          </a:p>
        </p:txBody>
      </p:sp>
    </p:spTree>
    <p:extLst>
      <p:ext uri="{BB962C8B-B14F-4D97-AF65-F5344CB8AC3E}">
        <p14:creationId xmlns:p14="http://schemas.microsoft.com/office/powerpoint/2010/main" val="251369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Graf_2_Productos_agricol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205607"/>
            <a:ext cx="3998913" cy="24511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Prod_3_Combusti_mi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818" y="3941911"/>
            <a:ext cx="3916363" cy="240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4" descr="Prod_4_Manufactura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8024" y="3941911"/>
            <a:ext cx="3943350" cy="251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Rectángulo"/>
          <p:cNvSpPr/>
          <p:nvPr/>
        </p:nvSpPr>
        <p:spPr>
          <a:xfrm>
            <a:off x="4788023" y="332656"/>
            <a:ext cx="4184005" cy="3416320"/>
          </a:xfrm>
          <a:prstGeom prst="rect">
            <a:avLst/>
          </a:prstGeom>
        </p:spPr>
        <p:txBody>
          <a:bodyPr wrap="square">
            <a:spAutoFit/>
          </a:bodyPr>
          <a:lstStyle/>
          <a:p>
            <a:r>
              <a:rPr lang="es-CL" dirty="0"/>
              <a:t>Respecto a las especializaciones económicas de cada país, México se ha </a:t>
            </a:r>
            <a:r>
              <a:rPr lang="es-CL" dirty="0" smtClean="0"/>
              <a:t>especializado en manufacturas y se ha alejado </a:t>
            </a:r>
            <a:r>
              <a:rPr lang="es-CL" dirty="0"/>
              <a:t>de su vocación agrícola, pecuaria y forestal y depende de las importaciones agropecuarias para satisfacer su demanda de alimentos para consumo humano, animal o industrial. No así en los casos de Chile y Perú, que aún mantienen importantes flujos de exportación de productos agrícolas y son pocos los productos importados.</a:t>
            </a:r>
            <a:endParaRPr lang="es-MX" dirty="0"/>
          </a:p>
        </p:txBody>
      </p:sp>
      <p:sp>
        <p:nvSpPr>
          <p:cNvPr id="4" name="3 CuadroTexto"/>
          <p:cNvSpPr txBox="1"/>
          <p:nvPr/>
        </p:nvSpPr>
        <p:spPr>
          <a:xfrm>
            <a:off x="323528" y="188640"/>
            <a:ext cx="4101653" cy="830997"/>
          </a:xfrm>
          <a:prstGeom prst="rect">
            <a:avLst/>
          </a:prstGeom>
          <a:noFill/>
        </p:spPr>
        <p:txBody>
          <a:bodyPr wrap="square" rtlCol="0">
            <a:spAutoFit/>
          </a:bodyPr>
          <a:lstStyle/>
          <a:p>
            <a:r>
              <a:rPr lang="es-MX" sz="2400" b="1" dirty="0" smtClean="0"/>
              <a:t>Especialización de las economías</a:t>
            </a:r>
            <a:endParaRPr lang="es-MX" sz="2400" b="1" dirty="0"/>
          </a:p>
        </p:txBody>
      </p:sp>
    </p:spTree>
    <p:extLst>
      <p:ext uri="{BB962C8B-B14F-4D97-AF65-F5344CB8AC3E}">
        <p14:creationId xmlns:p14="http://schemas.microsoft.com/office/powerpoint/2010/main" val="276895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Graf_5_Socios_comercia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383" y="2708920"/>
            <a:ext cx="5192713" cy="343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Rectángulo"/>
          <p:cNvSpPr/>
          <p:nvPr/>
        </p:nvSpPr>
        <p:spPr>
          <a:xfrm>
            <a:off x="336042" y="332656"/>
            <a:ext cx="8196397" cy="1938992"/>
          </a:xfrm>
          <a:prstGeom prst="rect">
            <a:avLst/>
          </a:prstGeom>
        </p:spPr>
        <p:txBody>
          <a:bodyPr wrap="square">
            <a:spAutoFit/>
          </a:bodyPr>
          <a:lstStyle/>
          <a:p>
            <a:r>
              <a:rPr lang="es-CL" sz="2400" dirty="0"/>
              <a:t>Chile, México y Perú mantienen tratados comerciales entre sí y tratados bilaterales con Estados Unidos, Canadá, Japón y otras </a:t>
            </a:r>
            <a:r>
              <a:rPr lang="es-CL" sz="2400" dirty="0" smtClean="0"/>
              <a:t>potencias no incluidas en el TPP  </a:t>
            </a:r>
            <a:r>
              <a:rPr lang="es-CL" sz="2400" dirty="0"/>
              <a:t>como la Unión Europea, China, así como con economías latinoamericanas entre las que destacan Brasil, Argentina y el Mercosur. </a:t>
            </a:r>
            <a:endParaRPr lang="es-MX" sz="2400" dirty="0"/>
          </a:p>
        </p:txBody>
      </p:sp>
      <p:sp>
        <p:nvSpPr>
          <p:cNvPr id="3" name="2 Rectángulo"/>
          <p:cNvSpPr/>
          <p:nvPr/>
        </p:nvSpPr>
        <p:spPr>
          <a:xfrm>
            <a:off x="5796136" y="2276872"/>
            <a:ext cx="3056918" cy="3693319"/>
          </a:xfrm>
          <a:prstGeom prst="rect">
            <a:avLst/>
          </a:prstGeom>
        </p:spPr>
        <p:txBody>
          <a:bodyPr wrap="square">
            <a:spAutoFit/>
          </a:bodyPr>
          <a:lstStyle/>
          <a:p>
            <a:r>
              <a:rPr lang="es-CL" dirty="0" smtClean="0"/>
              <a:t>De tal manera que no parece relevante suscribir otro tratado comercial, lo más importante debería ser hacer una evaluación independiente, que permita revisar los resultados de la aplicación de los tratados comerciales y renegociar algunas cláusulas, destacadamente las que tienen que ver con políticas de control de precios, inflación y salarios.</a:t>
            </a:r>
            <a:endParaRPr lang="es-MX" dirty="0"/>
          </a:p>
        </p:txBody>
      </p:sp>
    </p:spTree>
    <p:extLst>
      <p:ext uri="{BB962C8B-B14F-4D97-AF65-F5344CB8AC3E}">
        <p14:creationId xmlns:p14="http://schemas.microsoft.com/office/powerpoint/2010/main" val="4165199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255437103"/>
              </p:ext>
            </p:extLst>
          </p:nvPr>
        </p:nvGraphicFramePr>
        <p:xfrm>
          <a:off x="374847" y="3068960"/>
          <a:ext cx="8229601" cy="3148203"/>
        </p:xfrm>
        <a:graphic>
          <a:graphicData uri="http://schemas.openxmlformats.org/drawingml/2006/table">
            <a:tbl>
              <a:tblPr firstRow="1" firstCol="1" bandRow="1">
                <a:tableStyleId>{3B4B98B0-60AC-42C2-AFA5-B58CD77FA1E5}</a:tableStyleId>
              </a:tblPr>
              <a:tblGrid>
                <a:gridCol w="1738092"/>
                <a:gridCol w="1738092"/>
                <a:gridCol w="666598"/>
                <a:gridCol w="1738092"/>
                <a:gridCol w="608990"/>
                <a:gridCol w="1739737"/>
              </a:tblGrid>
              <a:tr h="523875">
                <a:tc>
                  <a:txBody>
                    <a:bodyPr/>
                    <a:lstStyle/>
                    <a:p>
                      <a:pPr>
                        <a:lnSpc>
                          <a:spcPct val="115000"/>
                        </a:lnSpc>
                        <a:spcAft>
                          <a:spcPts val="0"/>
                        </a:spcAft>
                      </a:pPr>
                      <a:r>
                        <a:rPr lang="es-MX" sz="2000" dirty="0">
                          <a:effectLst/>
                        </a:rPr>
                        <a:t> </a:t>
                      </a:r>
                      <a:endParaRPr lang="es-MX" sz="2000" dirty="0">
                        <a:effectLst/>
                        <a:latin typeface="Calibri"/>
                        <a:ea typeface="Calibri"/>
                        <a:cs typeface="Times New Roman"/>
                      </a:endParaRPr>
                    </a:p>
                  </a:txBody>
                  <a:tcPr marL="44450" marR="44450" marT="0" marB="0" anchor="b"/>
                </a:tc>
                <a:tc gridSpan="5">
                  <a:txBody>
                    <a:bodyPr/>
                    <a:lstStyle/>
                    <a:p>
                      <a:pPr algn="ctr">
                        <a:lnSpc>
                          <a:spcPct val="115000"/>
                        </a:lnSpc>
                        <a:spcAft>
                          <a:spcPts val="0"/>
                        </a:spcAft>
                      </a:pPr>
                      <a:r>
                        <a:rPr lang="es-MX" sz="2000" dirty="0">
                          <a:effectLst/>
                        </a:rPr>
                        <a:t>Patentes registradas como propiedad industrial</a:t>
                      </a:r>
                      <a:endParaRPr lang="es-MX" sz="2000" dirty="0">
                        <a:effectLst/>
                        <a:latin typeface="Calibri"/>
                        <a:ea typeface="Calibri"/>
                        <a:cs typeface="Times New Roman"/>
                      </a:endParaRPr>
                    </a:p>
                  </a:txBody>
                  <a:tcPr marL="44450" marR="4445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81000">
                <a:tc>
                  <a:txBody>
                    <a:bodyPr/>
                    <a:lstStyle/>
                    <a:p>
                      <a:pPr algn="ctr">
                        <a:lnSpc>
                          <a:spcPct val="115000"/>
                        </a:lnSpc>
                        <a:spcAft>
                          <a:spcPts val="0"/>
                        </a:spcAft>
                      </a:pPr>
                      <a:r>
                        <a:rPr lang="es-MX" sz="2000" b="1">
                          <a:effectLst/>
                        </a:rPr>
                        <a:t>País</a:t>
                      </a:r>
                      <a:endParaRPr lang="es-MX"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b="1">
                          <a:effectLst/>
                        </a:rPr>
                        <a:t>Residentes</a:t>
                      </a:r>
                      <a:endParaRPr lang="es-MX"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b="1">
                          <a:effectLst/>
                        </a:rPr>
                        <a:t>%</a:t>
                      </a:r>
                      <a:endParaRPr lang="es-MX"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b="1">
                          <a:effectLst/>
                        </a:rPr>
                        <a:t>No residentes</a:t>
                      </a:r>
                      <a:endParaRPr lang="es-MX"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b="1">
                          <a:effectLst/>
                        </a:rPr>
                        <a:t>%</a:t>
                      </a:r>
                      <a:endParaRPr lang="es-MX"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b="1" dirty="0">
                          <a:effectLst/>
                        </a:rPr>
                        <a:t>Total</a:t>
                      </a:r>
                      <a:endParaRPr lang="es-MX" sz="2000" b="1" dirty="0">
                        <a:effectLst/>
                        <a:latin typeface="Calibri"/>
                        <a:ea typeface="Calibri"/>
                        <a:cs typeface="Times New Roman"/>
                      </a:endParaRPr>
                    </a:p>
                  </a:txBody>
                  <a:tcPr marL="44450" marR="44450" marT="0" marB="0" anchor="ctr"/>
                </a:tc>
              </a:tr>
              <a:tr h="192786">
                <a:tc>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r>
              <a:tr h="192786">
                <a:tc>
                  <a:txBody>
                    <a:bodyPr/>
                    <a:lstStyle/>
                    <a:p>
                      <a:pPr algn="ctr">
                        <a:lnSpc>
                          <a:spcPct val="115000"/>
                        </a:lnSpc>
                        <a:spcAft>
                          <a:spcPts val="0"/>
                        </a:spcAft>
                      </a:pPr>
                      <a:r>
                        <a:rPr lang="es-MX" sz="2000" dirty="0">
                          <a:effectLst/>
                        </a:rPr>
                        <a:t>México</a:t>
                      </a: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312</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3</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10,056</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97</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10,368</a:t>
                      </a:r>
                      <a:endParaRPr lang="es-MX" sz="2000">
                        <a:effectLst/>
                        <a:latin typeface="Calibri"/>
                        <a:ea typeface="Calibri"/>
                        <a:cs typeface="Times New Roman"/>
                      </a:endParaRPr>
                    </a:p>
                  </a:txBody>
                  <a:tcPr marL="44450" marR="44450" marT="0" marB="0" anchor="ctr"/>
                </a:tc>
              </a:tr>
              <a:tr h="192786">
                <a:tc>
                  <a:txBody>
                    <a:bodyPr/>
                    <a:lstStyle/>
                    <a:p>
                      <a:pPr algn="ctr">
                        <a:lnSpc>
                          <a:spcPct val="115000"/>
                        </a:lnSpc>
                        <a:spcAft>
                          <a:spcPts val="0"/>
                        </a:spcAft>
                      </a:pPr>
                      <a:r>
                        <a:rPr lang="es-MX" sz="2000">
                          <a:effectLst/>
                        </a:rPr>
                        <a:t>Chile</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119</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13</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779</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87</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898</a:t>
                      </a:r>
                      <a:endParaRPr lang="es-MX" sz="2000">
                        <a:effectLst/>
                        <a:latin typeface="Calibri"/>
                        <a:ea typeface="Calibri"/>
                        <a:cs typeface="Times New Roman"/>
                      </a:endParaRPr>
                    </a:p>
                  </a:txBody>
                  <a:tcPr marL="44450" marR="44450" marT="0" marB="0" anchor="ctr"/>
                </a:tc>
              </a:tr>
              <a:tr h="192786">
                <a:tc>
                  <a:txBody>
                    <a:bodyPr/>
                    <a:lstStyle/>
                    <a:p>
                      <a:pPr algn="ctr">
                        <a:lnSpc>
                          <a:spcPct val="115000"/>
                        </a:lnSpc>
                        <a:spcAft>
                          <a:spcPts val="0"/>
                        </a:spcAft>
                      </a:pPr>
                      <a:r>
                        <a:rPr lang="es-MX" sz="2000">
                          <a:effectLst/>
                        </a:rPr>
                        <a:t>Perú</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2</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0.7</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285</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99</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287</a:t>
                      </a:r>
                      <a:endParaRPr lang="es-MX" sz="2000">
                        <a:effectLst/>
                        <a:latin typeface="Calibri"/>
                        <a:ea typeface="Calibri"/>
                        <a:cs typeface="Times New Roman"/>
                      </a:endParaRPr>
                    </a:p>
                  </a:txBody>
                  <a:tcPr marL="44450" marR="44450" marT="0" marB="0" anchor="ctr"/>
                </a:tc>
              </a:tr>
              <a:tr h="192786">
                <a:tc>
                  <a:txBody>
                    <a:bodyPr/>
                    <a:lstStyle/>
                    <a:p>
                      <a:pPr>
                        <a:lnSpc>
                          <a:spcPct val="115000"/>
                        </a:lnSpc>
                        <a:spcAft>
                          <a:spcPts val="0"/>
                        </a:spcAft>
                      </a:pPr>
                      <a:r>
                        <a:rPr lang="es-MX" sz="2000">
                          <a:effectLst/>
                        </a:rPr>
                        <a:t>TOTAL</a:t>
                      </a:r>
                      <a:endParaRPr lang="es-MX" sz="200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es-MX" sz="2000">
                          <a:effectLst/>
                        </a:rPr>
                        <a:t>433</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3.7</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11120</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96</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11553</a:t>
                      </a:r>
                      <a:endParaRPr lang="es-MX" sz="2000">
                        <a:effectLst/>
                        <a:latin typeface="Calibri"/>
                        <a:ea typeface="Calibri"/>
                        <a:cs typeface="Times New Roman"/>
                      </a:endParaRPr>
                    </a:p>
                  </a:txBody>
                  <a:tcPr marL="44450" marR="44450" marT="0" marB="0" anchor="ctr"/>
                </a:tc>
              </a:tr>
              <a:tr h="385572">
                <a:tc gridSpan="6">
                  <a:txBody>
                    <a:bodyPr/>
                    <a:lstStyle/>
                    <a:p>
                      <a:pPr algn="just">
                        <a:lnSpc>
                          <a:spcPct val="115000"/>
                        </a:lnSpc>
                        <a:spcAft>
                          <a:spcPts val="0"/>
                        </a:spcAft>
                      </a:pPr>
                      <a:r>
                        <a:rPr lang="es-MX" sz="1400" b="0" dirty="0" smtClean="0">
                          <a:effectLst/>
                        </a:rPr>
                        <a:t>Fuente: OMC, 2016, </a:t>
                      </a:r>
                      <a:r>
                        <a:rPr lang="es-MX" sz="1400" b="0" i="1" dirty="0" smtClean="0">
                          <a:effectLst/>
                        </a:rPr>
                        <a:t>Perfil comercial de países seleccionados</a:t>
                      </a:r>
                      <a:r>
                        <a:rPr lang="es-MX" sz="1400" b="0" dirty="0" smtClean="0">
                          <a:effectLst/>
                        </a:rPr>
                        <a:t>. En línea: https://www.wto.org/english/tratop_e/region_e/rta_participation_map_e.htm/ Recuperado el 24/03/2016</a:t>
                      </a:r>
                      <a:endParaRPr lang="es-MX" sz="1400" b="0" dirty="0">
                        <a:effectLst/>
                        <a:latin typeface="+mn-lt"/>
                        <a:ea typeface="Calibri"/>
                        <a:cs typeface="Times New Roman"/>
                      </a:endParaRPr>
                    </a:p>
                  </a:txBody>
                  <a:tcPr marL="44450" marR="44450" marT="0" marB="0" anchor="b"/>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sp>
        <p:nvSpPr>
          <p:cNvPr id="3" name="2 CuadroTexto"/>
          <p:cNvSpPr txBox="1"/>
          <p:nvPr/>
        </p:nvSpPr>
        <p:spPr>
          <a:xfrm>
            <a:off x="395536" y="404664"/>
            <a:ext cx="8064896" cy="2308324"/>
          </a:xfrm>
          <a:prstGeom prst="rect">
            <a:avLst/>
          </a:prstGeom>
          <a:noFill/>
        </p:spPr>
        <p:txBody>
          <a:bodyPr wrap="square" rtlCol="0">
            <a:spAutoFit/>
          </a:bodyPr>
          <a:lstStyle/>
          <a:p>
            <a:r>
              <a:rPr lang="es-MX" dirty="0" smtClean="0"/>
              <a:t>Por ejemplo, en materia de patentes registradas como propiedad industrial,  entre el 87% y el 97% de los registros están a nombre de personas o empresas que no son residentes en México, Chile o Perú, pero que tienen interés de registrarse en esos países para tener acceso a los mercados.</a:t>
            </a:r>
          </a:p>
          <a:p>
            <a:endParaRPr lang="es-MX" dirty="0"/>
          </a:p>
          <a:p>
            <a:r>
              <a:rPr lang="es-MX" dirty="0" smtClean="0"/>
              <a:t>Es decir que en estos países el sistema de patentes no es atractivo para los residentes, el caso de Perú es sintomático: solamente dos residentes han registrado patentes.</a:t>
            </a:r>
          </a:p>
        </p:txBody>
      </p:sp>
    </p:spTree>
    <p:extLst>
      <p:ext uri="{BB962C8B-B14F-4D97-AF65-F5344CB8AC3E}">
        <p14:creationId xmlns:p14="http://schemas.microsoft.com/office/powerpoint/2010/main" val="3883671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516785729"/>
              </p:ext>
            </p:extLst>
          </p:nvPr>
        </p:nvGraphicFramePr>
        <p:xfrm>
          <a:off x="457200" y="2897727"/>
          <a:ext cx="8229600" cy="3515868"/>
        </p:xfrm>
        <a:graphic>
          <a:graphicData uri="http://schemas.openxmlformats.org/drawingml/2006/table">
            <a:tbl>
              <a:tblPr firstRow="1" firstCol="1" bandRow="1">
                <a:tableStyleId>{3B4B98B0-60AC-42C2-AFA5-B58CD77FA1E5}</a:tableStyleId>
              </a:tblPr>
              <a:tblGrid>
                <a:gridCol w="1645920"/>
                <a:gridCol w="1645920"/>
                <a:gridCol w="1645920"/>
                <a:gridCol w="1645920"/>
                <a:gridCol w="1645920"/>
              </a:tblGrid>
              <a:tr h="571500">
                <a:tc gridSpan="5">
                  <a:txBody>
                    <a:bodyPr/>
                    <a:lstStyle/>
                    <a:p>
                      <a:pPr algn="ctr">
                        <a:lnSpc>
                          <a:spcPct val="115000"/>
                        </a:lnSpc>
                        <a:spcAft>
                          <a:spcPts val="0"/>
                        </a:spcAft>
                      </a:pPr>
                      <a:r>
                        <a:rPr lang="es-MX" sz="2000" dirty="0" smtClean="0">
                          <a:effectLst/>
                          <a:latin typeface="Calibri"/>
                          <a:ea typeface="Calibri"/>
                          <a:cs typeface="Times New Roman"/>
                        </a:rPr>
                        <a:t>Marcas</a:t>
                      </a:r>
                      <a:r>
                        <a:rPr lang="es-MX" sz="2000" baseline="0" dirty="0" smtClean="0">
                          <a:effectLst/>
                          <a:latin typeface="Calibri"/>
                          <a:ea typeface="Calibri"/>
                          <a:cs typeface="Times New Roman"/>
                        </a:rPr>
                        <a:t> registradas por país</a:t>
                      </a:r>
                      <a:endParaRPr lang="es-MX" sz="2000" dirty="0">
                        <a:effectLst/>
                        <a:latin typeface="Calibri"/>
                        <a:ea typeface="Calibri"/>
                        <a:cs typeface="Times New Roman"/>
                      </a:endParaRPr>
                    </a:p>
                  </a:txBody>
                  <a:tcPr marL="44450" marR="44450" marT="0" marB="0" anchor="ctr"/>
                </a:tc>
                <a:tc hMerge="1">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hMerge="1">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hMerge="1">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c hMerge="1">
                  <a:txBody>
                    <a:bodyPr/>
                    <a:lstStyle/>
                    <a:p>
                      <a:pPr algn="ctr">
                        <a:lnSpc>
                          <a:spcPct val="115000"/>
                        </a:lnSpc>
                        <a:spcAft>
                          <a:spcPts val="0"/>
                        </a:spcAft>
                      </a:pPr>
                      <a:endParaRPr lang="es-MX" sz="2000" dirty="0">
                        <a:effectLst/>
                        <a:latin typeface="Calibri"/>
                        <a:ea typeface="Calibri"/>
                        <a:cs typeface="Times New Roman"/>
                      </a:endParaRPr>
                    </a:p>
                  </a:txBody>
                  <a:tcPr marL="44450" marR="44450" marT="0" marB="0" anchor="ctr"/>
                </a:tc>
              </a:tr>
              <a:tr h="571500">
                <a:tc>
                  <a:txBody>
                    <a:bodyPr/>
                    <a:lstStyle/>
                    <a:p>
                      <a:pPr algn="ctr">
                        <a:lnSpc>
                          <a:spcPct val="115000"/>
                        </a:lnSpc>
                        <a:spcAft>
                          <a:spcPts val="0"/>
                        </a:spcAft>
                      </a:pPr>
                      <a:r>
                        <a:rPr lang="es-MX" sz="2000" dirty="0">
                          <a:effectLst/>
                        </a:rPr>
                        <a:t>País</a:t>
                      </a:r>
                      <a:endParaRPr lang="es-MX" sz="20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Residentes directos</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No residentes directos</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Madrid</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Total</a:t>
                      </a:r>
                      <a:endParaRPr lang="es-MX" sz="2000">
                        <a:effectLst/>
                        <a:latin typeface="Calibri"/>
                        <a:ea typeface="Calibri"/>
                        <a:cs typeface="Times New Roman"/>
                      </a:endParaRPr>
                    </a:p>
                  </a:txBody>
                  <a:tcPr marL="44450" marR="44450" marT="0" marB="0" anchor="ctr"/>
                </a:tc>
              </a:tr>
              <a:tr h="381000">
                <a:tc>
                  <a:txBody>
                    <a:bodyPr/>
                    <a:lstStyle/>
                    <a:p>
                      <a:pPr algn="ctr">
                        <a:lnSpc>
                          <a:spcPct val="115000"/>
                        </a:lnSpc>
                        <a:spcAft>
                          <a:spcPts val="0"/>
                        </a:spcAft>
                      </a:pPr>
                      <a:r>
                        <a:rPr lang="es-MX" sz="2000">
                          <a:effectLst/>
                        </a:rPr>
                        <a:t>México</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55,086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22,700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Sin datos (OMC)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81,985 </a:t>
                      </a:r>
                      <a:endParaRPr lang="es-MX" sz="2000">
                        <a:effectLst/>
                        <a:latin typeface="Calibri"/>
                        <a:ea typeface="Calibri"/>
                        <a:cs typeface="Times New Roman"/>
                      </a:endParaRPr>
                    </a:p>
                  </a:txBody>
                  <a:tcPr marL="44450" marR="44450" marT="0" marB="0" anchor="ctr"/>
                </a:tc>
              </a:tr>
              <a:tr h="190500">
                <a:tc>
                  <a:txBody>
                    <a:bodyPr/>
                    <a:lstStyle/>
                    <a:p>
                      <a:pPr algn="ctr">
                        <a:lnSpc>
                          <a:spcPct val="115000"/>
                        </a:lnSpc>
                        <a:spcAft>
                          <a:spcPts val="0"/>
                        </a:spcAft>
                      </a:pPr>
                      <a:r>
                        <a:rPr lang="es-MX" sz="2000">
                          <a:effectLst/>
                        </a:rPr>
                        <a:t>Chile</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14,221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7,947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22,168 </a:t>
                      </a:r>
                      <a:endParaRPr lang="es-MX" sz="2000">
                        <a:effectLst/>
                        <a:latin typeface="Calibri"/>
                        <a:ea typeface="Calibri"/>
                        <a:cs typeface="Times New Roman"/>
                      </a:endParaRPr>
                    </a:p>
                  </a:txBody>
                  <a:tcPr marL="44450" marR="44450" marT="0" marB="0" anchor="ctr"/>
                </a:tc>
              </a:tr>
              <a:tr h="200025">
                <a:tc>
                  <a:txBody>
                    <a:bodyPr/>
                    <a:lstStyle/>
                    <a:p>
                      <a:pPr algn="ctr">
                        <a:lnSpc>
                          <a:spcPct val="115000"/>
                        </a:lnSpc>
                        <a:spcAft>
                          <a:spcPts val="0"/>
                        </a:spcAft>
                      </a:pPr>
                      <a:r>
                        <a:rPr lang="es-MX" sz="2000">
                          <a:effectLst/>
                        </a:rPr>
                        <a:t>Perú</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11,308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7,223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   </a:t>
                      </a:r>
                      <a:endParaRPr lang="es-MX" sz="20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MX" sz="2000">
                          <a:effectLst/>
                        </a:rPr>
                        <a:t>           18,531 </a:t>
                      </a:r>
                      <a:endParaRPr lang="es-MX" sz="2000">
                        <a:effectLst/>
                        <a:latin typeface="Calibri"/>
                        <a:ea typeface="Calibri"/>
                        <a:cs typeface="Times New Roman"/>
                      </a:endParaRPr>
                    </a:p>
                  </a:txBody>
                  <a:tcPr marL="44450" marR="44450" marT="0" marB="0" anchor="ctr"/>
                </a:tc>
              </a:tr>
              <a:tr h="200025">
                <a:tc>
                  <a:txBody>
                    <a:bodyPr/>
                    <a:lstStyle/>
                    <a:p>
                      <a:pPr>
                        <a:lnSpc>
                          <a:spcPct val="115000"/>
                        </a:lnSpc>
                        <a:spcAft>
                          <a:spcPts val="0"/>
                        </a:spcAft>
                      </a:pPr>
                      <a:r>
                        <a:rPr lang="es-MX" sz="2000">
                          <a:effectLst/>
                        </a:rPr>
                        <a:t>TOTAL</a:t>
                      </a:r>
                      <a:endParaRPr lang="es-MX" sz="2000">
                        <a:effectLst/>
                        <a:latin typeface="Calibri"/>
                        <a:ea typeface="Calibri"/>
                        <a:cs typeface="Times New Roman"/>
                      </a:endParaRPr>
                    </a:p>
                  </a:txBody>
                  <a:tcPr marL="44450" marR="44450" marT="0" marB="0" anchor="b"/>
                </a:tc>
                <a:tc>
                  <a:txBody>
                    <a:bodyPr/>
                    <a:lstStyle/>
                    <a:p>
                      <a:pPr>
                        <a:lnSpc>
                          <a:spcPct val="115000"/>
                        </a:lnSpc>
                        <a:spcAft>
                          <a:spcPts val="0"/>
                        </a:spcAft>
                      </a:pPr>
                      <a:r>
                        <a:rPr lang="es-MX" sz="2000">
                          <a:effectLst/>
                        </a:rPr>
                        <a:t>           80,615 </a:t>
                      </a:r>
                      <a:endParaRPr lang="es-MX" sz="2000">
                        <a:effectLst/>
                        <a:latin typeface="Calibri"/>
                        <a:ea typeface="Calibri"/>
                        <a:cs typeface="Times New Roman"/>
                      </a:endParaRPr>
                    </a:p>
                  </a:txBody>
                  <a:tcPr marL="44450" marR="44450" marT="0" marB="0" anchor="b"/>
                </a:tc>
                <a:tc>
                  <a:txBody>
                    <a:bodyPr/>
                    <a:lstStyle/>
                    <a:p>
                      <a:pPr>
                        <a:lnSpc>
                          <a:spcPct val="115000"/>
                        </a:lnSpc>
                        <a:spcAft>
                          <a:spcPts val="0"/>
                        </a:spcAft>
                      </a:pPr>
                      <a:r>
                        <a:rPr lang="es-MX" sz="2000">
                          <a:effectLst/>
                        </a:rPr>
                        <a:t>           37,870 </a:t>
                      </a:r>
                      <a:endParaRPr lang="es-MX" sz="2000">
                        <a:effectLst/>
                        <a:latin typeface="Calibri"/>
                        <a:ea typeface="Calibri"/>
                        <a:cs typeface="Times New Roman"/>
                      </a:endParaRPr>
                    </a:p>
                  </a:txBody>
                  <a:tcPr marL="44450" marR="44450" marT="0" marB="0" anchor="b"/>
                </a:tc>
                <a:tc>
                  <a:txBody>
                    <a:bodyPr/>
                    <a:lstStyle/>
                    <a:p>
                      <a:pPr>
                        <a:lnSpc>
                          <a:spcPct val="115000"/>
                        </a:lnSpc>
                        <a:spcAft>
                          <a:spcPts val="0"/>
                        </a:spcAft>
                      </a:pPr>
                      <a:r>
                        <a:rPr lang="es-MX" sz="2000">
                          <a:effectLst/>
                        </a:rPr>
                        <a:t>                    -   </a:t>
                      </a:r>
                      <a:endParaRPr lang="es-MX" sz="2000">
                        <a:effectLst/>
                        <a:latin typeface="Calibri"/>
                        <a:ea typeface="Calibri"/>
                        <a:cs typeface="Times New Roman"/>
                      </a:endParaRPr>
                    </a:p>
                  </a:txBody>
                  <a:tcPr marL="44450" marR="44450" marT="0" marB="0" anchor="b"/>
                </a:tc>
                <a:tc>
                  <a:txBody>
                    <a:bodyPr/>
                    <a:lstStyle/>
                    <a:p>
                      <a:pPr>
                        <a:lnSpc>
                          <a:spcPct val="115000"/>
                        </a:lnSpc>
                        <a:spcAft>
                          <a:spcPts val="0"/>
                        </a:spcAft>
                      </a:pPr>
                      <a:r>
                        <a:rPr lang="es-MX" sz="2000">
                          <a:effectLst/>
                        </a:rPr>
                        <a:t>        122,684 </a:t>
                      </a:r>
                      <a:endParaRPr lang="es-MX" sz="2000">
                        <a:effectLst/>
                        <a:latin typeface="Calibri"/>
                        <a:ea typeface="Calibri"/>
                        <a:cs typeface="Times New Roman"/>
                      </a:endParaRPr>
                    </a:p>
                  </a:txBody>
                  <a:tcPr marL="44450" marR="44450" marT="0" marB="0" anchor="b"/>
                </a:tc>
              </a:tr>
              <a:tr h="200025">
                <a:tc gridSpan="5">
                  <a:txBody>
                    <a:bodyPr/>
                    <a:lstStyle/>
                    <a:p>
                      <a:pPr algn="just">
                        <a:lnSpc>
                          <a:spcPct val="115000"/>
                        </a:lnSpc>
                        <a:spcAft>
                          <a:spcPts val="0"/>
                        </a:spcAft>
                      </a:pPr>
                      <a:r>
                        <a:rPr lang="es-MX" sz="1400" b="0" dirty="0" smtClean="0">
                          <a:effectLst/>
                        </a:rPr>
                        <a:t>Fuente: OMC, 2016, </a:t>
                      </a:r>
                      <a:r>
                        <a:rPr lang="es-MX" sz="1400" b="0" i="1" dirty="0" smtClean="0">
                          <a:effectLst/>
                        </a:rPr>
                        <a:t>Perfil comercial de países seleccionados</a:t>
                      </a:r>
                      <a:r>
                        <a:rPr lang="es-MX" sz="1400" b="0" dirty="0" smtClean="0">
                          <a:effectLst/>
                        </a:rPr>
                        <a:t>. En línea: https://www.wto.org/english/tratop_e/region_e/rta_participation_map_e.htm/ Recuperado el 24/03/2016</a:t>
                      </a:r>
                      <a:endParaRPr lang="es-MX" sz="1400" b="0" dirty="0">
                        <a:effectLst/>
                        <a:latin typeface="+mn-lt"/>
                        <a:ea typeface="Calibri"/>
                        <a:cs typeface="Times New Roman"/>
                      </a:endParaRPr>
                    </a:p>
                  </a:txBody>
                  <a:tcPr marL="44450" marR="44450" marT="0" marB="0" anchor="b"/>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sp>
        <p:nvSpPr>
          <p:cNvPr id="3" name="2 CuadroTexto"/>
          <p:cNvSpPr txBox="1"/>
          <p:nvPr/>
        </p:nvSpPr>
        <p:spPr>
          <a:xfrm>
            <a:off x="323528" y="476672"/>
            <a:ext cx="8280920" cy="1477328"/>
          </a:xfrm>
          <a:prstGeom prst="rect">
            <a:avLst/>
          </a:prstGeom>
          <a:noFill/>
        </p:spPr>
        <p:txBody>
          <a:bodyPr wrap="square" rtlCol="0">
            <a:spAutoFit/>
          </a:bodyPr>
          <a:lstStyle/>
          <a:p>
            <a:r>
              <a:rPr lang="es-MX" dirty="0" smtClean="0"/>
              <a:t>En materia de marcas registradas por país, es una situación semejante: </a:t>
            </a:r>
          </a:p>
          <a:p>
            <a:endParaRPr lang="es-MX" dirty="0"/>
          </a:p>
          <a:p>
            <a:r>
              <a:rPr lang="es-MX" dirty="0" smtClean="0"/>
              <a:t>En Madrid, España, está la oficina de registro internacional de marcas, y ninguno de los tres países registra sus marcas en esa oficina, entonces la posibilidad de participar en el comercio internacional es limitada.</a:t>
            </a:r>
            <a:endParaRPr lang="es-MX" dirty="0"/>
          </a:p>
        </p:txBody>
      </p:sp>
    </p:spTree>
    <p:extLst>
      <p:ext uri="{BB962C8B-B14F-4D97-AF65-F5344CB8AC3E}">
        <p14:creationId xmlns:p14="http://schemas.microsoft.com/office/powerpoint/2010/main" val="1112348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03988"/>
            <a:ext cx="9144000" cy="5953404"/>
          </a:xfrm>
          <a:prstGeom prst="rect">
            <a:avLst/>
          </a:prstGeom>
        </p:spPr>
      </p:pic>
      <p:sp>
        <p:nvSpPr>
          <p:cNvPr id="4" name="3 CuadroTexto"/>
          <p:cNvSpPr txBox="1"/>
          <p:nvPr/>
        </p:nvSpPr>
        <p:spPr>
          <a:xfrm>
            <a:off x="719572" y="44624"/>
            <a:ext cx="7704856" cy="769441"/>
          </a:xfrm>
          <a:prstGeom prst="rect">
            <a:avLst/>
          </a:prstGeom>
          <a:noFill/>
        </p:spPr>
        <p:txBody>
          <a:bodyPr wrap="square" rtlCol="0">
            <a:spAutoFit/>
          </a:bodyPr>
          <a:lstStyle/>
          <a:p>
            <a:r>
              <a:rPr lang="es-MX" sz="4400" b="1" dirty="0" smtClean="0"/>
              <a:t>II. Diversidad biológica y cultural</a:t>
            </a:r>
            <a:endParaRPr lang="es-MX" sz="4400" b="1" dirty="0"/>
          </a:p>
        </p:txBody>
      </p:sp>
    </p:spTree>
    <p:extLst>
      <p:ext uri="{BB962C8B-B14F-4D97-AF65-F5344CB8AC3E}">
        <p14:creationId xmlns:p14="http://schemas.microsoft.com/office/powerpoint/2010/main" val="31653649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2617</Words>
  <Application>Microsoft Office PowerPoint</Application>
  <PresentationFormat>Presentación en pantalla (4:3)</PresentationFormat>
  <Paragraphs>185</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PINO Y ROSI</dc:creator>
  <cp:lastModifiedBy>PINO Y ROSI</cp:lastModifiedBy>
  <cp:revision>19</cp:revision>
  <dcterms:created xsi:type="dcterms:W3CDTF">2016-04-11T23:43:37Z</dcterms:created>
  <dcterms:modified xsi:type="dcterms:W3CDTF">2016-04-15T15:38:22Z</dcterms:modified>
</cp:coreProperties>
</file>