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80" r:id="rId23"/>
    <p:sldId id="282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JoseAEstradaA:Library:Mail%20Downloads:Grafica_Climatologia_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Test!$B$1</c:f>
              <c:strCache>
                <c:ptCount val="1"/>
                <c:pt idx="0">
                  <c:v>UCAcum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Test!$A$2:$A$307</c:f>
              <c:numCache>
                <c:formatCode>dd\-mmm\-yy</c:formatCode>
                <c:ptCount val="306"/>
                <c:pt idx="0">
                  <c:v>41699</c:v>
                </c:pt>
                <c:pt idx="1">
                  <c:v>41700</c:v>
                </c:pt>
                <c:pt idx="2">
                  <c:v>41701</c:v>
                </c:pt>
                <c:pt idx="3">
                  <c:v>41702</c:v>
                </c:pt>
                <c:pt idx="4">
                  <c:v>41703</c:v>
                </c:pt>
                <c:pt idx="5">
                  <c:v>41704</c:v>
                </c:pt>
                <c:pt idx="6">
                  <c:v>41705</c:v>
                </c:pt>
                <c:pt idx="7">
                  <c:v>41706</c:v>
                </c:pt>
                <c:pt idx="8">
                  <c:v>41707</c:v>
                </c:pt>
                <c:pt idx="9">
                  <c:v>41708</c:v>
                </c:pt>
                <c:pt idx="10">
                  <c:v>41709</c:v>
                </c:pt>
                <c:pt idx="11">
                  <c:v>41710</c:v>
                </c:pt>
                <c:pt idx="12">
                  <c:v>41711</c:v>
                </c:pt>
                <c:pt idx="13">
                  <c:v>41712</c:v>
                </c:pt>
                <c:pt idx="14">
                  <c:v>41713</c:v>
                </c:pt>
                <c:pt idx="15">
                  <c:v>41714</c:v>
                </c:pt>
                <c:pt idx="16">
                  <c:v>41715</c:v>
                </c:pt>
                <c:pt idx="17">
                  <c:v>41716</c:v>
                </c:pt>
                <c:pt idx="18">
                  <c:v>41717</c:v>
                </c:pt>
                <c:pt idx="19">
                  <c:v>41718</c:v>
                </c:pt>
                <c:pt idx="20">
                  <c:v>41719</c:v>
                </c:pt>
                <c:pt idx="21">
                  <c:v>41720</c:v>
                </c:pt>
                <c:pt idx="22">
                  <c:v>41721</c:v>
                </c:pt>
                <c:pt idx="23">
                  <c:v>41722</c:v>
                </c:pt>
                <c:pt idx="24">
                  <c:v>41723</c:v>
                </c:pt>
                <c:pt idx="25">
                  <c:v>41724</c:v>
                </c:pt>
                <c:pt idx="26">
                  <c:v>41725</c:v>
                </c:pt>
                <c:pt idx="27">
                  <c:v>41726</c:v>
                </c:pt>
                <c:pt idx="28">
                  <c:v>41727</c:v>
                </c:pt>
                <c:pt idx="29">
                  <c:v>41728</c:v>
                </c:pt>
                <c:pt idx="30">
                  <c:v>41729</c:v>
                </c:pt>
                <c:pt idx="31">
                  <c:v>41730</c:v>
                </c:pt>
                <c:pt idx="32">
                  <c:v>41731</c:v>
                </c:pt>
                <c:pt idx="33">
                  <c:v>41732</c:v>
                </c:pt>
                <c:pt idx="34">
                  <c:v>41733</c:v>
                </c:pt>
                <c:pt idx="35">
                  <c:v>41734</c:v>
                </c:pt>
                <c:pt idx="36">
                  <c:v>41735</c:v>
                </c:pt>
                <c:pt idx="37">
                  <c:v>41736</c:v>
                </c:pt>
                <c:pt idx="38">
                  <c:v>41737</c:v>
                </c:pt>
                <c:pt idx="39">
                  <c:v>41738</c:v>
                </c:pt>
                <c:pt idx="40">
                  <c:v>41739</c:v>
                </c:pt>
                <c:pt idx="41">
                  <c:v>41740</c:v>
                </c:pt>
                <c:pt idx="42">
                  <c:v>41741</c:v>
                </c:pt>
                <c:pt idx="43">
                  <c:v>41742</c:v>
                </c:pt>
                <c:pt idx="44">
                  <c:v>41743</c:v>
                </c:pt>
                <c:pt idx="45">
                  <c:v>41744</c:v>
                </c:pt>
                <c:pt idx="46">
                  <c:v>41745</c:v>
                </c:pt>
                <c:pt idx="47">
                  <c:v>41746</c:v>
                </c:pt>
                <c:pt idx="48">
                  <c:v>41747</c:v>
                </c:pt>
                <c:pt idx="49">
                  <c:v>41748</c:v>
                </c:pt>
                <c:pt idx="50">
                  <c:v>41749</c:v>
                </c:pt>
                <c:pt idx="51">
                  <c:v>41750</c:v>
                </c:pt>
                <c:pt idx="52">
                  <c:v>41751</c:v>
                </c:pt>
                <c:pt idx="53">
                  <c:v>41752</c:v>
                </c:pt>
                <c:pt idx="54">
                  <c:v>41753</c:v>
                </c:pt>
                <c:pt idx="55">
                  <c:v>41754</c:v>
                </c:pt>
                <c:pt idx="56">
                  <c:v>41755</c:v>
                </c:pt>
                <c:pt idx="57">
                  <c:v>41756</c:v>
                </c:pt>
                <c:pt idx="58">
                  <c:v>41757</c:v>
                </c:pt>
                <c:pt idx="59">
                  <c:v>41758</c:v>
                </c:pt>
                <c:pt idx="60">
                  <c:v>41759</c:v>
                </c:pt>
                <c:pt idx="61">
                  <c:v>41760</c:v>
                </c:pt>
                <c:pt idx="62">
                  <c:v>41761</c:v>
                </c:pt>
                <c:pt idx="63">
                  <c:v>41762</c:v>
                </c:pt>
                <c:pt idx="64">
                  <c:v>41763</c:v>
                </c:pt>
                <c:pt idx="65">
                  <c:v>41764</c:v>
                </c:pt>
                <c:pt idx="66">
                  <c:v>41765</c:v>
                </c:pt>
                <c:pt idx="67">
                  <c:v>41766</c:v>
                </c:pt>
                <c:pt idx="68">
                  <c:v>41767</c:v>
                </c:pt>
                <c:pt idx="69">
                  <c:v>41768</c:v>
                </c:pt>
                <c:pt idx="70">
                  <c:v>41769</c:v>
                </c:pt>
                <c:pt idx="71">
                  <c:v>41770</c:v>
                </c:pt>
                <c:pt idx="72">
                  <c:v>41771</c:v>
                </c:pt>
                <c:pt idx="73">
                  <c:v>41772</c:v>
                </c:pt>
                <c:pt idx="74">
                  <c:v>41773</c:v>
                </c:pt>
                <c:pt idx="75">
                  <c:v>41774</c:v>
                </c:pt>
                <c:pt idx="76">
                  <c:v>41775</c:v>
                </c:pt>
                <c:pt idx="77">
                  <c:v>41776</c:v>
                </c:pt>
                <c:pt idx="78">
                  <c:v>41777</c:v>
                </c:pt>
                <c:pt idx="79">
                  <c:v>41778</c:v>
                </c:pt>
                <c:pt idx="80">
                  <c:v>41779</c:v>
                </c:pt>
                <c:pt idx="81">
                  <c:v>41780</c:v>
                </c:pt>
                <c:pt idx="82">
                  <c:v>41781</c:v>
                </c:pt>
                <c:pt idx="83">
                  <c:v>41782</c:v>
                </c:pt>
                <c:pt idx="84">
                  <c:v>41783</c:v>
                </c:pt>
                <c:pt idx="85">
                  <c:v>41784</c:v>
                </c:pt>
                <c:pt idx="86">
                  <c:v>41785</c:v>
                </c:pt>
                <c:pt idx="87">
                  <c:v>41786</c:v>
                </c:pt>
                <c:pt idx="88">
                  <c:v>41787</c:v>
                </c:pt>
                <c:pt idx="89">
                  <c:v>41788</c:v>
                </c:pt>
                <c:pt idx="90">
                  <c:v>41789</c:v>
                </c:pt>
                <c:pt idx="91">
                  <c:v>41790</c:v>
                </c:pt>
                <c:pt idx="92" formatCode="dd/mm/yy">
                  <c:v>41791</c:v>
                </c:pt>
                <c:pt idx="93" formatCode="dd/mm/yy">
                  <c:v>41792</c:v>
                </c:pt>
                <c:pt idx="94" formatCode="dd/mm/yy">
                  <c:v>41793</c:v>
                </c:pt>
                <c:pt idx="95" formatCode="dd/mm/yy">
                  <c:v>41794</c:v>
                </c:pt>
                <c:pt idx="96" formatCode="dd/mm/yy">
                  <c:v>41795</c:v>
                </c:pt>
                <c:pt idx="97" formatCode="dd/mm/yy">
                  <c:v>41796</c:v>
                </c:pt>
                <c:pt idx="98" formatCode="dd/mm/yy">
                  <c:v>41797</c:v>
                </c:pt>
                <c:pt idx="99" formatCode="dd/mm/yy">
                  <c:v>41798</c:v>
                </c:pt>
                <c:pt idx="100" formatCode="dd/mm/yy">
                  <c:v>41799</c:v>
                </c:pt>
                <c:pt idx="101" formatCode="dd/mm/yy">
                  <c:v>41800</c:v>
                </c:pt>
                <c:pt idx="102" formatCode="dd/mm/yy">
                  <c:v>41801</c:v>
                </c:pt>
                <c:pt idx="103" formatCode="dd/mm/yy">
                  <c:v>41802</c:v>
                </c:pt>
                <c:pt idx="104" formatCode="dd/mm/yy">
                  <c:v>41803</c:v>
                </c:pt>
                <c:pt idx="105" formatCode="dd/mm/yy">
                  <c:v>41804</c:v>
                </c:pt>
                <c:pt idx="106" formatCode="dd/mm/yy">
                  <c:v>41805</c:v>
                </c:pt>
                <c:pt idx="107" formatCode="dd/mm/yy">
                  <c:v>41806</c:v>
                </c:pt>
                <c:pt idx="108" formatCode="dd/mm/yy">
                  <c:v>41807</c:v>
                </c:pt>
                <c:pt idx="109" formatCode="dd/mm/yy">
                  <c:v>41808</c:v>
                </c:pt>
                <c:pt idx="110" formatCode="dd/mm/yy">
                  <c:v>41809</c:v>
                </c:pt>
                <c:pt idx="111" formatCode="dd/mm/yy">
                  <c:v>41810</c:v>
                </c:pt>
                <c:pt idx="112" formatCode="dd/mm/yy">
                  <c:v>41811</c:v>
                </c:pt>
                <c:pt idx="113" formatCode="dd/mm/yy">
                  <c:v>41812</c:v>
                </c:pt>
                <c:pt idx="114" formatCode="dd/mm/yy">
                  <c:v>41813</c:v>
                </c:pt>
                <c:pt idx="115" formatCode="dd/mm/yy">
                  <c:v>41814</c:v>
                </c:pt>
                <c:pt idx="116" formatCode="dd/mm/yy">
                  <c:v>41815</c:v>
                </c:pt>
                <c:pt idx="117" formatCode="dd/mm/yy">
                  <c:v>41816</c:v>
                </c:pt>
                <c:pt idx="118" formatCode="dd/mm/yy">
                  <c:v>41817</c:v>
                </c:pt>
                <c:pt idx="119" formatCode="dd/mm/yy">
                  <c:v>41818</c:v>
                </c:pt>
                <c:pt idx="120" formatCode="dd/mm/yy">
                  <c:v>41819</c:v>
                </c:pt>
                <c:pt idx="121" formatCode="dd/mm/yy">
                  <c:v>41820</c:v>
                </c:pt>
                <c:pt idx="122" formatCode="dd/mm/yy">
                  <c:v>41821</c:v>
                </c:pt>
                <c:pt idx="123" formatCode="dd/mm/yy">
                  <c:v>41822</c:v>
                </c:pt>
                <c:pt idx="124" formatCode="dd/mm/yy">
                  <c:v>41823</c:v>
                </c:pt>
                <c:pt idx="125" formatCode="dd/mm/yy">
                  <c:v>41824</c:v>
                </c:pt>
                <c:pt idx="126" formatCode="dd/mm/yy">
                  <c:v>41825</c:v>
                </c:pt>
                <c:pt idx="127" formatCode="dd/mm/yy">
                  <c:v>41826</c:v>
                </c:pt>
                <c:pt idx="128" formatCode="dd/mm/yy">
                  <c:v>41827</c:v>
                </c:pt>
                <c:pt idx="129" formatCode="dd/mm/yy">
                  <c:v>41828</c:v>
                </c:pt>
                <c:pt idx="130" formatCode="dd/mm/yy">
                  <c:v>41829</c:v>
                </c:pt>
                <c:pt idx="131" formatCode="dd/mm/yy">
                  <c:v>41830</c:v>
                </c:pt>
                <c:pt idx="132" formatCode="dd/mm/yy">
                  <c:v>41831</c:v>
                </c:pt>
                <c:pt idx="133" formatCode="dd/mm/yy">
                  <c:v>41832</c:v>
                </c:pt>
                <c:pt idx="134" formatCode="dd/mm/yy">
                  <c:v>41833</c:v>
                </c:pt>
                <c:pt idx="135" formatCode="dd/mm/yy">
                  <c:v>41834</c:v>
                </c:pt>
                <c:pt idx="136" formatCode="dd/mm/yy">
                  <c:v>41835</c:v>
                </c:pt>
                <c:pt idx="137" formatCode="dd/mm/yy">
                  <c:v>41836</c:v>
                </c:pt>
                <c:pt idx="138" formatCode="dd/mm/yy">
                  <c:v>41837</c:v>
                </c:pt>
                <c:pt idx="139" formatCode="dd/mm/yy">
                  <c:v>41838</c:v>
                </c:pt>
                <c:pt idx="140" formatCode="dd/mm/yy">
                  <c:v>41839</c:v>
                </c:pt>
                <c:pt idx="141" formatCode="dd/mm/yy">
                  <c:v>41840</c:v>
                </c:pt>
                <c:pt idx="142" formatCode="dd/mm/yy">
                  <c:v>41841</c:v>
                </c:pt>
                <c:pt idx="143" formatCode="dd/mm/yy">
                  <c:v>41842</c:v>
                </c:pt>
                <c:pt idx="144" formatCode="dd/mm/yy">
                  <c:v>41843</c:v>
                </c:pt>
                <c:pt idx="145" formatCode="dd/mm/yy">
                  <c:v>41844</c:v>
                </c:pt>
                <c:pt idx="146" formatCode="dd/mm/yy">
                  <c:v>41845</c:v>
                </c:pt>
                <c:pt idx="147" formatCode="dd/mm/yy">
                  <c:v>41846</c:v>
                </c:pt>
                <c:pt idx="148" formatCode="dd/mm/yy">
                  <c:v>41847</c:v>
                </c:pt>
                <c:pt idx="149" formatCode="dd/mm/yy">
                  <c:v>41848</c:v>
                </c:pt>
                <c:pt idx="150" formatCode="dd/mm/yy">
                  <c:v>41849</c:v>
                </c:pt>
                <c:pt idx="151" formatCode="dd/mm/yy">
                  <c:v>41850</c:v>
                </c:pt>
                <c:pt idx="152" formatCode="dd/mm/yy">
                  <c:v>41851</c:v>
                </c:pt>
                <c:pt idx="153" formatCode="dd/mm/yy">
                  <c:v>41852</c:v>
                </c:pt>
                <c:pt idx="154" formatCode="dd/mm/yy">
                  <c:v>41853</c:v>
                </c:pt>
                <c:pt idx="155" formatCode="dd/mm/yy">
                  <c:v>41854</c:v>
                </c:pt>
                <c:pt idx="156" formatCode="dd/mm/yy">
                  <c:v>41855</c:v>
                </c:pt>
                <c:pt idx="157" formatCode="dd/mm/yy">
                  <c:v>41856</c:v>
                </c:pt>
                <c:pt idx="158" formatCode="dd/mm/yy">
                  <c:v>41857</c:v>
                </c:pt>
                <c:pt idx="159" formatCode="dd/mm/yy">
                  <c:v>41858</c:v>
                </c:pt>
                <c:pt idx="160" formatCode="dd/mm/yy">
                  <c:v>41859</c:v>
                </c:pt>
                <c:pt idx="161" formatCode="dd/mm/yy">
                  <c:v>41860</c:v>
                </c:pt>
                <c:pt idx="162" formatCode="dd/mm/yy">
                  <c:v>41861</c:v>
                </c:pt>
                <c:pt idx="163" formatCode="dd/mm/yy">
                  <c:v>41862</c:v>
                </c:pt>
                <c:pt idx="164" formatCode="dd/mm/yy">
                  <c:v>41863</c:v>
                </c:pt>
                <c:pt idx="165" formatCode="dd/mm/yy">
                  <c:v>41864</c:v>
                </c:pt>
                <c:pt idx="166" formatCode="dd/mm/yy">
                  <c:v>41865</c:v>
                </c:pt>
                <c:pt idx="167" formatCode="dd/mm/yy">
                  <c:v>41866</c:v>
                </c:pt>
                <c:pt idx="168" formatCode="dd/mm/yy">
                  <c:v>41867</c:v>
                </c:pt>
                <c:pt idx="169" formatCode="dd/mm/yy">
                  <c:v>41868</c:v>
                </c:pt>
                <c:pt idx="170" formatCode="dd/mm/yy">
                  <c:v>41869</c:v>
                </c:pt>
                <c:pt idx="171" formatCode="dd/mm/yy">
                  <c:v>41870</c:v>
                </c:pt>
                <c:pt idx="172" formatCode="dd/mm/yy">
                  <c:v>41871</c:v>
                </c:pt>
                <c:pt idx="173" formatCode="dd/mm/yy">
                  <c:v>41872</c:v>
                </c:pt>
                <c:pt idx="174" formatCode="dd/mm/yy">
                  <c:v>41873</c:v>
                </c:pt>
                <c:pt idx="175" formatCode="dd/mm/yy">
                  <c:v>41874</c:v>
                </c:pt>
                <c:pt idx="176" formatCode="dd/mm/yy">
                  <c:v>41875</c:v>
                </c:pt>
                <c:pt idx="177" formatCode="dd/mm/yy">
                  <c:v>41876</c:v>
                </c:pt>
                <c:pt idx="178" formatCode="dd/mm/yy">
                  <c:v>41877</c:v>
                </c:pt>
                <c:pt idx="179" formatCode="dd/mm/yy">
                  <c:v>41878</c:v>
                </c:pt>
                <c:pt idx="180" formatCode="dd/mm/yy">
                  <c:v>41879</c:v>
                </c:pt>
                <c:pt idx="181" formatCode="dd/mm/yy">
                  <c:v>41880</c:v>
                </c:pt>
                <c:pt idx="182" formatCode="dd/mm/yy">
                  <c:v>41881</c:v>
                </c:pt>
                <c:pt idx="183" formatCode="dd/mm/yy">
                  <c:v>41882</c:v>
                </c:pt>
                <c:pt idx="184" formatCode="dd/mm/yy">
                  <c:v>41883</c:v>
                </c:pt>
                <c:pt idx="185" formatCode="dd/mm/yy">
                  <c:v>41884</c:v>
                </c:pt>
                <c:pt idx="186" formatCode="dd/mm/yy">
                  <c:v>41885</c:v>
                </c:pt>
                <c:pt idx="187" formatCode="dd/mm/yy">
                  <c:v>41886</c:v>
                </c:pt>
                <c:pt idx="188" formatCode="dd/mm/yy">
                  <c:v>41887</c:v>
                </c:pt>
                <c:pt idx="189" formatCode="dd/mm/yy">
                  <c:v>41888</c:v>
                </c:pt>
                <c:pt idx="190" formatCode="dd/mm/yy">
                  <c:v>41889</c:v>
                </c:pt>
                <c:pt idx="191" formatCode="dd/mm/yy">
                  <c:v>41890</c:v>
                </c:pt>
                <c:pt idx="192" formatCode="dd/mm/yy">
                  <c:v>41891</c:v>
                </c:pt>
                <c:pt idx="193" formatCode="dd/mm/yy">
                  <c:v>41892</c:v>
                </c:pt>
                <c:pt idx="194" formatCode="dd/mm/yy">
                  <c:v>41893</c:v>
                </c:pt>
                <c:pt idx="195" formatCode="dd/mm/yy">
                  <c:v>41894</c:v>
                </c:pt>
                <c:pt idx="196" formatCode="dd/mm/yy">
                  <c:v>41895</c:v>
                </c:pt>
                <c:pt idx="197" formatCode="dd/mm/yy">
                  <c:v>41896</c:v>
                </c:pt>
                <c:pt idx="198" formatCode="dd/mm/yy">
                  <c:v>41897</c:v>
                </c:pt>
                <c:pt idx="199" formatCode="dd/mm/yy">
                  <c:v>41898</c:v>
                </c:pt>
                <c:pt idx="200" formatCode="dd/mm/yy">
                  <c:v>41899</c:v>
                </c:pt>
                <c:pt idx="201" formatCode="dd/mm/yy">
                  <c:v>41900</c:v>
                </c:pt>
                <c:pt idx="202" formatCode="dd/mm/yy">
                  <c:v>41901</c:v>
                </c:pt>
                <c:pt idx="203" formatCode="dd/mm/yy">
                  <c:v>41902</c:v>
                </c:pt>
                <c:pt idx="204" formatCode="dd/mm/yy">
                  <c:v>41903</c:v>
                </c:pt>
                <c:pt idx="205" formatCode="dd/mm/yy">
                  <c:v>41904</c:v>
                </c:pt>
                <c:pt idx="206" formatCode="dd/mm/yy">
                  <c:v>41905</c:v>
                </c:pt>
                <c:pt idx="207" formatCode="dd/mm/yy">
                  <c:v>41906</c:v>
                </c:pt>
                <c:pt idx="208" formatCode="dd/mm/yy">
                  <c:v>41907</c:v>
                </c:pt>
                <c:pt idx="209" formatCode="dd/mm/yy">
                  <c:v>41908</c:v>
                </c:pt>
                <c:pt idx="210" formatCode="dd/mm/yy">
                  <c:v>41909</c:v>
                </c:pt>
                <c:pt idx="211" formatCode="dd/mm/yy">
                  <c:v>41910</c:v>
                </c:pt>
                <c:pt idx="212" formatCode="dd/mm/yy">
                  <c:v>41911</c:v>
                </c:pt>
                <c:pt idx="213" formatCode="dd/mm/yy">
                  <c:v>41912</c:v>
                </c:pt>
                <c:pt idx="214" formatCode="dd/mm/yy">
                  <c:v>41913</c:v>
                </c:pt>
                <c:pt idx="215" formatCode="dd/mm/yy">
                  <c:v>41914</c:v>
                </c:pt>
                <c:pt idx="216" formatCode="dd/mm/yy">
                  <c:v>41915</c:v>
                </c:pt>
                <c:pt idx="217" formatCode="dd/mm/yy">
                  <c:v>41916</c:v>
                </c:pt>
                <c:pt idx="218" formatCode="dd/mm/yy">
                  <c:v>41917</c:v>
                </c:pt>
                <c:pt idx="219" formatCode="dd/mm/yy">
                  <c:v>41918</c:v>
                </c:pt>
                <c:pt idx="220" formatCode="dd/mm/yy">
                  <c:v>41919</c:v>
                </c:pt>
                <c:pt idx="221" formatCode="dd/mm/yy">
                  <c:v>41920</c:v>
                </c:pt>
                <c:pt idx="222" formatCode="dd/mm/yy">
                  <c:v>41921</c:v>
                </c:pt>
                <c:pt idx="223" formatCode="dd/mm/yy">
                  <c:v>41922</c:v>
                </c:pt>
                <c:pt idx="224" formatCode="dd/mm/yy">
                  <c:v>41923</c:v>
                </c:pt>
                <c:pt idx="225" formatCode="dd/mm/yy">
                  <c:v>41924</c:v>
                </c:pt>
                <c:pt idx="226" formatCode="dd/mm/yy">
                  <c:v>41925</c:v>
                </c:pt>
                <c:pt idx="227" formatCode="dd/mm/yy">
                  <c:v>41926</c:v>
                </c:pt>
                <c:pt idx="228" formatCode="dd/mm/yy">
                  <c:v>41927</c:v>
                </c:pt>
                <c:pt idx="229" formatCode="dd/mm/yy">
                  <c:v>41928</c:v>
                </c:pt>
                <c:pt idx="230" formatCode="dd/mm/yy">
                  <c:v>41929</c:v>
                </c:pt>
                <c:pt idx="231" formatCode="dd/mm/yy">
                  <c:v>41930</c:v>
                </c:pt>
                <c:pt idx="232" formatCode="dd/mm/yy">
                  <c:v>41931</c:v>
                </c:pt>
                <c:pt idx="233" formatCode="dd/mm/yy">
                  <c:v>41932</c:v>
                </c:pt>
                <c:pt idx="234" formatCode="dd/mm/yy">
                  <c:v>41933</c:v>
                </c:pt>
                <c:pt idx="235" formatCode="dd/mm/yy">
                  <c:v>41934</c:v>
                </c:pt>
                <c:pt idx="236" formatCode="dd/mm/yy">
                  <c:v>41935</c:v>
                </c:pt>
                <c:pt idx="237" formatCode="dd/mm/yy">
                  <c:v>41936</c:v>
                </c:pt>
                <c:pt idx="238" formatCode="dd/mm/yy">
                  <c:v>41937</c:v>
                </c:pt>
                <c:pt idx="239" formatCode="dd/mm/yy">
                  <c:v>41938</c:v>
                </c:pt>
                <c:pt idx="240" formatCode="dd/mm/yy">
                  <c:v>41939</c:v>
                </c:pt>
                <c:pt idx="241" formatCode="dd/mm/yy">
                  <c:v>41940</c:v>
                </c:pt>
                <c:pt idx="242" formatCode="dd/mm/yy">
                  <c:v>41941</c:v>
                </c:pt>
                <c:pt idx="243" formatCode="dd/mm/yy">
                  <c:v>41942</c:v>
                </c:pt>
                <c:pt idx="244" formatCode="dd/mm/yy">
                  <c:v>41943</c:v>
                </c:pt>
                <c:pt idx="245" formatCode="dd/mm/yy">
                  <c:v>41944</c:v>
                </c:pt>
                <c:pt idx="246" formatCode="dd/mm/yy">
                  <c:v>41945</c:v>
                </c:pt>
                <c:pt idx="247" formatCode="dd/mm/yy">
                  <c:v>41946</c:v>
                </c:pt>
                <c:pt idx="248" formatCode="dd/mm/yy">
                  <c:v>41947</c:v>
                </c:pt>
                <c:pt idx="249" formatCode="dd/mm/yy">
                  <c:v>41948</c:v>
                </c:pt>
                <c:pt idx="250" formatCode="dd/mm/yy">
                  <c:v>41949</c:v>
                </c:pt>
                <c:pt idx="251" formatCode="dd/mm/yy">
                  <c:v>41950</c:v>
                </c:pt>
                <c:pt idx="252" formatCode="dd/mm/yy">
                  <c:v>41951</c:v>
                </c:pt>
                <c:pt idx="253" formatCode="dd/mm/yy">
                  <c:v>41952</c:v>
                </c:pt>
                <c:pt idx="254" formatCode="dd/mm/yy">
                  <c:v>41953</c:v>
                </c:pt>
                <c:pt idx="255" formatCode="dd/mm/yy">
                  <c:v>41954</c:v>
                </c:pt>
                <c:pt idx="256" formatCode="dd/mm/yy">
                  <c:v>41955</c:v>
                </c:pt>
                <c:pt idx="257" formatCode="dd/mm/yy">
                  <c:v>41956</c:v>
                </c:pt>
                <c:pt idx="258" formatCode="dd/mm/yy">
                  <c:v>41957</c:v>
                </c:pt>
                <c:pt idx="259" formatCode="dd/mm/yy">
                  <c:v>41958</c:v>
                </c:pt>
                <c:pt idx="260" formatCode="dd/mm/yy">
                  <c:v>41959</c:v>
                </c:pt>
                <c:pt idx="261" formatCode="dd/mm/yy">
                  <c:v>41960</c:v>
                </c:pt>
                <c:pt idx="262" formatCode="dd/mm/yy">
                  <c:v>41961</c:v>
                </c:pt>
                <c:pt idx="263" formatCode="dd/mm/yy">
                  <c:v>41962</c:v>
                </c:pt>
                <c:pt idx="264" formatCode="dd/mm/yy">
                  <c:v>41963</c:v>
                </c:pt>
                <c:pt idx="265" formatCode="dd/mm/yy">
                  <c:v>41964</c:v>
                </c:pt>
                <c:pt idx="266" formatCode="dd/mm/yy">
                  <c:v>41965</c:v>
                </c:pt>
                <c:pt idx="267" formatCode="dd/mm/yy">
                  <c:v>41966</c:v>
                </c:pt>
                <c:pt idx="268" formatCode="dd/mm/yy">
                  <c:v>41967</c:v>
                </c:pt>
                <c:pt idx="269" formatCode="dd/mm/yy">
                  <c:v>41968</c:v>
                </c:pt>
                <c:pt idx="270" formatCode="dd/mm/yy">
                  <c:v>41969</c:v>
                </c:pt>
                <c:pt idx="271" formatCode="dd/mm/yy">
                  <c:v>41970</c:v>
                </c:pt>
                <c:pt idx="272" formatCode="dd/mm/yy">
                  <c:v>41971</c:v>
                </c:pt>
                <c:pt idx="273" formatCode="dd/mm/yy">
                  <c:v>41972</c:v>
                </c:pt>
                <c:pt idx="274" formatCode="dd/mm/yy">
                  <c:v>41973</c:v>
                </c:pt>
                <c:pt idx="275" formatCode="dd/mm/yy">
                  <c:v>41974</c:v>
                </c:pt>
                <c:pt idx="276" formatCode="dd/mm/yy">
                  <c:v>41975</c:v>
                </c:pt>
                <c:pt idx="277" formatCode="dd/mm/yy">
                  <c:v>41976</c:v>
                </c:pt>
                <c:pt idx="278" formatCode="dd/mm/yy">
                  <c:v>41977</c:v>
                </c:pt>
                <c:pt idx="279" formatCode="dd/mm/yy">
                  <c:v>41978</c:v>
                </c:pt>
                <c:pt idx="280" formatCode="dd/mm/yy">
                  <c:v>41979</c:v>
                </c:pt>
                <c:pt idx="281" formatCode="dd/mm/yy">
                  <c:v>41980</c:v>
                </c:pt>
                <c:pt idx="282" formatCode="dd/mm/yy">
                  <c:v>41981</c:v>
                </c:pt>
                <c:pt idx="283" formatCode="dd/mm/yy">
                  <c:v>41982</c:v>
                </c:pt>
                <c:pt idx="284" formatCode="dd/mm/yy">
                  <c:v>41983</c:v>
                </c:pt>
                <c:pt idx="285" formatCode="dd/mm/yy">
                  <c:v>41984</c:v>
                </c:pt>
                <c:pt idx="286" formatCode="dd/mm/yy">
                  <c:v>41985</c:v>
                </c:pt>
                <c:pt idx="287" formatCode="dd/mm/yy">
                  <c:v>41986</c:v>
                </c:pt>
                <c:pt idx="288" formatCode="dd/mm/yy">
                  <c:v>41987</c:v>
                </c:pt>
                <c:pt idx="289" formatCode="dd/mm/yy">
                  <c:v>41988</c:v>
                </c:pt>
                <c:pt idx="290" formatCode="dd/mm/yy">
                  <c:v>41989</c:v>
                </c:pt>
                <c:pt idx="291" formatCode="dd/mm/yy">
                  <c:v>41990</c:v>
                </c:pt>
                <c:pt idx="292" formatCode="dd/mm/yy">
                  <c:v>41991</c:v>
                </c:pt>
                <c:pt idx="293" formatCode="dd/mm/yy">
                  <c:v>41992</c:v>
                </c:pt>
                <c:pt idx="294" formatCode="dd/mm/yy">
                  <c:v>41993</c:v>
                </c:pt>
                <c:pt idx="295" formatCode="dd/mm/yy">
                  <c:v>41994</c:v>
                </c:pt>
                <c:pt idx="296" formatCode="dd/mm/yy">
                  <c:v>41995</c:v>
                </c:pt>
                <c:pt idx="297" formatCode="dd/mm/yy">
                  <c:v>41996</c:v>
                </c:pt>
                <c:pt idx="298" formatCode="dd/mm/yy">
                  <c:v>41997</c:v>
                </c:pt>
                <c:pt idx="299" formatCode="dd/mm/yy">
                  <c:v>41998</c:v>
                </c:pt>
                <c:pt idx="300" formatCode="dd/mm/yy">
                  <c:v>41999</c:v>
                </c:pt>
                <c:pt idx="301" formatCode="dd/mm/yy">
                  <c:v>42000</c:v>
                </c:pt>
                <c:pt idx="302" formatCode="dd/mm/yy">
                  <c:v>42001</c:v>
                </c:pt>
                <c:pt idx="303" formatCode="dd/mm/yy">
                  <c:v>42002</c:v>
                </c:pt>
                <c:pt idx="304" formatCode="dd/mm/yy">
                  <c:v>42003</c:v>
                </c:pt>
                <c:pt idx="305" formatCode="dd/mm/yy">
                  <c:v>42004</c:v>
                </c:pt>
              </c:numCache>
            </c:numRef>
          </c:cat>
          <c:val>
            <c:numRef>
              <c:f>Test!$B$2:$B$307</c:f>
              <c:numCache>
                <c:formatCode>General</c:formatCode>
                <c:ptCount val="306"/>
                <c:pt idx="0">
                  <c:v>325.2000000000001</c:v>
                </c:pt>
                <c:pt idx="1">
                  <c:v>334.50000000000011</c:v>
                </c:pt>
                <c:pt idx="2">
                  <c:v>342.80000000000013</c:v>
                </c:pt>
                <c:pt idx="3">
                  <c:v>349.60000000000008</c:v>
                </c:pt>
                <c:pt idx="4">
                  <c:v>356.50000000000011</c:v>
                </c:pt>
                <c:pt idx="5">
                  <c:v>363.10000000000008</c:v>
                </c:pt>
                <c:pt idx="6">
                  <c:v>370.20000000000022</c:v>
                </c:pt>
                <c:pt idx="7">
                  <c:v>377.10000000000008</c:v>
                </c:pt>
                <c:pt idx="8">
                  <c:v>383.60000000000008</c:v>
                </c:pt>
                <c:pt idx="9">
                  <c:v>373.60000000000008</c:v>
                </c:pt>
                <c:pt idx="10">
                  <c:v>380.80000000000013</c:v>
                </c:pt>
                <c:pt idx="11">
                  <c:v>388.00000000000011</c:v>
                </c:pt>
                <c:pt idx="12">
                  <c:v>396.60000000000008</c:v>
                </c:pt>
                <c:pt idx="13">
                  <c:v>404.40000000000009</c:v>
                </c:pt>
                <c:pt idx="14">
                  <c:v>413.30000000000013</c:v>
                </c:pt>
                <c:pt idx="15">
                  <c:v>422.60000000000008</c:v>
                </c:pt>
                <c:pt idx="16">
                  <c:v>427.00000000000011</c:v>
                </c:pt>
                <c:pt idx="17">
                  <c:v>434.30000000000013</c:v>
                </c:pt>
                <c:pt idx="18">
                  <c:v>442.30000000000013</c:v>
                </c:pt>
                <c:pt idx="19">
                  <c:v>451.7000000000001</c:v>
                </c:pt>
                <c:pt idx="20">
                  <c:v>462.10000000000008</c:v>
                </c:pt>
                <c:pt idx="21">
                  <c:v>473.2000000000001</c:v>
                </c:pt>
                <c:pt idx="22">
                  <c:v>483.40000000000009</c:v>
                </c:pt>
                <c:pt idx="23">
                  <c:v>493.80000000000013</c:v>
                </c:pt>
                <c:pt idx="24">
                  <c:v>504.50000000000011</c:v>
                </c:pt>
                <c:pt idx="25">
                  <c:v>513.70000000000005</c:v>
                </c:pt>
                <c:pt idx="26">
                  <c:v>523.40000000000009</c:v>
                </c:pt>
                <c:pt idx="27">
                  <c:v>533.20000000000005</c:v>
                </c:pt>
                <c:pt idx="28">
                  <c:v>542.5</c:v>
                </c:pt>
                <c:pt idx="29">
                  <c:v>551.79999999999995</c:v>
                </c:pt>
                <c:pt idx="30">
                  <c:v>561.6</c:v>
                </c:pt>
                <c:pt idx="31">
                  <c:v>573.29999999999995</c:v>
                </c:pt>
                <c:pt idx="32">
                  <c:v>584.70000000000005</c:v>
                </c:pt>
                <c:pt idx="33">
                  <c:v>596.1</c:v>
                </c:pt>
                <c:pt idx="34">
                  <c:v>606.99999999999989</c:v>
                </c:pt>
                <c:pt idx="35">
                  <c:v>617.79999999999984</c:v>
                </c:pt>
                <c:pt idx="36">
                  <c:v>628.99999999999989</c:v>
                </c:pt>
                <c:pt idx="37">
                  <c:v>638.79999999999984</c:v>
                </c:pt>
                <c:pt idx="38">
                  <c:v>646.89999999999986</c:v>
                </c:pt>
                <c:pt idx="39">
                  <c:v>654.69999999999982</c:v>
                </c:pt>
                <c:pt idx="40">
                  <c:v>664.39999999999986</c:v>
                </c:pt>
                <c:pt idx="41">
                  <c:v>675.29999999999984</c:v>
                </c:pt>
                <c:pt idx="42">
                  <c:v>687.39999999999986</c:v>
                </c:pt>
                <c:pt idx="43">
                  <c:v>700.79999999999984</c:v>
                </c:pt>
                <c:pt idx="44">
                  <c:v>713.69999999999982</c:v>
                </c:pt>
                <c:pt idx="45">
                  <c:v>724.0999999999998</c:v>
                </c:pt>
                <c:pt idx="46">
                  <c:v>733.69999999999982</c:v>
                </c:pt>
                <c:pt idx="47">
                  <c:v>744.89999999999986</c:v>
                </c:pt>
                <c:pt idx="48">
                  <c:v>755.79999999999984</c:v>
                </c:pt>
                <c:pt idx="49">
                  <c:v>767.39999999999986</c:v>
                </c:pt>
                <c:pt idx="50">
                  <c:v>778.79999999999984</c:v>
                </c:pt>
                <c:pt idx="51">
                  <c:v>789.99999999999989</c:v>
                </c:pt>
                <c:pt idx="52">
                  <c:v>801.89999999999986</c:v>
                </c:pt>
                <c:pt idx="53">
                  <c:v>813.79999999999984</c:v>
                </c:pt>
                <c:pt idx="54">
                  <c:v>825.49999999999989</c:v>
                </c:pt>
                <c:pt idx="55">
                  <c:v>837.7</c:v>
                </c:pt>
                <c:pt idx="56">
                  <c:v>848.3</c:v>
                </c:pt>
                <c:pt idx="57">
                  <c:v>859.7</c:v>
                </c:pt>
                <c:pt idx="58">
                  <c:v>871.9</c:v>
                </c:pt>
                <c:pt idx="59">
                  <c:v>879.1</c:v>
                </c:pt>
                <c:pt idx="60">
                  <c:v>894.80000000000007</c:v>
                </c:pt>
                <c:pt idx="61">
                  <c:v>906.1</c:v>
                </c:pt>
                <c:pt idx="62">
                  <c:v>917.9</c:v>
                </c:pt>
                <c:pt idx="63">
                  <c:v>926.9</c:v>
                </c:pt>
                <c:pt idx="64">
                  <c:v>938.1</c:v>
                </c:pt>
                <c:pt idx="65">
                  <c:v>951.1</c:v>
                </c:pt>
                <c:pt idx="66">
                  <c:v>964</c:v>
                </c:pt>
                <c:pt idx="67">
                  <c:v>972.8</c:v>
                </c:pt>
                <c:pt idx="68">
                  <c:v>980.1</c:v>
                </c:pt>
                <c:pt idx="69">
                  <c:v>990.99999999999989</c:v>
                </c:pt>
                <c:pt idx="70">
                  <c:v>1003.5</c:v>
                </c:pt>
                <c:pt idx="71">
                  <c:v>1016.8</c:v>
                </c:pt>
                <c:pt idx="72">
                  <c:v>1030.2</c:v>
                </c:pt>
                <c:pt idx="73">
                  <c:v>1043.7</c:v>
                </c:pt>
                <c:pt idx="74">
                  <c:v>1055</c:v>
                </c:pt>
                <c:pt idx="75">
                  <c:v>1062.9000000000001</c:v>
                </c:pt>
                <c:pt idx="76">
                  <c:v>1070.5999999999999</c:v>
                </c:pt>
                <c:pt idx="77">
                  <c:v>1081</c:v>
                </c:pt>
                <c:pt idx="78">
                  <c:v>1092.9000000000001</c:v>
                </c:pt>
                <c:pt idx="79">
                  <c:v>1104.7</c:v>
                </c:pt>
                <c:pt idx="80">
                  <c:v>1117.0999999999999</c:v>
                </c:pt>
                <c:pt idx="81">
                  <c:v>1129.2</c:v>
                </c:pt>
                <c:pt idx="82">
                  <c:v>1140.8</c:v>
                </c:pt>
                <c:pt idx="83">
                  <c:v>1151.5</c:v>
                </c:pt>
                <c:pt idx="84">
                  <c:v>1161.5</c:v>
                </c:pt>
                <c:pt idx="85">
                  <c:v>1172.4000000000001</c:v>
                </c:pt>
                <c:pt idx="86">
                  <c:v>1181.9000000000001</c:v>
                </c:pt>
                <c:pt idx="87">
                  <c:v>1191.8</c:v>
                </c:pt>
                <c:pt idx="88">
                  <c:v>1202</c:v>
                </c:pt>
                <c:pt idx="89">
                  <c:v>1211.0999999999999</c:v>
                </c:pt>
                <c:pt idx="90">
                  <c:v>1220.9000000000001</c:v>
                </c:pt>
                <c:pt idx="91">
                  <c:v>1232.8</c:v>
                </c:pt>
                <c:pt idx="92">
                  <c:v>1244.5</c:v>
                </c:pt>
                <c:pt idx="93">
                  <c:v>1256.0999999999999</c:v>
                </c:pt>
                <c:pt idx="94">
                  <c:v>1267.7</c:v>
                </c:pt>
                <c:pt idx="95">
                  <c:v>1280.2</c:v>
                </c:pt>
                <c:pt idx="96">
                  <c:v>1292.4000000000001</c:v>
                </c:pt>
                <c:pt idx="97">
                  <c:v>1304</c:v>
                </c:pt>
                <c:pt idx="98">
                  <c:v>1315.6</c:v>
                </c:pt>
                <c:pt idx="99">
                  <c:v>1327.2</c:v>
                </c:pt>
                <c:pt idx="100">
                  <c:v>1338.8</c:v>
                </c:pt>
                <c:pt idx="101">
                  <c:v>1350.4</c:v>
                </c:pt>
                <c:pt idx="102">
                  <c:v>1362</c:v>
                </c:pt>
                <c:pt idx="103">
                  <c:v>1373.599999999999</c:v>
                </c:pt>
                <c:pt idx="104">
                  <c:v>1385.1999999999989</c:v>
                </c:pt>
                <c:pt idx="105">
                  <c:v>1396.8</c:v>
                </c:pt>
                <c:pt idx="106">
                  <c:v>1408.399999999999</c:v>
                </c:pt>
                <c:pt idx="107">
                  <c:v>142</c:v>
                </c:pt>
                <c:pt idx="108">
                  <c:v>1431.599999999999</c:v>
                </c:pt>
                <c:pt idx="109">
                  <c:v>1443.1999999999989</c:v>
                </c:pt>
                <c:pt idx="110">
                  <c:v>1454.8</c:v>
                </c:pt>
                <c:pt idx="111">
                  <c:v>1466.399999999999</c:v>
                </c:pt>
                <c:pt idx="112">
                  <c:v>1478</c:v>
                </c:pt>
                <c:pt idx="113">
                  <c:v>1489.599999999999</c:v>
                </c:pt>
                <c:pt idx="114">
                  <c:v>1501.199999999998</c:v>
                </c:pt>
                <c:pt idx="115">
                  <c:v>1512.7999999999979</c:v>
                </c:pt>
                <c:pt idx="116">
                  <c:v>1524.399999999998</c:v>
                </c:pt>
                <c:pt idx="117">
                  <c:v>1535.999999999998</c:v>
                </c:pt>
                <c:pt idx="118">
                  <c:v>1547.5999999999981</c:v>
                </c:pt>
                <c:pt idx="119">
                  <c:v>1559.199999999998</c:v>
                </c:pt>
                <c:pt idx="120">
                  <c:v>1570.7999999999979</c:v>
                </c:pt>
                <c:pt idx="121">
                  <c:v>1582.399999999998</c:v>
                </c:pt>
                <c:pt idx="122">
                  <c:v>1593.999999999998</c:v>
                </c:pt>
                <c:pt idx="123">
                  <c:v>1605.5999999999981</c:v>
                </c:pt>
                <c:pt idx="124">
                  <c:v>1617.199999999998</c:v>
                </c:pt>
                <c:pt idx="125">
                  <c:v>1628.799999999997</c:v>
                </c:pt>
                <c:pt idx="126">
                  <c:v>1640.3999999999969</c:v>
                </c:pt>
                <c:pt idx="127">
                  <c:v>1651.999999999997</c:v>
                </c:pt>
                <c:pt idx="128">
                  <c:v>1663.599999999997</c:v>
                </c:pt>
                <c:pt idx="129">
                  <c:v>1675.1999999999971</c:v>
                </c:pt>
                <c:pt idx="130">
                  <c:v>1686.799999999997</c:v>
                </c:pt>
                <c:pt idx="131">
                  <c:v>1698.3999999999969</c:v>
                </c:pt>
                <c:pt idx="132">
                  <c:v>1709.999999999997</c:v>
                </c:pt>
                <c:pt idx="133">
                  <c:v>1721.599999999997</c:v>
                </c:pt>
                <c:pt idx="134">
                  <c:v>1733.1999999999971</c:v>
                </c:pt>
                <c:pt idx="135">
                  <c:v>1744.799999999997</c:v>
                </c:pt>
                <c:pt idx="136">
                  <c:v>1756.399999999996</c:v>
                </c:pt>
                <c:pt idx="137">
                  <c:v>1767.9999999999959</c:v>
                </c:pt>
                <c:pt idx="138">
                  <c:v>1779.599999999996</c:v>
                </c:pt>
                <c:pt idx="139">
                  <c:v>1791.199999999996</c:v>
                </c:pt>
                <c:pt idx="140">
                  <c:v>1802.7999999999961</c:v>
                </c:pt>
                <c:pt idx="141">
                  <c:v>1814.399999999996</c:v>
                </c:pt>
                <c:pt idx="142">
                  <c:v>1825.9999999999959</c:v>
                </c:pt>
                <c:pt idx="143">
                  <c:v>1837.599999999996</c:v>
                </c:pt>
                <c:pt idx="144">
                  <c:v>1849.199999999996</c:v>
                </c:pt>
                <c:pt idx="145">
                  <c:v>1860.7999999999961</c:v>
                </c:pt>
                <c:pt idx="146">
                  <c:v>1872.399999999996</c:v>
                </c:pt>
                <c:pt idx="147">
                  <c:v>1883.999999999995</c:v>
                </c:pt>
                <c:pt idx="148">
                  <c:v>1895.5999999999949</c:v>
                </c:pt>
                <c:pt idx="149">
                  <c:v>1907.199999999995</c:v>
                </c:pt>
                <c:pt idx="150">
                  <c:v>1918.799999999995</c:v>
                </c:pt>
                <c:pt idx="151">
                  <c:v>1930.3999999999951</c:v>
                </c:pt>
                <c:pt idx="152">
                  <c:v>1941.999999999995</c:v>
                </c:pt>
                <c:pt idx="153">
                  <c:v>1953.5999999999949</c:v>
                </c:pt>
                <c:pt idx="154">
                  <c:v>1965.199999999995</c:v>
                </c:pt>
                <c:pt idx="155">
                  <c:v>1975.8999999999951</c:v>
                </c:pt>
                <c:pt idx="156">
                  <c:v>1986.5999999999949</c:v>
                </c:pt>
                <c:pt idx="157">
                  <c:v>1997.299999999995</c:v>
                </c:pt>
                <c:pt idx="158">
                  <c:v>2006.3999999999951</c:v>
                </c:pt>
                <c:pt idx="159">
                  <c:v>2014.5999999999949</c:v>
                </c:pt>
                <c:pt idx="160">
                  <c:v>2022.8999999999951</c:v>
                </c:pt>
                <c:pt idx="161">
                  <c:v>2031.799999999995</c:v>
                </c:pt>
                <c:pt idx="162">
                  <c:v>2041.5999999999949</c:v>
                </c:pt>
                <c:pt idx="163">
                  <c:v>2051.3999999999951</c:v>
                </c:pt>
                <c:pt idx="164">
                  <c:v>2060.8999999999951</c:v>
                </c:pt>
                <c:pt idx="165">
                  <c:v>2070.0999999999949</c:v>
                </c:pt>
                <c:pt idx="166">
                  <c:v>2078.5999999999949</c:v>
                </c:pt>
                <c:pt idx="167">
                  <c:v>2087.999999999995</c:v>
                </c:pt>
                <c:pt idx="168">
                  <c:v>2097.5999999999949</c:v>
                </c:pt>
                <c:pt idx="169">
                  <c:v>2106.5999999999949</c:v>
                </c:pt>
                <c:pt idx="170">
                  <c:v>2115.2999999999952</c:v>
                </c:pt>
                <c:pt idx="171">
                  <c:v>2123.8999999999951</c:v>
                </c:pt>
                <c:pt idx="172">
                  <c:v>2132.099999999994</c:v>
                </c:pt>
                <c:pt idx="173">
                  <c:v>2140.999999999995</c:v>
                </c:pt>
                <c:pt idx="174">
                  <c:v>2151.1999999999939</c:v>
                </c:pt>
                <c:pt idx="175">
                  <c:v>2160.999999999995</c:v>
                </c:pt>
                <c:pt idx="176">
                  <c:v>2169.099999999994</c:v>
                </c:pt>
                <c:pt idx="177">
                  <c:v>2178.6999999999939</c:v>
                </c:pt>
                <c:pt idx="178">
                  <c:v>2189.099999999994</c:v>
                </c:pt>
                <c:pt idx="179">
                  <c:v>2199.999999999995</c:v>
                </c:pt>
                <c:pt idx="180">
                  <c:v>2210.1999999999939</c:v>
                </c:pt>
                <c:pt idx="181">
                  <c:v>2220.599999999994</c:v>
                </c:pt>
                <c:pt idx="182">
                  <c:v>2231.6999999999939</c:v>
                </c:pt>
                <c:pt idx="183">
                  <c:v>2242.6999999999939</c:v>
                </c:pt>
                <c:pt idx="184">
                  <c:v>2252.3999999999942</c:v>
                </c:pt>
                <c:pt idx="185">
                  <c:v>2262.1999999999939</c:v>
                </c:pt>
                <c:pt idx="186">
                  <c:v>2271.599999999994</c:v>
                </c:pt>
                <c:pt idx="187">
                  <c:v>2281.1999999999939</c:v>
                </c:pt>
                <c:pt idx="188">
                  <c:v>2290.099999999994</c:v>
                </c:pt>
                <c:pt idx="189">
                  <c:v>2299.499999999995</c:v>
                </c:pt>
                <c:pt idx="190">
                  <c:v>2308.7999999999952</c:v>
                </c:pt>
                <c:pt idx="191">
                  <c:v>2317.1999999999948</c:v>
                </c:pt>
                <c:pt idx="192">
                  <c:v>2326.5999999999949</c:v>
                </c:pt>
                <c:pt idx="193">
                  <c:v>2335.8999999999951</c:v>
                </c:pt>
                <c:pt idx="194">
                  <c:v>2344.499999999995</c:v>
                </c:pt>
                <c:pt idx="195">
                  <c:v>2352.7999999999952</c:v>
                </c:pt>
                <c:pt idx="196">
                  <c:v>2361.7999999999952</c:v>
                </c:pt>
                <c:pt idx="197">
                  <c:v>2370.6999999999948</c:v>
                </c:pt>
                <c:pt idx="198">
                  <c:v>2380.7999999999952</c:v>
                </c:pt>
                <c:pt idx="199">
                  <c:v>2390.5999999999949</c:v>
                </c:pt>
                <c:pt idx="200">
                  <c:v>2400.7999999999952</c:v>
                </c:pt>
                <c:pt idx="201">
                  <c:v>2410.999999999995</c:v>
                </c:pt>
                <c:pt idx="202">
                  <c:v>2420.1999999999948</c:v>
                </c:pt>
                <c:pt idx="203">
                  <c:v>2429.7999999999952</c:v>
                </c:pt>
                <c:pt idx="204">
                  <c:v>2438.6999999999948</c:v>
                </c:pt>
                <c:pt idx="205">
                  <c:v>2449.5999999999949</c:v>
                </c:pt>
                <c:pt idx="206">
                  <c:v>2459.999999999995</c:v>
                </c:pt>
                <c:pt idx="207">
                  <c:v>2469.2999999999952</c:v>
                </c:pt>
                <c:pt idx="208">
                  <c:v>2479.0999999999949</c:v>
                </c:pt>
                <c:pt idx="209">
                  <c:v>2488.6999999999948</c:v>
                </c:pt>
                <c:pt idx="210">
                  <c:v>2499.499999999995</c:v>
                </c:pt>
                <c:pt idx="211">
                  <c:v>2510.2999999999961</c:v>
                </c:pt>
                <c:pt idx="212">
                  <c:v>2520.899999999996</c:v>
                </c:pt>
                <c:pt idx="213">
                  <c:v>2530.499999999995</c:v>
                </c:pt>
                <c:pt idx="214">
                  <c:v>2540.2999999999961</c:v>
                </c:pt>
                <c:pt idx="215">
                  <c:v>2550.5999999999958</c:v>
                </c:pt>
                <c:pt idx="216">
                  <c:v>2560.0999999999958</c:v>
                </c:pt>
                <c:pt idx="217">
                  <c:v>2568.6999999999962</c:v>
                </c:pt>
                <c:pt idx="218">
                  <c:v>2577.9999999999959</c:v>
                </c:pt>
                <c:pt idx="219">
                  <c:v>2587.399999999996</c:v>
                </c:pt>
                <c:pt idx="220">
                  <c:v>2597.1999999999962</c:v>
                </c:pt>
                <c:pt idx="221">
                  <c:v>2605.2999999999961</c:v>
                </c:pt>
                <c:pt idx="222">
                  <c:v>2613.9999999999959</c:v>
                </c:pt>
                <c:pt idx="223">
                  <c:v>2622.899999999996</c:v>
                </c:pt>
                <c:pt idx="224">
                  <c:v>2630.9999999999959</c:v>
                </c:pt>
                <c:pt idx="225">
                  <c:v>2639.2999999999961</c:v>
                </c:pt>
                <c:pt idx="226">
                  <c:v>2648.399999999996</c:v>
                </c:pt>
                <c:pt idx="227">
                  <c:v>2657.399999999996</c:v>
                </c:pt>
                <c:pt idx="228">
                  <c:v>2664.9999999999959</c:v>
                </c:pt>
                <c:pt idx="229">
                  <c:v>2671.899999999996</c:v>
                </c:pt>
                <c:pt idx="230">
                  <c:v>2679.5999999999958</c:v>
                </c:pt>
                <c:pt idx="231">
                  <c:v>2688.2999999999961</c:v>
                </c:pt>
                <c:pt idx="232">
                  <c:v>2697.0999999999958</c:v>
                </c:pt>
                <c:pt idx="233">
                  <c:v>2705.6999999999962</c:v>
                </c:pt>
                <c:pt idx="234">
                  <c:v>2715.1999999999962</c:v>
                </c:pt>
                <c:pt idx="235">
                  <c:v>2724.399999999996</c:v>
                </c:pt>
                <c:pt idx="236">
                  <c:v>2733.0999999999949</c:v>
                </c:pt>
                <c:pt idx="237">
                  <c:v>2740.999999999995</c:v>
                </c:pt>
                <c:pt idx="238">
                  <c:v>2748.399999999996</c:v>
                </c:pt>
                <c:pt idx="239">
                  <c:v>2754.399999999996</c:v>
                </c:pt>
                <c:pt idx="240">
                  <c:v>2760.399999999996</c:v>
                </c:pt>
                <c:pt idx="241">
                  <c:v>2767.5999999999949</c:v>
                </c:pt>
                <c:pt idx="242">
                  <c:v>2774.999999999995</c:v>
                </c:pt>
                <c:pt idx="243">
                  <c:v>2781.2999999999961</c:v>
                </c:pt>
                <c:pt idx="244">
                  <c:v>2786.899999999996</c:v>
                </c:pt>
                <c:pt idx="245">
                  <c:v>2792.2999999999961</c:v>
                </c:pt>
                <c:pt idx="246">
                  <c:v>2798.0999999999958</c:v>
                </c:pt>
                <c:pt idx="247">
                  <c:v>2805.6999999999962</c:v>
                </c:pt>
                <c:pt idx="248">
                  <c:v>2813.7999999999961</c:v>
                </c:pt>
                <c:pt idx="249">
                  <c:v>2821.5999999999958</c:v>
                </c:pt>
                <c:pt idx="250">
                  <c:v>2830.6999999999962</c:v>
                </c:pt>
                <c:pt idx="251">
                  <c:v>2840.5999999999958</c:v>
                </c:pt>
                <c:pt idx="252">
                  <c:v>2850.1999999999962</c:v>
                </c:pt>
                <c:pt idx="253">
                  <c:v>2855.899999999996</c:v>
                </c:pt>
                <c:pt idx="254">
                  <c:v>2861.5999999999949</c:v>
                </c:pt>
                <c:pt idx="255">
                  <c:v>2868.2999999999952</c:v>
                </c:pt>
                <c:pt idx="256">
                  <c:v>2874.8999999999951</c:v>
                </c:pt>
                <c:pt idx="257">
                  <c:v>2880.999999999995</c:v>
                </c:pt>
                <c:pt idx="258">
                  <c:v>2887.999999999995</c:v>
                </c:pt>
                <c:pt idx="259">
                  <c:v>2895.999999999995</c:v>
                </c:pt>
                <c:pt idx="260">
                  <c:v>2903.7999999999952</c:v>
                </c:pt>
                <c:pt idx="261">
                  <c:v>2910.7999999999952</c:v>
                </c:pt>
                <c:pt idx="262">
                  <c:v>2916.6999999999948</c:v>
                </c:pt>
                <c:pt idx="263">
                  <c:v>2922.7999999999952</c:v>
                </c:pt>
                <c:pt idx="264">
                  <c:v>2929.499999999995</c:v>
                </c:pt>
                <c:pt idx="265">
                  <c:v>2936.2999999999952</c:v>
                </c:pt>
                <c:pt idx="266">
                  <c:v>2943.999999999995</c:v>
                </c:pt>
                <c:pt idx="267">
                  <c:v>2950.499999999995</c:v>
                </c:pt>
                <c:pt idx="268">
                  <c:v>2955.999999999995</c:v>
                </c:pt>
                <c:pt idx="269">
                  <c:v>2961.6999999999948</c:v>
                </c:pt>
                <c:pt idx="270">
                  <c:v>2964.7999999999952</c:v>
                </c:pt>
                <c:pt idx="271">
                  <c:v>2967.5999999999949</c:v>
                </c:pt>
                <c:pt idx="272">
                  <c:v>2968.999999999995</c:v>
                </c:pt>
                <c:pt idx="273">
                  <c:v>2971.999999999995</c:v>
                </c:pt>
                <c:pt idx="274">
                  <c:v>2975.2999999999952</c:v>
                </c:pt>
                <c:pt idx="275">
                  <c:v>2980.499999999995</c:v>
                </c:pt>
                <c:pt idx="276">
                  <c:v>2985.7999999999952</c:v>
                </c:pt>
                <c:pt idx="277">
                  <c:v>2990.8999999999951</c:v>
                </c:pt>
                <c:pt idx="278">
                  <c:v>2995.0999999999949</c:v>
                </c:pt>
                <c:pt idx="279">
                  <c:v>2999.3999999999951</c:v>
                </c:pt>
                <c:pt idx="280">
                  <c:v>3005.499999999995</c:v>
                </c:pt>
                <c:pt idx="281">
                  <c:v>3012.1999999999948</c:v>
                </c:pt>
                <c:pt idx="282">
                  <c:v>3017.7999999999952</c:v>
                </c:pt>
                <c:pt idx="283">
                  <c:v>3022.2999999999952</c:v>
                </c:pt>
                <c:pt idx="284">
                  <c:v>3026.0999999999949</c:v>
                </c:pt>
                <c:pt idx="285">
                  <c:v>3030.999999999995</c:v>
                </c:pt>
                <c:pt idx="286">
                  <c:v>3037.5999999999949</c:v>
                </c:pt>
                <c:pt idx="287">
                  <c:v>3044.8999999999951</c:v>
                </c:pt>
                <c:pt idx="288">
                  <c:v>3052.1999999999948</c:v>
                </c:pt>
                <c:pt idx="289">
                  <c:v>3058.0999999999949</c:v>
                </c:pt>
                <c:pt idx="290">
                  <c:v>3064.999999999995</c:v>
                </c:pt>
                <c:pt idx="291">
                  <c:v>3071.499999999995</c:v>
                </c:pt>
                <c:pt idx="292">
                  <c:v>3076.899999999996</c:v>
                </c:pt>
                <c:pt idx="293">
                  <c:v>3082.6999999999962</c:v>
                </c:pt>
                <c:pt idx="294">
                  <c:v>3088.899999999996</c:v>
                </c:pt>
                <c:pt idx="295">
                  <c:v>3095.999999999995</c:v>
                </c:pt>
                <c:pt idx="296">
                  <c:v>3100.899999999996</c:v>
                </c:pt>
                <c:pt idx="297">
                  <c:v>3105.1999999999962</c:v>
                </c:pt>
                <c:pt idx="298">
                  <c:v>3107.399999999996</c:v>
                </c:pt>
                <c:pt idx="299">
                  <c:v>3111.6999999999962</c:v>
                </c:pt>
                <c:pt idx="300">
                  <c:v>3116.4999999999959</c:v>
                </c:pt>
                <c:pt idx="301">
                  <c:v>3123.1999999999962</c:v>
                </c:pt>
                <c:pt idx="302">
                  <c:v>3128.399999999996</c:v>
                </c:pt>
                <c:pt idx="303">
                  <c:v>3134.2999999999961</c:v>
                </c:pt>
                <c:pt idx="304">
                  <c:v>3140.5999999999958</c:v>
                </c:pt>
                <c:pt idx="305">
                  <c:v>3146.899999999996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Test!$C$1</c:f>
              <c:strCache>
                <c:ptCount val="1"/>
                <c:pt idx="0">
                  <c:v>UCAcum Cultivo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Test!$A$2:$A$307</c:f>
              <c:numCache>
                <c:formatCode>dd\-mmm\-yy</c:formatCode>
                <c:ptCount val="306"/>
                <c:pt idx="0">
                  <c:v>41699</c:v>
                </c:pt>
                <c:pt idx="1">
                  <c:v>41700</c:v>
                </c:pt>
                <c:pt idx="2">
                  <c:v>41701</c:v>
                </c:pt>
                <c:pt idx="3">
                  <c:v>41702</c:v>
                </c:pt>
                <c:pt idx="4">
                  <c:v>41703</c:v>
                </c:pt>
                <c:pt idx="5">
                  <c:v>41704</c:v>
                </c:pt>
                <c:pt idx="6">
                  <c:v>41705</c:v>
                </c:pt>
                <c:pt idx="7">
                  <c:v>41706</c:v>
                </c:pt>
                <c:pt idx="8">
                  <c:v>41707</c:v>
                </c:pt>
                <c:pt idx="9">
                  <c:v>41708</c:v>
                </c:pt>
                <c:pt idx="10">
                  <c:v>41709</c:v>
                </c:pt>
                <c:pt idx="11">
                  <c:v>41710</c:v>
                </c:pt>
                <c:pt idx="12">
                  <c:v>41711</c:v>
                </c:pt>
                <c:pt idx="13">
                  <c:v>41712</c:v>
                </c:pt>
                <c:pt idx="14">
                  <c:v>41713</c:v>
                </c:pt>
                <c:pt idx="15">
                  <c:v>41714</c:v>
                </c:pt>
                <c:pt idx="16">
                  <c:v>41715</c:v>
                </c:pt>
                <c:pt idx="17">
                  <c:v>41716</c:v>
                </c:pt>
                <c:pt idx="18">
                  <c:v>41717</c:v>
                </c:pt>
                <c:pt idx="19">
                  <c:v>41718</c:v>
                </c:pt>
                <c:pt idx="20">
                  <c:v>41719</c:v>
                </c:pt>
                <c:pt idx="21">
                  <c:v>41720</c:v>
                </c:pt>
                <c:pt idx="22">
                  <c:v>41721</c:v>
                </c:pt>
                <c:pt idx="23">
                  <c:v>41722</c:v>
                </c:pt>
                <c:pt idx="24">
                  <c:v>41723</c:v>
                </c:pt>
                <c:pt idx="25">
                  <c:v>41724</c:v>
                </c:pt>
                <c:pt idx="26">
                  <c:v>41725</c:v>
                </c:pt>
                <c:pt idx="27">
                  <c:v>41726</c:v>
                </c:pt>
                <c:pt idx="28">
                  <c:v>41727</c:v>
                </c:pt>
                <c:pt idx="29">
                  <c:v>41728</c:v>
                </c:pt>
                <c:pt idx="30">
                  <c:v>41729</c:v>
                </c:pt>
                <c:pt idx="31">
                  <c:v>41730</c:v>
                </c:pt>
                <c:pt idx="32">
                  <c:v>41731</c:v>
                </c:pt>
                <c:pt idx="33">
                  <c:v>41732</c:v>
                </c:pt>
                <c:pt idx="34">
                  <c:v>41733</c:v>
                </c:pt>
                <c:pt idx="35">
                  <c:v>41734</c:v>
                </c:pt>
                <c:pt idx="36">
                  <c:v>41735</c:v>
                </c:pt>
                <c:pt idx="37">
                  <c:v>41736</c:v>
                </c:pt>
                <c:pt idx="38">
                  <c:v>41737</c:v>
                </c:pt>
                <c:pt idx="39">
                  <c:v>41738</c:v>
                </c:pt>
                <c:pt idx="40">
                  <c:v>41739</c:v>
                </c:pt>
                <c:pt idx="41">
                  <c:v>41740</c:v>
                </c:pt>
                <c:pt idx="42">
                  <c:v>41741</c:v>
                </c:pt>
                <c:pt idx="43">
                  <c:v>41742</c:v>
                </c:pt>
                <c:pt idx="44">
                  <c:v>41743</c:v>
                </c:pt>
                <c:pt idx="45">
                  <c:v>41744</c:v>
                </c:pt>
                <c:pt idx="46">
                  <c:v>41745</c:v>
                </c:pt>
                <c:pt idx="47">
                  <c:v>41746</c:v>
                </c:pt>
                <c:pt idx="48">
                  <c:v>41747</c:v>
                </c:pt>
                <c:pt idx="49">
                  <c:v>41748</c:v>
                </c:pt>
                <c:pt idx="50">
                  <c:v>41749</c:v>
                </c:pt>
                <c:pt idx="51">
                  <c:v>41750</c:v>
                </c:pt>
                <c:pt idx="52">
                  <c:v>41751</c:v>
                </c:pt>
                <c:pt idx="53">
                  <c:v>41752</c:v>
                </c:pt>
                <c:pt idx="54">
                  <c:v>41753</c:v>
                </c:pt>
                <c:pt idx="55">
                  <c:v>41754</c:v>
                </c:pt>
                <c:pt idx="56">
                  <c:v>41755</c:v>
                </c:pt>
                <c:pt idx="57">
                  <c:v>41756</c:v>
                </c:pt>
                <c:pt idx="58">
                  <c:v>41757</c:v>
                </c:pt>
                <c:pt idx="59">
                  <c:v>41758</c:v>
                </c:pt>
                <c:pt idx="60">
                  <c:v>41759</c:v>
                </c:pt>
                <c:pt idx="61">
                  <c:v>41760</c:v>
                </c:pt>
                <c:pt idx="62">
                  <c:v>41761</c:v>
                </c:pt>
                <c:pt idx="63">
                  <c:v>41762</c:v>
                </c:pt>
                <c:pt idx="64">
                  <c:v>41763</c:v>
                </c:pt>
                <c:pt idx="65">
                  <c:v>41764</c:v>
                </c:pt>
                <c:pt idx="66">
                  <c:v>41765</c:v>
                </c:pt>
                <c:pt idx="67">
                  <c:v>41766</c:v>
                </c:pt>
                <c:pt idx="68">
                  <c:v>41767</c:v>
                </c:pt>
                <c:pt idx="69">
                  <c:v>41768</c:v>
                </c:pt>
                <c:pt idx="70">
                  <c:v>41769</c:v>
                </c:pt>
                <c:pt idx="71">
                  <c:v>41770</c:v>
                </c:pt>
                <c:pt idx="72">
                  <c:v>41771</c:v>
                </c:pt>
                <c:pt idx="73">
                  <c:v>41772</c:v>
                </c:pt>
                <c:pt idx="74">
                  <c:v>41773</c:v>
                </c:pt>
                <c:pt idx="75">
                  <c:v>41774</c:v>
                </c:pt>
                <c:pt idx="76">
                  <c:v>41775</c:v>
                </c:pt>
                <c:pt idx="77">
                  <c:v>41776</c:v>
                </c:pt>
                <c:pt idx="78">
                  <c:v>41777</c:v>
                </c:pt>
                <c:pt idx="79">
                  <c:v>41778</c:v>
                </c:pt>
                <c:pt idx="80">
                  <c:v>41779</c:v>
                </c:pt>
                <c:pt idx="81">
                  <c:v>41780</c:v>
                </c:pt>
                <c:pt idx="82">
                  <c:v>41781</c:v>
                </c:pt>
                <c:pt idx="83">
                  <c:v>41782</c:v>
                </c:pt>
                <c:pt idx="84">
                  <c:v>41783</c:v>
                </c:pt>
                <c:pt idx="85">
                  <c:v>41784</c:v>
                </c:pt>
                <c:pt idx="86">
                  <c:v>41785</c:v>
                </c:pt>
                <c:pt idx="87">
                  <c:v>41786</c:v>
                </c:pt>
                <c:pt idx="88">
                  <c:v>41787</c:v>
                </c:pt>
                <c:pt idx="89">
                  <c:v>41788</c:v>
                </c:pt>
                <c:pt idx="90">
                  <c:v>41789</c:v>
                </c:pt>
                <c:pt idx="91">
                  <c:v>41790</c:v>
                </c:pt>
                <c:pt idx="92" formatCode="dd/mm/yy">
                  <c:v>41791</c:v>
                </c:pt>
                <c:pt idx="93" formatCode="dd/mm/yy">
                  <c:v>41792</c:v>
                </c:pt>
                <c:pt idx="94" formatCode="dd/mm/yy">
                  <c:v>41793</c:v>
                </c:pt>
                <c:pt idx="95" formatCode="dd/mm/yy">
                  <c:v>41794</c:v>
                </c:pt>
                <c:pt idx="96" formatCode="dd/mm/yy">
                  <c:v>41795</c:v>
                </c:pt>
                <c:pt idx="97" formatCode="dd/mm/yy">
                  <c:v>41796</c:v>
                </c:pt>
                <c:pt idx="98" formatCode="dd/mm/yy">
                  <c:v>41797</c:v>
                </c:pt>
                <c:pt idx="99" formatCode="dd/mm/yy">
                  <c:v>41798</c:v>
                </c:pt>
                <c:pt idx="100" formatCode="dd/mm/yy">
                  <c:v>41799</c:v>
                </c:pt>
                <c:pt idx="101" formatCode="dd/mm/yy">
                  <c:v>41800</c:v>
                </c:pt>
                <c:pt idx="102" formatCode="dd/mm/yy">
                  <c:v>41801</c:v>
                </c:pt>
                <c:pt idx="103" formatCode="dd/mm/yy">
                  <c:v>41802</c:v>
                </c:pt>
                <c:pt idx="104" formatCode="dd/mm/yy">
                  <c:v>41803</c:v>
                </c:pt>
                <c:pt idx="105" formatCode="dd/mm/yy">
                  <c:v>41804</c:v>
                </c:pt>
                <c:pt idx="106" formatCode="dd/mm/yy">
                  <c:v>41805</c:v>
                </c:pt>
                <c:pt idx="107" formatCode="dd/mm/yy">
                  <c:v>41806</c:v>
                </c:pt>
                <c:pt idx="108" formatCode="dd/mm/yy">
                  <c:v>41807</c:v>
                </c:pt>
                <c:pt idx="109" formatCode="dd/mm/yy">
                  <c:v>41808</c:v>
                </c:pt>
                <c:pt idx="110" formatCode="dd/mm/yy">
                  <c:v>41809</c:v>
                </c:pt>
                <c:pt idx="111" formatCode="dd/mm/yy">
                  <c:v>41810</c:v>
                </c:pt>
                <c:pt idx="112" formatCode="dd/mm/yy">
                  <c:v>41811</c:v>
                </c:pt>
                <c:pt idx="113" formatCode="dd/mm/yy">
                  <c:v>41812</c:v>
                </c:pt>
                <c:pt idx="114" formatCode="dd/mm/yy">
                  <c:v>41813</c:v>
                </c:pt>
                <c:pt idx="115" formatCode="dd/mm/yy">
                  <c:v>41814</c:v>
                </c:pt>
                <c:pt idx="116" formatCode="dd/mm/yy">
                  <c:v>41815</c:v>
                </c:pt>
                <c:pt idx="117" formatCode="dd/mm/yy">
                  <c:v>41816</c:v>
                </c:pt>
                <c:pt idx="118" formatCode="dd/mm/yy">
                  <c:v>41817</c:v>
                </c:pt>
                <c:pt idx="119" formatCode="dd/mm/yy">
                  <c:v>41818</c:v>
                </c:pt>
                <c:pt idx="120" formatCode="dd/mm/yy">
                  <c:v>41819</c:v>
                </c:pt>
                <c:pt idx="121" formatCode="dd/mm/yy">
                  <c:v>41820</c:v>
                </c:pt>
                <c:pt idx="122" formatCode="dd/mm/yy">
                  <c:v>41821</c:v>
                </c:pt>
                <c:pt idx="123" formatCode="dd/mm/yy">
                  <c:v>41822</c:v>
                </c:pt>
                <c:pt idx="124" formatCode="dd/mm/yy">
                  <c:v>41823</c:v>
                </c:pt>
                <c:pt idx="125" formatCode="dd/mm/yy">
                  <c:v>41824</c:v>
                </c:pt>
                <c:pt idx="126" formatCode="dd/mm/yy">
                  <c:v>41825</c:v>
                </c:pt>
                <c:pt idx="127" formatCode="dd/mm/yy">
                  <c:v>41826</c:v>
                </c:pt>
                <c:pt idx="128" formatCode="dd/mm/yy">
                  <c:v>41827</c:v>
                </c:pt>
                <c:pt idx="129" formatCode="dd/mm/yy">
                  <c:v>41828</c:v>
                </c:pt>
                <c:pt idx="130" formatCode="dd/mm/yy">
                  <c:v>41829</c:v>
                </c:pt>
                <c:pt idx="131" formatCode="dd/mm/yy">
                  <c:v>41830</c:v>
                </c:pt>
                <c:pt idx="132" formatCode="dd/mm/yy">
                  <c:v>41831</c:v>
                </c:pt>
                <c:pt idx="133" formatCode="dd/mm/yy">
                  <c:v>41832</c:v>
                </c:pt>
                <c:pt idx="134" formatCode="dd/mm/yy">
                  <c:v>41833</c:v>
                </c:pt>
                <c:pt idx="135" formatCode="dd/mm/yy">
                  <c:v>41834</c:v>
                </c:pt>
                <c:pt idx="136" formatCode="dd/mm/yy">
                  <c:v>41835</c:v>
                </c:pt>
                <c:pt idx="137" formatCode="dd/mm/yy">
                  <c:v>41836</c:v>
                </c:pt>
                <c:pt idx="138" formatCode="dd/mm/yy">
                  <c:v>41837</c:v>
                </c:pt>
                <c:pt idx="139" formatCode="dd/mm/yy">
                  <c:v>41838</c:v>
                </c:pt>
                <c:pt idx="140" formatCode="dd/mm/yy">
                  <c:v>41839</c:v>
                </c:pt>
                <c:pt idx="141" formatCode="dd/mm/yy">
                  <c:v>41840</c:v>
                </c:pt>
                <c:pt idx="142" formatCode="dd/mm/yy">
                  <c:v>41841</c:v>
                </c:pt>
                <c:pt idx="143" formatCode="dd/mm/yy">
                  <c:v>41842</c:v>
                </c:pt>
                <c:pt idx="144" formatCode="dd/mm/yy">
                  <c:v>41843</c:v>
                </c:pt>
                <c:pt idx="145" formatCode="dd/mm/yy">
                  <c:v>41844</c:v>
                </c:pt>
                <c:pt idx="146" formatCode="dd/mm/yy">
                  <c:v>41845</c:v>
                </c:pt>
                <c:pt idx="147" formatCode="dd/mm/yy">
                  <c:v>41846</c:v>
                </c:pt>
                <c:pt idx="148" formatCode="dd/mm/yy">
                  <c:v>41847</c:v>
                </c:pt>
                <c:pt idx="149" formatCode="dd/mm/yy">
                  <c:v>41848</c:v>
                </c:pt>
                <c:pt idx="150" formatCode="dd/mm/yy">
                  <c:v>41849</c:v>
                </c:pt>
                <c:pt idx="151" formatCode="dd/mm/yy">
                  <c:v>41850</c:v>
                </c:pt>
                <c:pt idx="152" formatCode="dd/mm/yy">
                  <c:v>41851</c:v>
                </c:pt>
                <c:pt idx="153" formatCode="dd/mm/yy">
                  <c:v>41852</c:v>
                </c:pt>
                <c:pt idx="154" formatCode="dd/mm/yy">
                  <c:v>41853</c:v>
                </c:pt>
                <c:pt idx="155" formatCode="dd/mm/yy">
                  <c:v>41854</c:v>
                </c:pt>
                <c:pt idx="156" formatCode="dd/mm/yy">
                  <c:v>41855</c:v>
                </c:pt>
                <c:pt idx="157" formatCode="dd/mm/yy">
                  <c:v>41856</c:v>
                </c:pt>
                <c:pt idx="158" formatCode="dd/mm/yy">
                  <c:v>41857</c:v>
                </c:pt>
                <c:pt idx="159" formatCode="dd/mm/yy">
                  <c:v>41858</c:v>
                </c:pt>
                <c:pt idx="160" formatCode="dd/mm/yy">
                  <c:v>41859</c:v>
                </c:pt>
                <c:pt idx="161" formatCode="dd/mm/yy">
                  <c:v>41860</c:v>
                </c:pt>
                <c:pt idx="162" formatCode="dd/mm/yy">
                  <c:v>41861</c:v>
                </c:pt>
                <c:pt idx="163" formatCode="dd/mm/yy">
                  <c:v>41862</c:v>
                </c:pt>
                <c:pt idx="164" formatCode="dd/mm/yy">
                  <c:v>41863</c:v>
                </c:pt>
                <c:pt idx="165" formatCode="dd/mm/yy">
                  <c:v>41864</c:v>
                </c:pt>
                <c:pt idx="166" formatCode="dd/mm/yy">
                  <c:v>41865</c:v>
                </c:pt>
                <c:pt idx="167" formatCode="dd/mm/yy">
                  <c:v>41866</c:v>
                </c:pt>
                <c:pt idx="168" formatCode="dd/mm/yy">
                  <c:v>41867</c:v>
                </c:pt>
                <c:pt idx="169" formatCode="dd/mm/yy">
                  <c:v>41868</c:v>
                </c:pt>
                <c:pt idx="170" formatCode="dd/mm/yy">
                  <c:v>41869</c:v>
                </c:pt>
                <c:pt idx="171" formatCode="dd/mm/yy">
                  <c:v>41870</c:v>
                </c:pt>
                <c:pt idx="172" formatCode="dd/mm/yy">
                  <c:v>41871</c:v>
                </c:pt>
                <c:pt idx="173" formatCode="dd/mm/yy">
                  <c:v>41872</c:v>
                </c:pt>
                <c:pt idx="174" formatCode="dd/mm/yy">
                  <c:v>41873</c:v>
                </c:pt>
                <c:pt idx="175" formatCode="dd/mm/yy">
                  <c:v>41874</c:v>
                </c:pt>
                <c:pt idx="176" formatCode="dd/mm/yy">
                  <c:v>41875</c:v>
                </c:pt>
                <c:pt idx="177" formatCode="dd/mm/yy">
                  <c:v>41876</c:v>
                </c:pt>
                <c:pt idx="178" formatCode="dd/mm/yy">
                  <c:v>41877</c:v>
                </c:pt>
                <c:pt idx="179" formatCode="dd/mm/yy">
                  <c:v>41878</c:v>
                </c:pt>
                <c:pt idx="180" formatCode="dd/mm/yy">
                  <c:v>41879</c:v>
                </c:pt>
                <c:pt idx="181" formatCode="dd/mm/yy">
                  <c:v>41880</c:v>
                </c:pt>
                <c:pt idx="182" formatCode="dd/mm/yy">
                  <c:v>41881</c:v>
                </c:pt>
                <c:pt idx="183" formatCode="dd/mm/yy">
                  <c:v>41882</c:v>
                </c:pt>
                <c:pt idx="184" formatCode="dd/mm/yy">
                  <c:v>41883</c:v>
                </c:pt>
                <c:pt idx="185" formatCode="dd/mm/yy">
                  <c:v>41884</c:v>
                </c:pt>
                <c:pt idx="186" formatCode="dd/mm/yy">
                  <c:v>41885</c:v>
                </c:pt>
                <c:pt idx="187" formatCode="dd/mm/yy">
                  <c:v>41886</c:v>
                </c:pt>
                <c:pt idx="188" formatCode="dd/mm/yy">
                  <c:v>41887</c:v>
                </c:pt>
                <c:pt idx="189" formatCode="dd/mm/yy">
                  <c:v>41888</c:v>
                </c:pt>
                <c:pt idx="190" formatCode="dd/mm/yy">
                  <c:v>41889</c:v>
                </c:pt>
                <c:pt idx="191" formatCode="dd/mm/yy">
                  <c:v>41890</c:v>
                </c:pt>
                <c:pt idx="192" formatCode="dd/mm/yy">
                  <c:v>41891</c:v>
                </c:pt>
                <c:pt idx="193" formatCode="dd/mm/yy">
                  <c:v>41892</c:v>
                </c:pt>
                <c:pt idx="194" formatCode="dd/mm/yy">
                  <c:v>41893</c:v>
                </c:pt>
                <c:pt idx="195" formatCode="dd/mm/yy">
                  <c:v>41894</c:v>
                </c:pt>
                <c:pt idx="196" formatCode="dd/mm/yy">
                  <c:v>41895</c:v>
                </c:pt>
                <c:pt idx="197" formatCode="dd/mm/yy">
                  <c:v>41896</c:v>
                </c:pt>
                <c:pt idx="198" formatCode="dd/mm/yy">
                  <c:v>41897</c:v>
                </c:pt>
                <c:pt idx="199" formatCode="dd/mm/yy">
                  <c:v>41898</c:v>
                </c:pt>
                <c:pt idx="200" formatCode="dd/mm/yy">
                  <c:v>41899</c:v>
                </c:pt>
                <c:pt idx="201" formatCode="dd/mm/yy">
                  <c:v>41900</c:v>
                </c:pt>
                <c:pt idx="202" formatCode="dd/mm/yy">
                  <c:v>41901</c:v>
                </c:pt>
                <c:pt idx="203" formatCode="dd/mm/yy">
                  <c:v>41902</c:v>
                </c:pt>
                <c:pt idx="204" formatCode="dd/mm/yy">
                  <c:v>41903</c:v>
                </c:pt>
                <c:pt idx="205" formatCode="dd/mm/yy">
                  <c:v>41904</c:v>
                </c:pt>
                <c:pt idx="206" formatCode="dd/mm/yy">
                  <c:v>41905</c:v>
                </c:pt>
                <c:pt idx="207" formatCode="dd/mm/yy">
                  <c:v>41906</c:v>
                </c:pt>
                <c:pt idx="208" formatCode="dd/mm/yy">
                  <c:v>41907</c:v>
                </c:pt>
                <c:pt idx="209" formatCode="dd/mm/yy">
                  <c:v>41908</c:v>
                </c:pt>
                <c:pt idx="210" formatCode="dd/mm/yy">
                  <c:v>41909</c:v>
                </c:pt>
                <c:pt idx="211" formatCode="dd/mm/yy">
                  <c:v>41910</c:v>
                </c:pt>
                <c:pt idx="212" formatCode="dd/mm/yy">
                  <c:v>41911</c:v>
                </c:pt>
                <c:pt idx="213" formatCode="dd/mm/yy">
                  <c:v>41912</c:v>
                </c:pt>
                <c:pt idx="214" formatCode="dd/mm/yy">
                  <c:v>41913</c:v>
                </c:pt>
                <c:pt idx="215" formatCode="dd/mm/yy">
                  <c:v>41914</c:v>
                </c:pt>
                <c:pt idx="216" formatCode="dd/mm/yy">
                  <c:v>41915</c:v>
                </c:pt>
                <c:pt idx="217" formatCode="dd/mm/yy">
                  <c:v>41916</c:v>
                </c:pt>
                <c:pt idx="218" formatCode="dd/mm/yy">
                  <c:v>41917</c:v>
                </c:pt>
                <c:pt idx="219" formatCode="dd/mm/yy">
                  <c:v>41918</c:v>
                </c:pt>
                <c:pt idx="220" formatCode="dd/mm/yy">
                  <c:v>41919</c:v>
                </c:pt>
                <c:pt idx="221" formatCode="dd/mm/yy">
                  <c:v>41920</c:v>
                </c:pt>
                <c:pt idx="222" formatCode="dd/mm/yy">
                  <c:v>41921</c:v>
                </c:pt>
                <c:pt idx="223" formatCode="dd/mm/yy">
                  <c:v>41922</c:v>
                </c:pt>
                <c:pt idx="224" formatCode="dd/mm/yy">
                  <c:v>41923</c:v>
                </c:pt>
                <c:pt idx="225" formatCode="dd/mm/yy">
                  <c:v>41924</c:v>
                </c:pt>
                <c:pt idx="226" formatCode="dd/mm/yy">
                  <c:v>41925</c:v>
                </c:pt>
                <c:pt idx="227" formatCode="dd/mm/yy">
                  <c:v>41926</c:v>
                </c:pt>
                <c:pt idx="228" formatCode="dd/mm/yy">
                  <c:v>41927</c:v>
                </c:pt>
                <c:pt idx="229" formatCode="dd/mm/yy">
                  <c:v>41928</c:v>
                </c:pt>
                <c:pt idx="230" formatCode="dd/mm/yy">
                  <c:v>41929</c:v>
                </c:pt>
                <c:pt idx="231" formatCode="dd/mm/yy">
                  <c:v>41930</c:v>
                </c:pt>
                <c:pt idx="232" formatCode="dd/mm/yy">
                  <c:v>41931</c:v>
                </c:pt>
                <c:pt idx="233" formatCode="dd/mm/yy">
                  <c:v>41932</c:v>
                </c:pt>
                <c:pt idx="234" formatCode="dd/mm/yy">
                  <c:v>41933</c:v>
                </c:pt>
                <c:pt idx="235" formatCode="dd/mm/yy">
                  <c:v>41934</c:v>
                </c:pt>
                <c:pt idx="236" formatCode="dd/mm/yy">
                  <c:v>41935</c:v>
                </c:pt>
                <c:pt idx="237" formatCode="dd/mm/yy">
                  <c:v>41936</c:v>
                </c:pt>
                <c:pt idx="238" formatCode="dd/mm/yy">
                  <c:v>41937</c:v>
                </c:pt>
                <c:pt idx="239" formatCode="dd/mm/yy">
                  <c:v>41938</c:v>
                </c:pt>
                <c:pt idx="240" formatCode="dd/mm/yy">
                  <c:v>41939</c:v>
                </c:pt>
                <c:pt idx="241" formatCode="dd/mm/yy">
                  <c:v>41940</c:v>
                </c:pt>
                <c:pt idx="242" formatCode="dd/mm/yy">
                  <c:v>41941</c:v>
                </c:pt>
                <c:pt idx="243" formatCode="dd/mm/yy">
                  <c:v>41942</c:v>
                </c:pt>
                <c:pt idx="244" formatCode="dd/mm/yy">
                  <c:v>41943</c:v>
                </c:pt>
                <c:pt idx="245" formatCode="dd/mm/yy">
                  <c:v>41944</c:v>
                </c:pt>
                <c:pt idx="246" formatCode="dd/mm/yy">
                  <c:v>41945</c:v>
                </c:pt>
                <c:pt idx="247" formatCode="dd/mm/yy">
                  <c:v>41946</c:v>
                </c:pt>
                <c:pt idx="248" formatCode="dd/mm/yy">
                  <c:v>41947</c:v>
                </c:pt>
                <c:pt idx="249" formatCode="dd/mm/yy">
                  <c:v>41948</c:v>
                </c:pt>
                <c:pt idx="250" formatCode="dd/mm/yy">
                  <c:v>41949</c:v>
                </c:pt>
                <c:pt idx="251" formatCode="dd/mm/yy">
                  <c:v>41950</c:v>
                </c:pt>
                <c:pt idx="252" formatCode="dd/mm/yy">
                  <c:v>41951</c:v>
                </c:pt>
                <c:pt idx="253" formatCode="dd/mm/yy">
                  <c:v>41952</c:v>
                </c:pt>
                <c:pt idx="254" formatCode="dd/mm/yy">
                  <c:v>41953</c:v>
                </c:pt>
                <c:pt idx="255" formatCode="dd/mm/yy">
                  <c:v>41954</c:v>
                </c:pt>
                <c:pt idx="256" formatCode="dd/mm/yy">
                  <c:v>41955</c:v>
                </c:pt>
                <c:pt idx="257" formatCode="dd/mm/yy">
                  <c:v>41956</c:v>
                </c:pt>
                <c:pt idx="258" formatCode="dd/mm/yy">
                  <c:v>41957</c:v>
                </c:pt>
                <c:pt idx="259" formatCode="dd/mm/yy">
                  <c:v>41958</c:v>
                </c:pt>
                <c:pt idx="260" formatCode="dd/mm/yy">
                  <c:v>41959</c:v>
                </c:pt>
                <c:pt idx="261" formatCode="dd/mm/yy">
                  <c:v>41960</c:v>
                </c:pt>
                <c:pt idx="262" formatCode="dd/mm/yy">
                  <c:v>41961</c:v>
                </c:pt>
                <c:pt idx="263" formatCode="dd/mm/yy">
                  <c:v>41962</c:v>
                </c:pt>
                <c:pt idx="264" formatCode="dd/mm/yy">
                  <c:v>41963</c:v>
                </c:pt>
                <c:pt idx="265" formatCode="dd/mm/yy">
                  <c:v>41964</c:v>
                </c:pt>
                <c:pt idx="266" formatCode="dd/mm/yy">
                  <c:v>41965</c:v>
                </c:pt>
                <c:pt idx="267" formatCode="dd/mm/yy">
                  <c:v>41966</c:v>
                </c:pt>
                <c:pt idx="268" formatCode="dd/mm/yy">
                  <c:v>41967</c:v>
                </c:pt>
                <c:pt idx="269" formatCode="dd/mm/yy">
                  <c:v>41968</c:v>
                </c:pt>
                <c:pt idx="270" formatCode="dd/mm/yy">
                  <c:v>41969</c:v>
                </c:pt>
                <c:pt idx="271" formatCode="dd/mm/yy">
                  <c:v>41970</c:v>
                </c:pt>
                <c:pt idx="272" formatCode="dd/mm/yy">
                  <c:v>41971</c:v>
                </c:pt>
                <c:pt idx="273" formatCode="dd/mm/yy">
                  <c:v>41972</c:v>
                </c:pt>
                <c:pt idx="274" formatCode="dd/mm/yy">
                  <c:v>41973</c:v>
                </c:pt>
                <c:pt idx="275" formatCode="dd/mm/yy">
                  <c:v>41974</c:v>
                </c:pt>
                <c:pt idx="276" formatCode="dd/mm/yy">
                  <c:v>41975</c:v>
                </c:pt>
                <c:pt idx="277" formatCode="dd/mm/yy">
                  <c:v>41976</c:v>
                </c:pt>
                <c:pt idx="278" formatCode="dd/mm/yy">
                  <c:v>41977</c:v>
                </c:pt>
                <c:pt idx="279" formatCode="dd/mm/yy">
                  <c:v>41978</c:v>
                </c:pt>
                <c:pt idx="280" formatCode="dd/mm/yy">
                  <c:v>41979</c:v>
                </c:pt>
                <c:pt idx="281" formatCode="dd/mm/yy">
                  <c:v>41980</c:v>
                </c:pt>
                <c:pt idx="282" formatCode="dd/mm/yy">
                  <c:v>41981</c:v>
                </c:pt>
                <c:pt idx="283" formatCode="dd/mm/yy">
                  <c:v>41982</c:v>
                </c:pt>
                <c:pt idx="284" formatCode="dd/mm/yy">
                  <c:v>41983</c:v>
                </c:pt>
                <c:pt idx="285" formatCode="dd/mm/yy">
                  <c:v>41984</c:v>
                </c:pt>
                <c:pt idx="286" formatCode="dd/mm/yy">
                  <c:v>41985</c:v>
                </c:pt>
                <c:pt idx="287" formatCode="dd/mm/yy">
                  <c:v>41986</c:v>
                </c:pt>
                <c:pt idx="288" formatCode="dd/mm/yy">
                  <c:v>41987</c:v>
                </c:pt>
                <c:pt idx="289" formatCode="dd/mm/yy">
                  <c:v>41988</c:v>
                </c:pt>
                <c:pt idx="290" formatCode="dd/mm/yy">
                  <c:v>41989</c:v>
                </c:pt>
                <c:pt idx="291" formatCode="dd/mm/yy">
                  <c:v>41990</c:v>
                </c:pt>
                <c:pt idx="292" formatCode="dd/mm/yy">
                  <c:v>41991</c:v>
                </c:pt>
                <c:pt idx="293" formatCode="dd/mm/yy">
                  <c:v>41992</c:v>
                </c:pt>
                <c:pt idx="294" formatCode="dd/mm/yy">
                  <c:v>41993</c:v>
                </c:pt>
                <c:pt idx="295" formatCode="dd/mm/yy">
                  <c:v>41994</c:v>
                </c:pt>
                <c:pt idx="296" formatCode="dd/mm/yy">
                  <c:v>41995</c:v>
                </c:pt>
                <c:pt idx="297" formatCode="dd/mm/yy">
                  <c:v>41996</c:v>
                </c:pt>
                <c:pt idx="298" formatCode="dd/mm/yy">
                  <c:v>41997</c:v>
                </c:pt>
                <c:pt idx="299" formatCode="dd/mm/yy">
                  <c:v>41998</c:v>
                </c:pt>
                <c:pt idx="300" formatCode="dd/mm/yy">
                  <c:v>41999</c:v>
                </c:pt>
                <c:pt idx="301" formatCode="dd/mm/yy">
                  <c:v>42000</c:v>
                </c:pt>
                <c:pt idx="302" formatCode="dd/mm/yy">
                  <c:v>42001</c:v>
                </c:pt>
                <c:pt idx="303" formatCode="dd/mm/yy">
                  <c:v>42002</c:v>
                </c:pt>
                <c:pt idx="304" formatCode="dd/mm/yy">
                  <c:v>42003</c:v>
                </c:pt>
                <c:pt idx="305" formatCode="dd/mm/yy">
                  <c:v>42004</c:v>
                </c:pt>
              </c:numCache>
            </c:numRef>
          </c:cat>
          <c:val>
            <c:numRef>
              <c:f>Test!$C$2:$C$307</c:f>
              <c:numCache>
                <c:formatCode>General</c:formatCode>
                <c:ptCount val="306"/>
                <c:pt idx="0">
                  <c:v>8.6999999999999993</c:v>
                </c:pt>
                <c:pt idx="1">
                  <c:v>18</c:v>
                </c:pt>
                <c:pt idx="2">
                  <c:v>26.3</c:v>
                </c:pt>
                <c:pt idx="3">
                  <c:v>33.1</c:v>
                </c:pt>
                <c:pt idx="4">
                  <c:v>40</c:v>
                </c:pt>
                <c:pt idx="5">
                  <c:v>46.6</c:v>
                </c:pt>
                <c:pt idx="6">
                  <c:v>53.7</c:v>
                </c:pt>
                <c:pt idx="7">
                  <c:v>60.6</c:v>
                </c:pt>
                <c:pt idx="8">
                  <c:v>67.099999999999994</c:v>
                </c:pt>
                <c:pt idx="9">
                  <c:v>57.1</c:v>
                </c:pt>
                <c:pt idx="10">
                  <c:v>64.3</c:v>
                </c:pt>
                <c:pt idx="11">
                  <c:v>71.5</c:v>
                </c:pt>
                <c:pt idx="12">
                  <c:v>80.099999999999994</c:v>
                </c:pt>
                <c:pt idx="13">
                  <c:v>87.9</c:v>
                </c:pt>
                <c:pt idx="14">
                  <c:v>96.8</c:v>
                </c:pt>
                <c:pt idx="15">
                  <c:v>106.1</c:v>
                </c:pt>
                <c:pt idx="16">
                  <c:v>110.5</c:v>
                </c:pt>
                <c:pt idx="17">
                  <c:v>117.8</c:v>
                </c:pt>
                <c:pt idx="18">
                  <c:v>125.8</c:v>
                </c:pt>
                <c:pt idx="19">
                  <c:v>135.19999999999999</c:v>
                </c:pt>
                <c:pt idx="20">
                  <c:v>145.6</c:v>
                </c:pt>
                <c:pt idx="21">
                  <c:v>156.69999999999999</c:v>
                </c:pt>
                <c:pt idx="22">
                  <c:v>166.9</c:v>
                </c:pt>
                <c:pt idx="23">
                  <c:v>177.3</c:v>
                </c:pt>
                <c:pt idx="24">
                  <c:v>188</c:v>
                </c:pt>
                <c:pt idx="25">
                  <c:v>197.2</c:v>
                </c:pt>
                <c:pt idx="26">
                  <c:v>206.9</c:v>
                </c:pt>
                <c:pt idx="27">
                  <c:v>216.7</c:v>
                </c:pt>
                <c:pt idx="28">
                  <c:v>226</c:v>
                </c:pt>
                <c:pt idx="29">
                  <c:v>235.3</c:v>
                </c:pt>
                <c:pt idx="30">
                  <c:v>245.1</c:v>
                </c:pt>
                <c:pt idx="31">
                  <c:v>256.8</c:v>
                </c:pt>
                <c:pt idx="32">
                  <c:v>268.2</c:v>
                </c:pt>
                <c:pt idx="33">
                  <c:v>279.60000000000002</c:v>
                </c:pt>
                <c:pt idx="34">
                  <c:v>290.49999999999892</c:v>
                </c:pt>
                <c:pt idx="35">
                  <c:v>301.3</c:v>
                </c:pt>
                <c:pt idx="36">
                  <c:v>312.49999999999892</c:v>
                </c:pt>
                <c:pt idx="37">
                  <c:v>322.3</c:v>
                </c:pt>
                <c:pt idx="38">
                  <c:v>330.4</c:v>
                </c:pt>
                <c:pt idx="39">
                  <c:v>338.2</c:v>
                </c:pt>
                <c:pt idx="40">
                  <c:v>347.9</c:v>
                </c:pt>
                <c:pt idx="41">
                  <c:v>358.8</c:v>
                </c:pt>
                <c:pt idx="42">
                  <c:v>370.9</c:v>
                </c:pt>
                <c:pt idx="43">
                  <c:v>384.3</c:v>
                </c:pt>
                <c:pt idx="44">
                  <c:v>397.19999999999987</c:v>
                </c:pt>
                <c:pt idx="45">
                  <c:v>407.59999999999991</c:v>
                </c:pt>
                <c:pt idx="46">
                  <c:v>417.19999999999987</c:v>
                </c:pt>
                <c:pt idx="47">
                  <c:v>428.39999999999992</c:v>
                </c:pt>
                <c:pt idx="48">
                  <c:v>439.29999999999961</c:v>
                </c:pt>
                <c:pt idx="49">
                  <c:v>450.89999999999992</c:v>
                </c:pt>
                <c:pt idx="50">
                  <c:v>462.29999999999961</c:v>
                </c:pt>
                <c:pt idx="51">
                  <c:v>473.49999999999892</c:v>
                </c:pt>
                <c:pt idx="52">
                  <c:v>485.39999999999992</c:v>
                </c:pt>
                <c:pt idx="53">
                  <c:v>497.29999999999961</c:v>
                </c:pt>
                <c:pt idx="54">
                  <c:v>508.99999999999892</c:v>
                </c:pt>
                <c:pt idx="55">
                  <c:v>521.19999999999982</c:v>
                </c:pt>
                <c:pt idx="56">
                  <c:v>531.79999999999984</c:v>
                </c:pt>
                <c:pt idx="57">
                  <c:v>543.19999999999982</c:v>
                </c:pt>
                <c:pt idx="58">
                  <c:v>555.39999999999986</c:v>
                </c:pt>
                <c:pt idx="59">
                  <c:v>562.6</c:v>
                </c:pt>
                <c:pt idx="60">
                  <c:v>578.29999999999995</c:v>
                </c:pt>
                <c:pt idx="61">
                  <c:v>589.6</c:v>
                </c:pt>
                <c:pt idx="62">
                  <c:v>601.39999999999986</c:v>
                </c:pt>
                <c:pt idx="63">
                  <c:v>610.39999999999986</c:v>
                </c:pt>
                <c:pt idx="64">
                  <c:v>621.6</c:v>
                </c:pt>
                <c:pt idx="65">
                  <c:v>634.6</c:v>
                </c:pt>
                <c:pt idx="66">
                  <c:v>647.49999999999989</c:v>
                </c:pt>
                <c:pt idx="67">
                  <c:v>656.29999999999984</c:v>
                </c:pt>
                <c:pt idx="68">
                  <c:v>663.5999999999998</c:v>
                </c:pt>
                <c:pt idx="69">
                  <c:v>674.49999999999977</c:v>
                </c:pt>
                <c:pt idx="70">
                  <c:v>686.99999999999977</c:v>
                </c:pt>
                <c:pt idx="71">
                  <c:v>700.29999999999973</c:v>
                </c:pt>
                <c:pt idx="72">
                  <c:v>713.6999999999997</c:v>
                </c:pt>
                <c:pt idx="73">
                  <c:v>727.1999999999997</c:v>
                </c:pt>
                <c:pt idx="74">
                  <c:v>738.49999999999966</c:v>
                </c:pt>
                <c:pt idx="75">
                  <c:v>746.39999999999941</c:v>
                </c:pt>
                <c:pt idx="76">
                  <c:v>754.09999999999968</c:v>
                </c:pt>
                <c:pt idx="77">
                  <c:v>764.49999999999966</c:v>
                </c:pt>
                <c:pt idx="78">
                  <c:v>776.39999999999941</c:v>
                </c:pt>
                <c:pt idx="79">
                  <c:v>788.19999999999959</c:v>
                </c:pt>
                <c:pt idx="80">
                  <c:v>800.59999999999957</c:v>
                </c:pt>
                <c:pt idx="81">
                  <c:v>812.69999999999959</c:v>
                </c:pt>
                <c:pt idx="82">
                  <c:v>824.29999999999961</c:v>
                </c:pt>
                <c:pt idx="83">
                  <c:v>834.99999999999966</c:v>
                </c:pt>
                <c:pt idx="84">
                  <c:v>844.99999999999966</c:v>
                </c:pt>
                <c:pt idx="85">
                  <c:v>855.89999999999941</c:v>
                </c:pt>
                <c:pt idx="86">
                  <c:v>865.39999999999941</c:v>
                </c:pt>
                <c:pt idx="87">
                  <c:v>875.29999999999961</c:v>
                </c:pt>
                <c:pt idx="88">
                  <c:v>885.49999999999966</c:v>
                </c:pt>
                <c:pt idx="89">
                  <c:v>894.59999999999968</c:v>
                </c:pt>
                <c:pt idx="90">
                  <c:v>904.39999999999941</c:v>
                </c:pt>
                <c:pt idx="91">
                  <c:v>916.29999999999961</c:v>
                </c:pt>
                <c:pt idx="92">
                  <c:v>927.99999999999966</c:v>
                </c:pt>
                <c:pt idx="93">
                  <c:v>939.59999999999968</c:v>
                </c:pt>
                <c:pt idx="94">
                  <c:v>951.1999999999997</c:v>
                </c:pt>
                <c:pt idx="95">
                  <c:v>963.6999999999997</c:v>
                </c:pt>
                <c:pt idx="96">
                  <c:v>975.89999999999941</c:v>
                </c:pt>
                <c:pt idx="97">
                  <c:v>987.49999999999977</c:v>
                </c:pt>
                <c:pt idx="98">
                  <c:v>999.0999999999998</c:v>
                </c:pt>
                <c:pt idx="99">
                  <c:v>1010.7</c:v>
                </c:pt>
                <c:pt idx="100">
                  <c:v>1022.3</c:v>
                </c:pt>
                <c:pt idx="101">
                  <c:v>1033.9000000000001</c:v>
                </c:pt>
                <c:pt idx="102">
                  <c:v>1045.5</c:v>
                </c:pt>
                <c:pt idx="103">
                  <c:v>1057.0999999999999</c:v>
                </c:pt>
                <c:pt idx="104">
                  <c:v>1068.7</c:v>
                </c:pt>
                <c:pt idx="105">
                  <c:v>1080.3</c:v>
                </c:pt>
                <c:pt idx="106">
                  <c:v>1091.899999999999</c:v>
                </c:pt>
                <c:pt idx="107">
                  <c:v>1103.5</c:v>
                </c:pt>
                <c:pt idx="108">
                  <c:v>1115.099999999999</c:v>
                </c:pt>
                <c:pt idx="109">
                  <c:v>1126.6999999999989</c:v>
                </c:pt>
                <c:pt idx="110">
                  <c:v>1138.3</c:v>
                </c:pt>
                <c:pt idx="111">
                  <c:v>1149.899999999999</c:v>
                </c:pt>
                <c:pt idx="112">
                  <c:v>1161.5</c:v>
                </c:pt>
                <c:pt idx="113">
                  <c:v>1173.099999999999</c:v>
                </c:pt>
                <c:pt idx="114">
                  <c:v>1184.6999999999989</c:v>
                </c:pt>
                <c:pt idx="115">
                  <c:v>1196.3</c:v>
                </c:pt>
                <c:pt idx="116">
                  <c:v>1207.899999999998</c:v>
                </c:pt>
                <c:pt idx="117">
                  <c:v>1219.499999999998</c:v>
                </c:pt>
                <c:pt idx="118">
                  <c:v>1231.0999999999981</c:v>
                </c:pt>
                <c:pt idx="119">
                  <c:v>1242.699999999998</c:v>
                </c:pt>
                <c:pt idx="120">
                  <c:v>1254.2999999999979</c:v>
                </c:pt>
                <c:pt idx="121">
                  <c:v>1265.899999999998</c:v>
                </c:pt>
                <c:pt idx="122">
                  <c:v>1277.499999999998</c:v>
                </c:pt>
                <c:pt idx="123">
                  <c:v>1289.0999999999981</c:v>
                </c:pt>
                <c:pt idx="124">
                  <c:v>1300.699999999998</c:v>
                </c:pt>
                <c:pt idx="125">
                  <c:v>1312.2999999999979</c:v>
                </c:pt>
                <c:pt idx="126">
                  <c:v>1323.899999999998</c:v>
                </c:pt>
                <c:pt idx="127">
                  <c:v>1335.499999999997</c:v>
                </c:pt>
                <c:pt idx="128">
                  <c:v>1347.099999999997</c:v>
                </c:pt>
                <c:pt idx="129">
                  <c:v>1358.6999999999971</c:v>
                </c:pt>
                <c:pt idx="130">
                  <c:v>1370.299999999997</c:v>
                </c:pt>
                <c:pt idx="131">
                  <c:v>1381.8999999999969</c:v>
                </c:pt>
                <c:pt idx="132">
                  <c:v>1393.499999999997</c:v>
                </c:pt>
                <c:pt idx="133">
                  <c:v>1405.099999999997</c:v>
                </c:pt>
                <c:pt idx="134">
                  <c:v>1416.6999999999971</c:v>
                </c:pt>
                <c:pt idx="135">
                  <c:v>1428.299999999997</c:v>
                </c:pt>
                <c:pt idx="136">
                  <c:v>1439.8999999999969</c:v>
                </c:pt>
                <c:pt idx="137">
                  <c:v>1451.499999999997</c:v>
                </c:pt>
                <c:pt idx="138">
                  <c:v>1463.099999999996</c:v>
                </c:pt>
                <c:pt idx="139">
                  <c:v>1474.699999999996</c:v>
                </c:pt>
                <c:pt idx="140">
                  <c:v>1486.2999999999961</c:v>
                </c:pt>
                <c:pt idx="141">
                  <c:v>1497.899999999996</c:v>
                </c:pt>
                <c:pt idx="142">
                  <c:v>1509.4999999999959</c:v>
                </c:pt>
                <c:pt idx="143">
                  <c:v>1521.099999999996</c:v>
                </c:pt>
                <c:pt idx="144">
                  <c:v>1532.699999999996</c:v>
                </c:pt>
                <c:pt idx="145">
                  <c:v>1544.2999999999961</c:v>
                </c:pt>
                <c:pt idx="146">
                  <c:v>1555.899999999996</c:v>
                </c:pt>
                <c:pt idx="147">
                  <c:v>1567.4999999999959</c:v>
                </c:pt>
                <c:pt idx="148">
                  <c:v>1579.099999999996</c:v>
                </c:pt>
                <c:pt idx="149">
                  <c:v>1590.699999999995</c:v>
                </c:pt>
                <c:pt idx="150">
                  <c:v>1602.299999999995</c:v>
                </c:pt>
                <c:pt idx="151">
                  <c:v>1613.8999999999951</c:v>
                </c:pt>
                <c:pt idx="152">
                  <c:v>1625.499999999995</c:v>
                </c:pt>
                <c:pt idx="153">
                  <c:v>1637.0999999999949</c:v>
                </c:pt>
                <c:pt idx="154">
                  <c:v>1648.699999999995</c:v>
                </c:pt>
                <c:pt idx="155">
                  <c:v>1659.3999999999951</c:v>
                </c:pt>
                <c:pt idx="156">
                  <c:v>1670.0999999999949</c:v>
                </c:pt>
                <c:pt idx="157">
                  <c:v>1680.799999999995</c:v>
                </c:pt>
                <c:pt idx="158">
                  <c:v>1689.8999999999951</c:v>
                </c:pt>
                <c:pt idx="159">
                  <c:v>1698.0999999999949</c:v>
                </c:pt>
                <c:pt idx="160">
                  <c:v>1706.3999999999951</c:v>
                </c:pt>
                <c:pt idx="161">
                  <c:v>1715.299999999995</c:v>
                </c:pt>
                <c:pt idx="162">
                  <c:v>1725.0999999999949</c:v>
                </c:pt>
                <c:pt idx="163">
                  <c:v>1734.8999999999951</c:v>
                </c:pt>
                <c:pt idx="164">
                  <c:v>1744.3999999999951</c:v>
                </c:pt>
                <c:pt idx="165">
                  <c:v>1753.5999999999949</c:v>
                </c:pt>
                <c:pt idx="166">
                  <c:v>1762.0999999999949</c:v>
                </c:pt>
                <c:pt idx="167">
                  <c:v>1771.499999999995</c:v>
                </c:pt>
                <c:pt idx="168">
                  <c:v>1781.0999999999949</c:v>
                </c:pt>
                <c:pt idx="169">
                  <c:v>1790.0999999999949</c:v>
                </c:pt>
                <c:pt idx="170">
                  <c:v>1798.799999999995</c:v>
                </c:pt>
                <c:pt idx="171">
                  <c:v>1807.3999999999951</c:v>
                </c:pt>
                <c:pt idx="172">
                  <c:v>1815.5999999999949</c:v>
                </c:pt>
                <c:pt idx="173">
                  <c:v>1824.499999999995</c:v>
                </c:pt>
                <c:pt idx="174">
                  <c:v>1834.699999999995</c:v>
                </c:pt>
                <c:pt idx="175">
                  <c:v>1844.499999999995</c:v>
                </c:pt>
                <c:pt idx="176">
                  <c:v>1852.5999999999949</c:v>
                </c:pt>
                <c:pt idx="177">
                  <c:v>1862.199999999995</c:v>
                </c:pt>
                <c:pt idx="178">
                  <c:v>1872.5999999999949</c:v>
                </c:pt>
                <c:pt idx="179">
                  <c:v>1883.499999999995</c:v>
                </c:pt>
                <c:pt idx="180">
                  <c:v>1893.699999999995</c:v>
                </c:pt>
                <c:pt idx="181">
                  <c:v>1904.0999999999949</c:v>
                </c:pt>
                <c:pt idx="182">
                  <c:v>1915.199999999995</c:v>
                </c:pt>
                <c:pt idx="183">
                  <c:v>1926.199999999995</c:v>
                </c:pt>
                <c:pt idx="184">
                  <c:v>1935.8999999999951</c:v>
                </c:pt>
                <c:pt idx="185">
                  <c:v>1945.699999999995</c:v>
                </c:pt>
                <c:pt idx="186">
                  <c:v>1955.0999999999949</c:v>
                </c:pt>
                <c:pt idx="187">
                  <c:v>1964.699999999995</c:v>
                </c:pt>
                <c:pt idx="188">
                  <c:v>1973.5999999999949</c:v>
                </c:pt>
                <c:pt idx="189">
                  <c:v>1982.999999999995</c:v>
                </c:pt>
                <c:pt idx="190">
                  <c:v>1992.299999999995</c:v>
                </c:pt>
                <c:pt idx="191">
                  <c:v>2000.699999999995</c:v>
                </c:pt>
                <c:pt idx="192">
                  <c:v>2010.099999999996</c:v>
                </c:pt>
                <c:pt idx="193">
                  <c:v>2019.399999999996</c:v>
                </c:pt>
                <c:pt idx="194">
                  <c:v>2027.999999999995</c:v>
                </c:pt>
                <c:pt idx="195">
                  <c:v>2036.299999999995</c:v>
                </c:pt>
                <c:pt idx="196">
                  <c:v>2045.299999999995</c:v>
                </c:pt>
                <c:pt idx="197">
                  <c:v>2054.1999999999948</c:v>
                </c:pt>
                <c:pt idx="198">
                  <c:v>2064.2999999999952</c:v>
                </c:pt>
                <c:pt idx="199">
                  <c:v>2074.0999999999949</c:v>
                </c:pt>
                <c:pt idx="200">
                  <c:v>2084.2999999999952</c:v>
                </c:pt>
                <c:pt idx="201">
                  <c:v>2094.499999999995</c:v>
                </c:pt>
                <c:pt idx="202">
                  <c:v>2103.6999999999948</c:v>
                </c:pt>
                <c:pt idx="203">
                  <c:v>2113.2999999999952</c:v>
                </c:pt>
                <c:pt idx="204">
                  <c:v>2122.1999999999948</c:v>
                </c:pt>
                <c:pt idx="205">
                  <c:v>2133.0999999999949</c:v>
                </c:pt>
                <c:pt idx="206">
                  <c:v>2143.499999999995</c:v>
                </c:pt>
                <c:pt idx="207">
                  <c:v>2152.7999999999952</c:v>
                </c:pt>
                <c:pt idx="208">
                  <c:v>2162.5999999999949</c:v>
                </c:pt>
                <c:pt idx="209">
                  <c:v>2172.1999999999948</c:v>
                </c:pt>
                <c:pt idx="210">
                  <c:v>2182.999999999995</c:v>
                </c:pt>
                <c:pt idx="211">
                  <c:v>2193.7999999999961</c:v>
                </c:pt>
                <c:pt idx="212">
                  <c:v>2204.399999999996</c:v>
                </c:pt>
                <c:pt idx="213">
                  <c:v>2213.999999999995</c:v>
                </c:pt>
                <c:pt idx="214">
                  <c:v>2223.7999999999961</c:v>
                </c:pt>
                <c:pt idx="215">
                  <c:v>2234.0999999999958</c:v>
                </c:pt>
                <c:pt idx="216">
                  <c:v>2243.5999999999958</c:v>
                </c:pt>
                <c:pt idx="217">
                  <c:v>2252.1999999999962</c:v>
                </c:pt>
                <c:pt idx="218">
                  <c:v>2261.4999999999959</c:v>
                </c:pt>
                <c:pt idx="219">
                  <c:v>2270.899999999996</c:v>
                </c:pt>
                <c:pt idx="220">
                  <c:v>2280.6999999999962</c:v>
                </c:pt>
                <c:pt idx="221">
                  <c:v>2288.7999999999961</c:v>
                </c:pt>
                <c:pt idx="222">
                  <c:v>2297.4999999999959</c:v>
                </c:pt>
                <c:pt idx="223">
                  <c:v>2306.399999999996</c:v>
                </c:pt>
                <c:pt idx="224">
                  <c:v>2314.4999999999959</c:v>
                </c:pt>
                <c:pt idx="225">
                  <c:v>2322.7999999999961</c:v>
                </c:pt>
                <c:pt idx="226">
                  <c:v>2331.899999999996</c:v>
                </c:pt>
                <c:pt idx="227">
                  <c:v>2340.899999999996</c:v>
                </c:pt>
                <c:pt idx="228">
                  <c:v>2348.4999999999959</c:v>
                </c:pt>
                <c:pt idx="229">
                  <c:v>2355.399999999996</c:v>
                </c:pt>
                <c:pt idx="230">
                  <c:v>2363.0999999999958</c:v>
                </c:pt>
                <c:pt idx="231">
                  <c:v>2371.7999999999961</c:v>
                </c:pt>
                <c:pt idx="232">
                  <c:v>2380.5999999999958</c:v>
                </c:pt>
                <c:pt idx="233">
                  <c:v>2389.1999999999962</c:v>
                </c:pt>
                <c:pt idx="234">
                  <c:v>2398.6999999999962</c:v>
                </c:pt>
                <c:pt idx="235">
                  <c:v>2407.899999999996</c:v>
                </c:pt>
                <c:pt idx="236">
                  <c:v>2416.5999999999949</c:v>
                </c:pt>
                <c:pt idx="237">
                  <c:v>2424.499999999995</c:v>
                </c:pt>
                <c:pt idx="238">
                  <c:v>2431.899999999996</c:v>
                </c:pt>
                <c:pt idx="239">
                  <c:v>2437.899999999996</c:v>
                </c:pt>
                <c:pt idx="240">
                  <c:v>2443.899999999996</c:v>
                </c:pt>
                <c:pt idx="241">
                  <c:v>2451.0999999999949</c:v>
                </c:pt>
                <c:pt idx="242">
                  <c:v>2458.499999999995</c:v>
                </c:pt>
                <c:pt idx="243">
                  <c:v>2464.7999999999961</c:v>
                </c:pt>
                <c:pt idx="244">
                  <c:v>2470.399999999996</c:v>
                </c:pt>
                <c:pt idx="245">
                  <c:v>2475.7999999999961</c:v>
                </c:pt>
                <c:pt idx="246">
                  <c:v>2481.5999999999958</c:v>
                </c:pt>
                <c:pt idx="247">
                  <c:v>2489.1999999999962</c:v>
                </c:pt>
                <c:pt idx="248">
                  <c:v>2497.2999999999961</c:v>
                </c:pt>
                <c:pt idx="249">
                  <c:v>2505.0999999999958</c:v>
                </c:pt>
                <c:pt idx="250">
                  <c:v>2514.1999999999962</c:v>
                </c:pt>
                <c:pt idx="251">
                  <c:v>2524.0999999999958</c:v>
                </c:pt>
                <c:pt idx="252">
                  <c:v>2533.6999999999962</c:v>
                </c:pt>
                <c:pt idx="253">
                  <c:v>2539.399999999996</c:v>
                </c:pt>
                <c:pt idx="254">
                  <c:v>2545.0999999999949</c:v>
                </c:pt>
                <c:pt idx="255">
                  <c:v>2551.7999999999952</c:v>
                </c:pt>
                <c:pt idx="256">
                  <c:v>2558.3999999999951</c:v>
                </c:pt>
                <c:pt idx="257">
                  <c:v>2564.499999999995</c:v>
                </c:pt>
                <c:pt idx="258">
                  <c:v>2571.499999999995</c:v>
                </c:pt>
                <c:pt idx="259">
                  <c:v>2579.499999999995</c:v>
                </c:pt>
                <c:pt idx="260">
                  <c:v>2587.2999999999952</c:v>
                </c:pt>
                <c:pt idx="261">
                  <c:v>2594.2999999999952</c:v>
                </c:pt>
                <c:pt idx="262">
                  <c:v>2600.1999999999948</c:v>
                </c:pt>
                <c:pt idx="263">
                  <c:v>2606.2999999999952</c:v>
                </c:pt>
                <c:pt idx="264">
                  <c:v>2612.999999999995</c:v>
                </c:pt>
                <c:pt idx="265">
                  <c:v>2619.7999999999952</c:v>
                </c:pt>
                <c:pt idx="266">
                  <c:v>2627.499999999995</c:v>
                </c:pt>
                <c:pt idx="267">
                  <c:v>2633.999999999995</c:v>
                </c:pt>
                <c:pt idx="268">
                  <c:v>2639.499999999995</c:v>
                </c:pt>
                <c:pt idx="269">
                  <c:v>2645.1999999999948</c:v>
                </c:pt>
                <c:pt idx="270">
                  <c:v>2648.2999999999952</c:v>
                </c:pt>
                <c:pt idx="271">
                  <c:v>2651.0999999999949</c:v>
                </c:pt>
                <c:pt idx="272">
                  <c:v>2652.499999999995</c:v>
                </c:pt>
                <c:pt idx="273">
                  <c:v>2655.499999999995</c:v>
                </c:pt>
                <c:pt idx="274">
                  <c:v>2658.7999999999952</c:v>
                </c:pt>
                <c:pt idx="275">
                  <c:v>2663.999999999995</c:v>
                </c:pt>
                <c:pt idx="276">
                  <c:v>2669.2999999999952</c:v>
                </c:pt>
                <c:pt idx="277">
                  <c:v>2674.3999999999951</c:v>
                </c:pt>
                <c:pt idx="278">
                  <c:v>2678.5999999999949</c:v>
                </c:pt>
                <c:pt idx="279">
                  <c:v>2682.8999999999951</c:v>
                </c:pt>
                <c:pt idx="280">
                  <c:v>2688.999999999995</c:v>
                </c:pt>
                <c:pt idx="281">
                  <c:v>2695.6999999999948</c:v>
                </c:pt>
                <c:pt idx="282">
                  <c:v>2701.2999999999952</c:v>
                </c:pt>
                <c:pt idx="283">
                  <c:v>2705.7999999999952</c:v>
                </c:pt>
                <c:pt idx="284">
                  <c:v>2709.5999999999949</c:v>
                </c:pt>
                <c:pt idx="285">
                  <c:v>2714.499999999995</c:v>
                </c:pt>
                <c:pt idx="286">
                  <c:v>2721.0999999999949</c:v>
                </c:pt>
                <c:pt idx="287">
                  <c:v>2728.3999999999951</c:v>
                </c:pt>
                <c:pt idx="288">
                  <c:v>2735.6999999999948</c:v>
                </c:pt>
                <c:pt idx="289">
                  <c:v>2741.5999999999949</c:v>
                </c:pt>
                <c:pt idx="290">
                  <c:v>2748.499999999995</c:v>
                </c:pt>
                <c:pt idx="291">
                  <c:v>2754.999999999995</c:v>
                </c:pt>
                <c:pt idx="292">
                  <c:v>2760.399999999996</c:v>
                </c:pt>
                <c:pt idx="293">
                  <c:v>2766.1999999999962</c:v>
                </c:pt>
                <c:pt idx="294">
                  <c:v>2772.399999999996</c:v>
                </c:pt>
                <c:pt idx="295">
                  <c:v>2779.499999999995</c:v>
                </c:pt>
                <c:pt idx="296">
                  <c:v>2784.399999999996</c:v>
                </c:pt>
                <c:pt idx="297">
                  <c:v>2788.6999999999962</c:v>
                </c:pt>
                <c:pt idx="298">
                  <c:v>2790.899999999996</c:v>
                </c:pt>
                <c:pt idx="299">
                  <c:v>2795.1999999999962</c:v>
                </c:pt>
                <c:pt idx="300">
                  <c:v>2799.9999999999959</c:v>
                </c:pt>
                <c:pt idx="301">
                  <c:v>2806.6999999999962</c:v>
                </c:pt>
                <c:pt idx="302">
                  <c:v>2811.899999999996</c:v>
                </c:pt>
                <c:pt idx="303">
                  <c:v>2817.7999999999961</c:v>
                </c:pt>
                <c:pt idx="304">
                  <c:v>2824.0999999999958</c:v>
                </c:pt>
                <c:pt idx="305">
                  <c:v>2830.399999999996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705328"/>
        <c:axId val="1293692816"/>
      </c:lineChart>
      <c:lineChart>
        <c:grouping val="standard"/>
        <c:varyColors val="0"/>
        <c:ser>
          <c:idx val="2"/>
          <c:order val="2"/>
          <c:tx>
            <c:strRef>
              <c:f>Test!$D$1</c:f>
              <c:strCache>
                <c:ptCount val="1"/>
                <c:pt idx="0">
                  <c:v>Temperatura Media ©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Test!$D$2:$D$307</c:f>
              <c:numCache>
                <c:formatCode>General</c:formatCode>
                <c:ptCount val="306"/>
                <c:pt idx="0">
                  <c:v>18.7</c:v>
                </c:pt>
                <c:pt idx="1">
                  <c:v>19.3</c:v>
                </c:pt>
                <c:pt idx="2">
                  <c:v>18.3</c:v>
                </c:pt>
                <c:pt idx="3">
                  <c:v>16.8</c:v>
                </c:pt>
                <c:pt idx="4">
                  <c:v>16.899999999999999</c:v>
                </c:pt>
                <c:pt idx="5">
                  <c:v>16.600000000000001</c:v>
                </c:pt>
                <c:pt idx="6">
                  <c:v>17.100000000000001</c:v>
                </c:pt>
                <c:pt idx="7">
                  <c:v>16.899999999999999</c:v>
                </c:pt>
                <c:pt idx="8">
                  <c:v>16.5</c:v>
                </c:pt>
                <c:pt idx="9">
                  <c:v>16.5</c:v>
                </c:pt>
                <c:pt idx="10">
                  <c:v>17.2</c:v>
                </c:pt>
                <c:pt idx="11">
                  <c:v>17.2</c:v>
                </c:pt>
                <c:pt idx="12">
                  <c:v>18.600000000000001</c:v>
                </c:pt>
                <c:pt idx="13">
                  <c:v>17.8</c:v>
                </c:pt>
                <c:pt idx="14">
                  <c:v>18.899999999999999</c:v>
                </c:pt>
                <c:pt idx="15">
                  <c:v>19.3</c:v>
                </c:pt>
                <c:pt idx="16">
                  <c:v>14.4</c:v>
                </c:pt>
                <c:pt idx="17">
                  <c:v>17.3</c:v>
                </c:pt>
                <c:pt idx="18">
                  <c:v>18</c:v>
                </c:pt>
                <c:pt idx="19">
                  <c:v>19.399999999999999</c:v>
                </c:pt>
                <c:pt idx="20">
                  <c:v>20.399999999999999</c:v>
                </c:pt>
                <c:pt idx="21">
                  <c:v>21.1</c:v>
                </c:pt>
                <c:pt idx="22">
                  <c:v>20.2</c:v>
                </c:pt>
                <c:pt idx="23">
                  <c:v>20.399999999999999</c:v>
                </c:pt>
                <c:pt idx="24">
                  <c:v>20.7</c:v>
                </c:pt>
                <c:pt idx="25">
                  <c:v>19.2</c:v>
                </c:pt>
                <c:pt idx="26">
                  <c:v>19.7</c:v>
                </c:pt>
                <c:pt idx="27">
                  <c:v>19.8</c:v>
                </c:pt>
                <c:pt idx="28">
                  <c:v>19.3</c:v>
                </c:pt>
                <c:pt idx="29">
                  <c:v>19.3</c:v>
                </c:pt>
                <c:pt idx="30">
                  <c:v>19.8</c:v>
                </c:pt>
                <c:pt idx="31">
                  <c:v>21.7</c:v>
                </c:pt>
                <c:pt idx="32">
                  <c:v>21.4</c:v>
                </c:pt>
                <c:pt idx="33">
                  <c:v>21.4</c:v>
                </c:pt>
                <c:pt idx="34">
                  <c:v>20.9</c:v>
                </c:pt>
                <c:pt idx="35">
                  <c:v>20.8</c:v>
                </c:pt>
                <c:pt idx="36">
                  <c:v>21.2</c:v>
                </c:pt>
                <c:pt idx="37">
                  <c:v>19.8</c:v>
                </c:pt>
                <c:pt idx="38">
                  <c:v>18.100000000000001</c:v>
                </c:pt>
                <c:pt idx="39">
                  <c:v>17.8</c:v>
                </c:pt>
                <c:pt idx="40">
                  <c:v>19.7</c:v>
                </c:pt>
                <c:pt idx="41">
                  <c:v>20.9</c:v>
                </c:pt>
                <c:pt idx="42">
                  <c:v>22.1</c:v>
                </c:pt>
                <c:pt idx="43">
                  <c:v>23.4</c:v>
                </c:pt>
                <c:pt idx="44">
                  <c:v>22.9</c:v>
                </c:pt>
                <c:pt idx="45">
                  <c:v>20.399999999999999</c:v>
                </c:pt>
                <c:pt idx="46">
                  <c:v>19.600000000000001</c:v>
                </c:pt>
                <c:pt idx="47">
                  <c:v>21.2</c:v>
                </c:pt>
                <c:pt idx="48">
                  <c:v>20.9</c:v>
                </c:pt>
                <c:pt idx="49">
                  <c:v>21.6</c:v>
                </c:pt>
                <c:pt idx="50">
                  <c:v>21.4</c:v>
                </c:pt>
                <c:pt idx="51">
                  <c:v>21.2</c:v>
                </c:pt>
                <c:pt idx="52">
                  <c:v>21.9</c:v>
                </c:pt>
                <c:pt idx="53">
                  <c:v>21.9</c:v>
                </c:pt>
                <c:pt idx="54">
                  <c:v>21.7</c:v>
                </c:pt>
                <c:pt idx="55">
                  <c:v>22.2</c:v>
                </c:pt>
                <c:pt idx="56">
                  <c:v>20.6</c:v>
                </c:pt>
                <c:pt idx="57">
                  <c:v>21.4</c:v>
                </c:pt>
                <c:pt idx="58">
                  <c:v>22.2</c:v>
                </c:pt>
                <c:pt idx="59">
                  <c:v>17.2</c:v>
                </c:pt>
                <c:pt idx="60">
                  <c:v>25.7</c:v>
                </c:pt>
                <c:pt idx="61">
                  <c:v>21.3</c:v>
                </c:pt>
                <c:pt idx="62">
                  <c:v>21.8</c:v>
                </c:pt>
                <c:pt idx="63">
                  <c:v>19</c:v>
                </c:pt>
                <c:pt idx="64">
                  <c:v>21.2</c:v>
                </c:pt>
                <c:pt idx="65">
                  <c:v>23</c:v>
                </c:pt>
                <c:pt idx="66">
                  <c:v>22.9</c:v>
                </c:pt>
                <c:pt idx="67">
                  <c:v>18.8</c:v>
                </c:pt>
                <c:pt idx="68">
                  <c:v>17.3</c:v>
                </c:pt>
                <c:pt idx="69">
                  <c:v>20.9</c:v>
                </c:pt>
                <c:pt idx="70">
                  <c:v>22.5</c:v>
                </c:pt>
                <c:pt idx="71">
                  <c:v>23.3</c:v>
                </c:pt>
                <c:pt idx="72">
                  <c:v>23.4</c:v>
                </c:pt>
                <c:pt idx="73">
                  <c:v>23.5</c:v>
                </c:pt>
                <c:pt idx="74">
                  <c:v>21.3</c:v>
                </c:pt>
                <c:pt idx="75">
                  <c:v>17.899999999999999</c:v>
                </c:pt>
                <c:pt idx="76">
                  <c:v>17.7</c:v>
                </c:pt>
                <c:pt idx="77">
                  <c:v>20.399999999999999</c:v>
                </c:pt>
                <c:pt idx="78">
                  <c:v>21.9</c:v>
                </c:pt>
                <c:pt idx="79">
                  <c:v>21.8</c:v>
                </c:pt>
                <c:pt idx="80">
                  <c:v>22.4</c:v>
                </c:pt>
                <c:pt idx="81">
                  <c:v>22.1</c:v>
                </c:pt>
                <c:pt idx="82">
                  <c:v>21.6</c:v>
                </c:pt>
                <c:pt idx="83">
                  <c:v>20.7</c:v>
                </c:pt>
                <c:pt idx="84">
                  <c:v>20</c:v>
                </c:pt>
                <c:pt idx="85">
                  <c:v>20.9</c:v>
                </c:pt>
                <c:pt idx="86">
                  <c:v>19.5</c:v>
                </c:pt>
                <c:pt idx="87">
                  <c:v>19.899999999999999</c:v>
                </c:pt>
                <c:pt idx="88">
                  <c:v>20.2</c:v>
                </c:pt>
                <c:pt idx="89">
                  <c:v>19.100000000000001</c:v>
                </c:pt>
                <c:pt idx="90">
                  <c:v>19.8</c:v>
                </c:pt>
                <c:pt idx="91">
                  <c:v>21.9</c:v>
                </c:pt>
                <c:pt idx="92">
                  <c:v>21.7</c:v>
                </c:pt>
                <c:pt idx="93">
                  <c:v>21.6</c:v>
                </c:pt>
                <c:pt idx="94">
                  <c:v>21.6</c:v>
                </c:pt>
                <c:pt idx="95">
                  <c:v>22.5</c:v>
                </c:pt>
                <c:pt idx="96">
                  <c:v>22.2</c:v>
                </c:pt>
                <c:pt idx="97">
                  <c:v>21.6</c:v>
                </c:pt>
                <c:pt idx="98">
                  <c:v>21.6</c:v>
                </c:pt>
                <c:pt idx="99">
                  <c:v>21.6</c:v>
                </c:pt>
                <c:pt idx="100">
                  <c:v>21.6</c:v>
                </c:pt>
                <c:pt idx="101">
                  <c:v>21.6</c:v>
                </c:pt>
                <c:pt idx="102">
                  <c:v>21.6</c:v>
                </c:pt>
                <c:pt idx="103">
                  <c:v>21.6</c:v>
                </c:pt>
                <c:pt idx="104">
                  <c:v>21.6</c:v>
                </c:pt>
                <c:pt idx="105">
                  <c:v>21.6</c:v>
                </c:pt>
                <c:pt idx="106">
                  <c:v>21.6</c:v>
                </c:pt>
                <c:pt idx="107">
                  <c:v>21.6</c:v>
                </c:pt>
                <c:pt idx="108">
                  <c:v>21.6</c:v>
                </c:pt>
                <c:pt idx="109">
                  <c:v>21.6</c:v>
                </c:pt>
                <c:pt idx="110">
                  <c:v>21.6</c:v>
                </c:pt>
                <c:pt idx="111">
                  <c:v>21.6</c:v>
                </c:pt>
                <c:pt idx="112">
                  <c:v>21.6</c:v>
                </c:pt>
                <c:pt idx="113">
                  <c:v>21.6</c:v>
                </c:pt>
                <c:pt idx="114">
                  <c:v>21.6</c:v>
                </c:pt>
                <c:pt idx="115">
                  <c:v>21.6</c:v>
                </c:pt>
                <c:pt idx="116">
                  <c:v>21.6</c:v>
                </c:pt>
                <c:pt idx="117">
                  <c:v>21.6</c:v>
                </c:pt>
                <c:pt idx="118">
                  <c:v>21.6</c:v>
                </c:pt>
                <c:pt idx="119">
                  <c:v>21.6</c:v>
                </c:pt>
                <c:pt idx="120">
                  <c:v>21.6</c:v>
                </c:pt>
                <c:pt idx="121">
                  <c:v>21.6</c:v>
                </c:pt>
                <c:pt idx="122">
                  <c:v>21.6</c:v>
                </c:pt>
                <c:pt idx="123">
                  <c:v>21.6</c:v>
                </c:pt>
                <c:pt idx="124">
                  <c:v>21.6</c:v>
                </c:pt>
                <c:pt idx="125">
                  <c:v>21.6</c:v>
                </c:pt>
                <c:pt idx="126">
                  <c:v>21.6</c:v>
                </c:pt>
                <c:pt idx="127">
                  <c:v>21.6</c:v>
                </c:pt>
                <c:pt idx="128">
                  <c:v>21.6</c:v>
                </c:pt>
                <c:pt idx="129">
                  <c:v>21.6</c:v>
                </c:pt>
                <c:pt idx="130">
                  <c:v>21.6</c:v>
                </c:pt>
                <c:pt idx="131">
                  <c:v>21.6</c:v>
                </c:pt>
                <c:pt idx="132">
                  <c:v>21.6</c:v>
                </c:pt>
                <c:pt idx="133">
                  <c:v>21.6</c:v>
                </c:pt>
                <c:pt idx="134">
                  <c:v>21.6</c:v>
                </c:pt>
                <c:pt idx="135">
                  <c:v>21.6</c:v>
                </c:pt>
                <c:pt idx="136">
                  <c:v>21.6</c:v>
                </c:pt>
                <c:pt idx="137">
                  <c:v>21.6</c:v>
                </c:pt>
                <c:pt idx="138">
                  <c:v>21.6</c:v>
                </c:pt>
                <c:pt idx="139">
                  <c:v>21.6</c:v>
                </c:pt>
                <c:pt idx="140">
                  <c:v>21.6</c:v>
                </c:pt>
                <c:pt idx="141">
                  <c:v>21.6</c:v>
                </c:pt>
                <c:pt idx="142">
                  <c:v>21.6</c:v>
                </c:pt>
                <c:pt idx="143">
                  <c:v>21.6</c:v>
                </c:pt>
                <c:pt idx="144">
                  <c:v>21.6</c:v>
                </c:pt>
                <c:pt idx="145">
                  <c:v>21.6</c:v>
                </c:pt>
                <c:pt idx="146">
                  <c:v>21.6</c:v>
                </c:pt>
                <c:pt idx="147">
                  <c:v>21.6</c:v>
                </c:pt>
                <c:pt idx="148">
                  <c:v>21.6</c:v>
                </c:pt>
                <c:pt idx="149">
                  <c:v>21.6</c:v>
                </c:pt>
                <c:pt idx="150">
                  <c:v>21.6</c:v>
                </c:pt>
                <c:pt idx="151">
                  <c:v>21.6</c:v>
                </c:pt>
                <c:pt idx="152">
                  <c:v>21.6</c:v>
                </c:pt>
                <c:pt idx="153">
                  <c:v>21.6</c:v>
                </c:pt>
                <c:pt idx="154">
                  <c:v>21.6</c:v>
                </c:pt>
                <c:pt idx="155">
                  <c:v>20.7</c:v>
                </c:pt>
                <c:pt idx="156">
                  <c:v>20.7</c:v>
                </c:pt>
                <c:pt idx="157">
                  <c:v>20.7</c:v>
                </c:pt>
                <c:pt idx="158">
                  <c:v>19.100000000000001</c:v>
                </c:pt>
                <c:pt idx="159">
                  <c:v>18.2</c:v>
                </c:pt>
                <c:pt idx="160">
                  <c:v>18.3</c:v>
                </c:pt>
                <c:pt idx="161">
                  <c:v>18.899999999999999</c:v>
                </c:pt>
                <c:pt idx="162">
                  <c:v>19.8</c:v>
                </c:pt>
                <c:pt idx="163">
                  <c:v>19.8</c:v>
                </c:pt>
                <c:pt idx="164">
                  <c:v>19.5</c:v>
                </c:pt>
                <c:pt idx="165">
                  <c:v>19.2</c:v>
                </c:pt>
                <c:pt idx="166">
                  <c:v>18.5</c:v>
                </c:pt>
                <c:pt idx="167">
                  <c:v>19.399999999999999</c:v>
                </c:pt>
                <c:pt idx="168">
                  <c:v>19.600000000000001</c:v>
                </c:pt>
                <c:pt idx="169">
                  <c:v>19</c:v>
                </c:pt>
                <c:pt idx="170">
                  <c:v>18.7</c:v>
                </c:pt>
                <c:pt idx="171">
                  <c:v>18.600000000000001</c:v>
                </c:pt>
                <c:pt idx="172">
                  <c:v>18.2</c:v>
                </c:pt>
                <c:pt idx="173">
                  <c:v>18.899999999999999</c:v>
                </c:pt>
                <c:pt idx="174">
                  <c:v>20.2</c:v>
                </c:pt>
                <c:pt idx="175">
                  <c:v>19.8</c:v>
                </c:pt>
                <c:pt idx="176">
                  <c:v>18.100000000000001</c:v>
                </c:pt>
                <c:pt idx="177">
                  <c:v>19.600000000000001</c:v>
                </c:pt>
                <c:pt idx="178">
                  <c:v>20.399999999999999</c:v>
                </c:pt>
                <c:pt idx="179">
                  <c:v>20.9</c:v>
                </c:pt>
                <c:pt idx="180">
                  <c:v>20.2</c:v>
                </c:pt>
                <c:pt idx="181">
                  <c:v>20.399999999999999</c:v>
                </c:pt>
                <c:pt idx="182">
                  <c:v>21.1</c:v>
                </c:pt>
                <c:pt idx="183">
                  <c:v>21</c:v>
                </c:pt>
                <c:pt idx="184">
                  <c:v>19.7</c:v>
                </c:pt>
                <c:pt idx="185">
                  <c:v>19.8</c:v>
                </c:pt>
                <c:pt idx="186">
                  <c:v>19.399999999999999</c:v>
                </c:pt>
                <c:pt idx="187">
                  <c:v>19.600000000000001</c:v>
                </c:pt>
                <c:pt idx="188">
                  <c:v>18.899999999999999</c:v>
                </c:pt>
                <c:pt idx="189">
                  <c:v>19.399999999999999</c:v>
                </c:pt>
                <c:pt idx="190">
                  <c:v>19.3</c:v>
                </c:pt>
                <c:pt idx="191">
                  <c:v>18.399999999999999</c:v>
                </c:pt>
                <c:pt idx="192">
                  <c:v>19.399999999999999</c:v>
                </c:pt>
                <c:pt idx="193">
                  <c:v>19.3</c:v>
                </c:pt>
                <c:pt idx="194">
                  <c:v>18.600000000000001</c:v>
                </c:pt>
                <c:pt idx="195">
                  <c:v>18.3</c:v>
                </c:pt>
                <c:pt idx="196">
                  <c:v>19</c:v>
                </c:pt>
                <c:pt idx="197">
                  <c:v>18.899999999999999</c:v>
                </c:pt>
                <c:pt idx="198">
                  <c:v>20.100000000000001</c:v>
                </c:pt>
                <c:pt idx="199">
                  <c:v>19.8</c:v>
                </c:pt>
                <c:pt idx="200">
                  <c:v>20.2</c:v>
                </c:pt>
                <c:pt idx="201">
                  <c:v>20.2</c:v>
                </c:pt>
                <c:pt idx="202">
                  <c:v>19.2</c:v>
                </c:pt>
                <c:pt idx="203">
                  <c:v>19.600000000000001</c:v>
                </c:pt>
                <c:pt idx="204">
                  <c:v>18.899999999999999</c:v>
                </c:pt>
                <c:pt idx="205">
                  <c:v>20.9</c:v>
                </c:pt>
                <c:pt idx="206">
                  <c:v>20.399999999999999</c:v>
                </c:pt>
                <c:pt idx="207">
                  <c:v>19.3</c:v>
                </c:pt>
                <c:pt idx="208">
                  <c:v>19.8</c:v>
                </c:pt>
                <c:pt idx="209">
                  <c:v>19.600000000000001</c:v>
                </c:pt>
                <c:pt idx="210">
                  <c:v>20.8</c:v>
                </c:pt>
                <c:pt idx="211">
                  <c:v>20.8</c:v>
                </c:pt>
                <c:pt idx="212">
                  <c:v>20.6</c:v>
                </c:pt>
                <c:pt idx="213">
                  <c:v>19.600000000000001</c:v>
                </c:pt>
                <c:pt idx="214">
                  <c:v>19.8</c:v>
                </c:pt>
                <c:pt idx="215">
                  <c:v>20.3</c:v>
                </c:pt>
                <c:pt idx="216">
                  <c:v>19.5</c:v>
                </c:pt>
                <c:pt idx="217">
                  <c:v>18.600000000000001</c:v>
                </c:pt>
                <c:pt idx="218">
                  <c:v>19.3</c:v>
                </c:pt>
                <c:pt idx="219">
                  <c:v>19.399999999999999</c:v>
                </c:pt>
                <c:pt idx="220">
                  <c:v>19.8</c:v>
                </c:pt>
                <c:pt idx="221">
                  <c:v>18.100000000000001</c:v>
                </c:pt>
                <c:pt idx="222">
                  <c:v>18.7</c:v>
                </c:pt>
                <c:pt idx="223">
                  <c:v>18.899999999999999</c:v>
                </c:pt>
                <c:pt idx="224">
                  <c:v>18.100000000000001</c:v>
                </c:pt>
                <c:pt idx="225">
                  <c:v>18.3</c:v>
                </c:pt>
                <c:pt idx="226">
                  <c:v>19.100000000000001</c:v>
                </c:pt>
                <c:pt idx="227">
                  <c:v>19</c:v>
                </c:pt>
                <c:pt idx="228">
                  <c:v>17.600000000000001</c:v>
                </c:pt>
                <c:pt idx="229">
                  <c:v>16.899999999999999</c:v>
                </c:pt>
                <c:pt idx="230">
                  <c:v>17.7</c:v>
                </c:pt>
                <c:pt idx="231">
                  <c:v>18.7</c:v>
                </c:pt>
                <c:pt idx="232">
                  <c:v>18.8</c:v>
                </c:pt>
                <c:pt idx="233">
                  <c:v>18.600000000000001</c:v>
                </c:pt>
                <c:pt idx="234">
                  <c:v>19.5</c:v>
                </c:pt>
                <c:pt idx="235">
                  <c:v>19.2</c:v>
                </c:pt>
                <c:pt idx="236">
                  <c:v>18.7</c:v>
                </c:pt>
                <c:pt idx="237">
                  <c:v>17.899999999999999</c:v>
                </c:pt>
                <c:pt idx="238">
                  <c:v>17.399999999999999</c:v>
                </c:pt>
                <c:pt idx="239">
                  <c:v>16</c:v>
                </c:pt>
                <c:pt idx="240">
                  <c:v>16</c:v>
                </c:pt>
                <c:pt idx="241">
                  <c:v>17.2</c:v>
                </c:pt>
                <c:pt idx="242">
                  <c:v>17.399999999999999</c:v>
                </c:pt>
                <c:pt idx="243">
                  <c:v>16.3</c:v>
                </c:pt>
                <c:pt idx="244">
                  <c:v>15.6</c:v>
                </c:pt>
                <c:pt idx="245">
                  <c:v>15.4</c:v>
                </c:pt>
                <c:pt idx="246">
                  <c:v>15.8</c:v>
                </c:pt>
                <c:pt idx="247">
                  <c:v>17.600000000000001</c:v>
                </c:pt>
                <c:pt idx="248">
                  <c:v>18.100000000000001</c:v>
                </c:pt>
                <c:pt idx="249">
                  <c:v>17.8</c:v>
                </c:pt>
                <c:pt idx="250">
                  <c:v>19.100000000000001</c:v>
                </c:pt>
                <c:pt idx="251">
                  <c:v>19.899999999999999</c:v>
                </c:pt>
                <c:pt idx="252">
                  <c:v>19.600000000000001</c:v>
                </c:pt>
                <c:pt idx="253">
                  <c:v>15.7</c:v>
                </c:pt>
                <c:pt idx="254">
                  <c:v>15.7</c:v>
                </c:pt>
                <c:pt idx="255">
                  <c:v>16.7</c:v>
                </c:pt>
                <c:pt idx="256">
                  <c:v>16.600000000000001</c:v>
                </c:pt>
                <c:pt idx="257">
                  <c:v>16.100000000000001</c:v>
                </c:pt>
                <c:pt idx="258">
                  <c:v>17</c:v>
                </c:pt>
                <c:pt idx="259">
                  <c:v>18</c:v>
                </c:pt>
                <c:pt idx="260">
                  <c:v>17.8</c:v>
                </c:pt>
                <c:pt idx="261">
                  <c:v>17</c:v>
                </c:pt>
                <c:pt idx="262">
                  <c:v>15.9</c:v>
                </c:pt>
                <c:pt idx="263">
                  <c:v>16.100000000000001</c:v>
                </c:pt>
                <c:pt idx="264">
                  <c:v>16.7</c:v>
                </c:pt>
                <c:pt idx="265">
                  <c:v>16.8</c:v>
                </c:pt>
                <c:pt idx="266">
                  <c:v>17.7</c:v>
                </c:pt>
                <c:pt idx="267">
                  <c:v>16.5</c:v>
                </c:pt>
                <c:pt idx="268">
                  <c:v>15.5</c:v>
                </c:pt>
                <c:pt idx="269">
                  <c:v>15.7</c:v>
                </c:pt>
                <c:pt idx="270">
                  <c:v>13.1</c:v>
                </c:pt>
                <c:pt idx="271">
                  <c:v>12.8</c:v>
                </c:pt>
                <c:pt idx="272">
                  <c:v>11.4</c:v>
                </c:pt>
                <c:pt idx="273">
                  <c:v>13</c:v>
                </c:pt>
                <c:pt idx="274">
                  <c:v>13.3</c:v>
                </c:pt>
                <c:pt idx="275">
                  <c:v>15.2</c:v>
                </c:pt>
                <c:pt idx="276">
                  <c:v>15.3</c:v>
                </c:pt>
                <c:pt idx="277">
                  <c:v>15.1</c:v>
                </c:pt>
                <c:pt idx="278">
                  <c:v>14.2</c:v>
                </c:pt>
                <c:pt idx="279">
                  <c:v>14.3</c:v>
                </c:pt>
                <c:pt idx="280">
                  <c:v>16.100000000000001</c:v>
                </c:pt>
                <c:pt idx="281">
                  <c:v>16.7</c:v>
                </c:pt>
                <c:pt idx="282">
                  <c:v>15.6</c:v>
                </c:pt>
                <c:pt idx="283">
                  <c:v>14.5</c:v>
                </c:pt>
                <c:pt idx="284">
                  <c:v>13.8</c:v>
                </c:pt>
                <c:pt idx="285">
                  <c:v>14.9</c:v>
                </c:pt>
                <c:pt idx="286">
                  <c:v>16.600000000000001</c:v>
                </c:pt>
                <c:pt idx="287">
                  <c:v>17.3</c:v>
                </c:pt>
                <c:pt idx="288">
                  <c:v>17.3</c:v>
                </c:pt>
                <c:pt idx="289">
                  <c:v>15.9</c:v>
                </c:pt>
                <c:pt idx="290">
                  <c:v>16.899999999999999</c:v>
                </c:pt>
                <c:pt idx="291">
                  <c:v>16.5</c:v>
                </c:pt>
                <c:pt idx="292">
                  <c:v>15.4</c:v>
                </c:pt>
                <c:pt idx="293">
                  <c:v>15.8</c:v>
                </c:pt>
                <c:pt idx="294">
                  <c:v>16.2</c:v>
                </c:pt>
                <c:pt idx="295">
                  <c:v>17.100000000000001</c:v>
                </c:pt>
                <c:pt idx="296">
                  <c:v>14.9</c:v>
                </c:pt>
                <c:pt idx="297">
                  <c:v>14.3</c:v>
                </c:pt>
                <c:pt idx="298">
                  <c:v>12.2</c:v>
                </c:pt>
                <c:pt idx="299">
                  <c:v>14.3</c:v>
                </c:pt>
                <c:pt idx="300">
                  <c:v>14.8</c:v>
                </c:pt>
                <c:pt idx="301">
                  <c:v>16.7</c:v>
                </c:pt>
                <c:pt idx="302">
                  <c:v>15.2</c:v>
                </c:pt>
                <c:pt idx="303">
                  <c:v>15.9</c:v>
                </c:pt>
                <c:pt idx="304">
                  <c:v>16.3</c:v>
                </c:pt>
                <c:pt idx="305">
                  <c:v>16.3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Test!$E$1</c:f>
              <c:strCache>
                <c:ptCount val="1"/>
                <c:pt idx="0">
                  <c:v>Humedad Relativa (%) Promedio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Test!$E$2:$E$307</c:f>
              <c:numCache>
                <c:formatCode>General</c:formatCode>
                <c:ptCount val="306"/>
                <c:pt idx="0">
                  <c:v>56</c:v>
                </c:pt>
                <c:pt idx="1">
                  <c:v>53</c:v>
                </c:pt>
                <c:pt idx="2">
                  <c:v>54</c:v>
                </c:pt>
                <c:pt idx="3">
                  <c:v>56</c:v>
                </c:pt>
                <c:pt idx="4">
                  <c:v>49</c:v>
                </c:pt>
                <c:pt idx="5">
                  <c:v>52</c:v>
                </c:pt>
                <c:pt idx="6">
                  <c:v>56</c:v>
                </c:pt>
                <c:pt idx="7">
                  <c:v>60</c:v>
                </c:pt>
                <c:pt idx="8">
                  <c:v>65</c:v>
                </c:pt>
                <c:pt idx="9">
                  <c:v>65</c:v>
                </c:pt>
                <c:pt idx="10">
                  <c:v>48</c:v>
                </c:pt>
                <c:pt idx="11">
                  <c:v>43</c:v>
                </c:pt>
                <c:pt idx="12">
                  <c:v>55</c:v>
                </c:pt>
                <c:pt idx="13">
                  <c:v>44</c:v>
                </c:pt>
                <c:pt idx="14">
                  <c:v>48</c:v>
                </c:pt>
                <c:pt idx="15">
                  <c:v>43</c:v>
                </c:pt>
                <c:pt idx="16">
                  <c:v>49</c:v>
                </c:pt>
                <c:pt idx="17">
                  <c:v>41</c:v>
                </c:pt>
                <c:pt idx="18">
                  <c:v>58</c:v>
                </c:pt>
                <c:pt idx="19">
                  <c:v>54</c:v>
                </c:pt>
                <c:pt idx="20">
                  <c:v>61</c:v>
                </c:pt>
                <c:pt idx="21">
                  <c:v>56</c:v>
                </c:pt>
                <c:pt idx="22">
                  <c:v>58</c:v>
                </c:pt>
                <c:pt idx="23">
                  <c:v>55</c:v>
                </c:pt>
                <c:pt idx="24">
                  <c:v>53</c:v>
                </c:pt>
                <c:pt idx="25">
                  <c:v>60</c:v>
                </c:pt>
                <c:pt idx="26">
                  <c:v>48</c:v>
                </c:pt>
                <c:pt idx="27">
                  <c:v>48</c:v>
                </c:pt>
                <c:pt idx="28">
                  <c:v>52</c:v>
                </c:pt>
                <c:pt idx="29">
                  <c:v>49</c:v>
                </c:pt>
                <c:pt idx="30">
                  <c:v>46</c:v>
                </c:pt>
                <c:pt idx="31">
                  <c:v>43</c:v>
                </c:pt>
                <c:pt idx="32">
                  <c:v>42</c:v>
                </c:pt>
                <c:pt idx="33">
                  <c:v>35</c:v>
                </c:pt>
                <c:pt idx="34">
                  <c:v>34</c:v>
                </c:pt>
                <c:pt idx="35">
                  <c:v>46</c:v>
                </c:pt>
                <c:pt idx="36">
                  <c:v>42</c:v>
                </c:pt>
                <c:pt idx="37">
                  <c:v>37</c:v>
                </c:pt>
                <c:pt idx="38">
                  <c:v>42</c:v>
                </c:pt>
                <c:pt idx="39">
                  <c:v>35</c:v>
                </c:pt>
                <c:pt idx="40">
                  <c:v>35</c:v>
                </c:pt>
                <c:pt idx="41">
                  <c:v>37</c:v>
                </c:pt>
                <c:pt idx="42">
                  <c:v>38</c:v>
                </c:pt>
                <c:pt idx="43">
                  <c:v>39</c:v>
                </c:pt>
                <c:pt idx="44">
                  <c:v>34</c:v>
                </c:pt>
                <c:pt idx="45">
                  <c:v>49</c:v>
                </c:pt>
                <c:pt idx="46">
                  <c:v>52</c:v>
                </c:pt>
                <c:pt idx="47">
                  <c:v>49</c:v>
                </c:pt>
                <c:pt idx="48">
                  <c:v>50</c:v>
                </c:pt>
                <c:pt idx="49">
                  <c:v>57</c:v>
                </c:pt>
                <c:pt idx="50">
                  <c:v>57</c:v>
                </c:pt>
                <c:pt idx="51">
                  <c:v>50</c:v>
                </c:pt>
                <c:pt idx="52">
                  <c:v>44</c:v>
                </c:pt>
                <c:pt idx="53">
                  <c:v>46</c:v>
                </c:pt>
                <c:pt idx="54">
                  <c:v>41</c:v>
                </c:pt>
                <c:pt idx="55">
                  <c:v>44</c:v>
                </c:pt>
                <c:pt idx="56">
                  <c:v>53</c:v>
                </c:pt>
                <c:pt idx="57">
                  <c:v>48</c:v>
                </c:pt>
                <c:pt idx="58">
                  <c:v>46</c:v>
                </c:pt>
                <c:pt idx="59">
                  <c:v>57</c:v>
                </c:pt>
                <c:pt idx="60">
                  <c:v>45</c:v>
                </c:pt>
                <c:pt idx="61">
                  <c:v>52</c:v>
                </c:pt>
                <c:pt idx="62">
                  <c:v>45</c:v>
                </c:pt>
                <c:pt idx="63">
                  <c:v>65</c:v>
                </c:pt>
                <c:pt idx="64">
                  <c:v>54</c:v>
                </c:pt>
                <c:pt idx="65">
                  <c:v>47</c:v>
                </c:pt>
                <c:pt idx="66">
                  <c:v>50</c:v>
                </c:pt>
                <c:pt idx="67">
                  <c:v>73</c:v>
                </c:pt>
                <c:pt idx="68">
                  <c:v>86</c:v>
                </c:pt>
                <c:pt idx="69">
                  <c:v>67</c:v>
                </c:pt>
                <c:pt idx="70">
                  <c:v>60</c:v>
                </c:pt>
                <c:pt idx="71">
                  <c:v>61</c:v>
                </c:pt>
                <c:pt idx="72">
                  <c:v>54</c:v>
                </c:pt>
                <c:pt idx="73">
                  <c:v>51</c:v>
                </c:pt>
                <c:pt idx="74">
                  <c:v>56</c:v>
                </c:pt>
                <c:pt idx="75">
                  <c:v>55</c:v>
                </c:pt>
                <c:pt idx="76">
                  <c:v>45</c:v>
                </c:pt>
                <c:pt idx="77">
                  <c:v>35</c:v>
                </c:pt>
                <c:pt idx="78">
                  <c:v>32</c:v>
                </c:pt>
                <c:pt idx="79">
                  <c:v>36</c:v>
                </c:pt>
                <c:pt idx="80">
                  <c:v>40</c:v>
                </c:pt>
                <c:pt idx="81">
                  <c:v>50</c:v>
                </c:pt>
                <c:pt idx="82">
                  <c:v>58</c:v>
                </c:pt>
                <c:pt idx="83">
                  <c:v>65</c:v>
                </c:pt>
                <c:pt idx="84">
                  <c:v>72</c:v>
                </c:pt>
                <c:pt idx="85">
                  <c:v>69</c:v>
                </c:pt>
                <c:pt idx="86">
                  <c:v>81</c:v>
                </c:pt>
                <c:pt idx="87">
                  <c:v>77</c:v>
                </c:pt>
                <c:pt idx="88">
                  <c:v>77</c:v>
                </c:pt>
                <c:pt idx="89">
                  <c:v>84</c:v>
                </c:pt>
                <c:pt idx="90">
                  <c:v>83</c:v>
                </c:pt>
                <c:pt idx="91">
                  <c:v>69</c:v>
                </c:pt>
                <c:pt idx="92">
                  <c:v>57</c:v>
                </c:pt>
                <c:pt idx="93">
                  <c:v>56</c:v>
                </c:pt>
                <c:pt idx="94">
                  <c:v>58</c:v>
                </c:pt>
                <c:pt idx="95">
                  <c:v>58</c:v>
                </c:pt>
                <c:pt idx="96">
                  <c:v>60</c:v>
                </c:pt>
                <c:pt idx="155">
                  <c:v>58</c:v>
                </c:pt>
                <c:pt idx="156">
                  <c:v>62</c:v>
                </c:pt>
                <c:pt idx="157">
                  <c:v>68</c:v>
                </c:pt>
                <c:pt idx="158">
                  <c:v>75</c:v>
                </c:pt>
                <c:pt idx="159">
                  <c:v>83</c:v>
                </c:pt>
                <c:pt idx="160">
                  <c:v>82</c:v>
                </c:pt>
                <c:pt idx="161">
                  <c:v>81</c:v>
                </c:pt>
                <c:pt idx="162">
                  <c:v>78</c:v>
                </c:pt>
                <c:pt idx="163">
                  <c:v>76</c:v>
                </c:pt>
                <c:pt idx="164">
                  <c:v>78</c:v>
                </c:pt>
                <c:pt idx="165">
                  <c:v>78</c:v>
                </c:pt>
                <c:pt idx="166">
                  <c:v>77</c:v>
                </c:pt>
                <c:pt idx="167">
                  <c:v>75</c:v>
                </c:pt>
                <c:pt idx="168">
                  <c:v>74</c:v>
                </c:pt>
                <c:pt idx="169">
                  <c:v>79</c:v>
                </c:pt>
                <c:pt idx="170">
                  <c:v>78</c:v>
                </c:pt>
                <c:pt idx="171">
                  <c:v>78</c:v>
                </c:pt>
                <c:pt idx="172">
                  <c:v>83</c:v>
                </c:pt>
                <c:pt idx="173">
                  <c:v>78</c:v>
                </c:pt>
                <c:pt idx="174">
                  <c:v>69</c:v>
                </c:pt>
                <c:pt idx="175">
                  <c:v>75</c:v>
                </c:pt>
                <c:pt idx="176">
                  <c:v>81</c:v>
                </c:pt>
                <c:pt idx="177">
                  <c:v>77</c:v>
                </c:pt>
                <c:pt idx="178">
                  <c:v>69</c:v>
                </c:pt>
                <c:pt idx="179">
                  <c:v>63</c:v>
                </c:pt>
                <c:pt idx="180">
                  <c:v>68</c:v>
                </c:pt>
                <c:pt idx="181">
                  <c:v>73</c:v>
                </c:pt>
                <c:pt idx="182">
                  <c:v>71</c:v>
                </c:pt>
                <c:pt idx="183">
                  <c:v>73</c:v>
                </c:pt>
                <c:pt idx="184">
                  <c:v>76</c:v>
                </c:pt>
                <c:pt idx="185">
                  <c:v>80</c:v>
                </c:pt>
                <c:pt idx="186">
                  <c:v>80</c:v>
                </c:pt>
                <c:pt idx="187">
                  <c:v>81</c:v>
                </c:pt>
                <c:pt idx="188">
                  <c:v>87</c:v>
                </c:pt>
                <c:pt idx="189">
                  <c:v>77</c:v>
                </c:pt>
                <c:pt idx="190">
                  <c:v>72</c:v>
                </c:pt>
                <c:pt idx="191">
                  <c:v>76</c:v>
                </c:pt>
                <c:pt idx="192">
                  <c:v>77</c:v>
                </c:pt>
                <c:pt idx="193">
                  <c:v>82</c:v>
                </c:pt>
                <c:pt idx="194">
                  <c:v>81</c:v>
                </c:pt>
                <c:pt idx="195">
                  <c:v>79</c:v>
                </c:pt>
                <c:pt idx="196">
                  <c:v>79</c:v>
                </c:pt>
                <c:pt idx="197">
                  <c:v>82</c:v>
                </c:pt>
                <c:pt idx="198">
                  <c:v>73</c:v>
                </c:pt>
                <c:pt idx="199">
                  <c:v>71</c:v>
                </c:pt>
                <c:pt idx="200">
                  <c:v>75</c:v>
                </c:pt>
                <c:pt idx="201">
                  <c:v>75</c:v>
                </c:pt>
                <c:pt idx="202">
                  <c:v>76</c:v>
                </c:pt>
                <c:pt idx="203">
                  <c:v>75</c:v>
                </c:pt>
                <c:pt idx="204">
                  <c:v>79</c:v>
                </c:pt>
                <c:pt idx="205">
                  <c:v>75</c:v>
                </c:pt>
                <c:pt idx="206">
                  <c:v>75</c:v>
                </c:pt>
                <c:pt idx="207">
                  <c:v>75</c:v>
                </c:pt>
                <c:pt idx="208">
                  <c:v>69</c:v>
                </c:pt>
                <c:pt idx="209">
                  <c:v>72</c:v>
                </c:pt>
                <c:pt idx="210">
                  <c:v>71</c:v>
                </c:pt>
                <c:pt idx="211">
                  <c:v>70</c:v>
                </c:pt>
                <c:pt idx="212">
                  <c:v>73</c:v>
                </c:pt>
                <c:pt idx="213">
                  <c:v>77</c:v>
                </c:pt>
                <c:pt idx="214">
                  <c:v>80</c:v>
                </c:pt>
                <c:pt idx="215">
                  <c:v>80</c:v>
                </c:pt>
                <c:pt idx="216">
                  <c:v>82</c:v>
                </c:pt>
                <c:pt idx="217">
                  <c:v>85</c:v>
                </c:pt>
                <c:pt idx="218">
                  <c:v>82</c:v>
                </c:pt>
                <c:pt idx="219">
                  <c:v>81</c:v>
                </c:pt>
                <c:pt idx="220">
                  <c:v>70</c:v>
                </c:pt>
                <c:pt idx="221">
                  <c:v>61</c:v>
                </c:pt>
                <c:pt idx="222">
                  <c:v>72</c:v>
                </c:pt>
                <c:pt idx="223">
                  <c:v>74</c:v>
                </c:pt>
                <c:pt idx="224">
                  <c:v>78</c:v>
                </c:pt>
                <c:pt idx="225">
                  <c:v>81</c:v>
                </c:pt>
                <c:pt idx="226">
                  <c:v>78</c:v>
                </c:pt>
                <c:pt idx="227">
                  <c:v>68</c:v>
                </c:pt>
                <c:pt idx="228">
                  <c:v>61</c:v>
                </c:pt>
                <c:pt idx="229">
                  <c:v>63</c:v>
                </c:pt>
                <c:pt idx="230">
                  <c:v>65</c:v>
                </c:pt>
                <c:pt idx="231">
                  <c:v>72</c:v>
                </c:pt>
                <c:pt idx="232">
                  <c:v>75</c:v>
                </c:pt>
                <c:pt idx="233">
                  <c:v>76</c:v>
                </c:pt>
                <c:pt idx="234">
                  <c:v>71</c:v>
                </c:pt>
                <c:pt idx="235">
                  <c:v>72</c:v>
                </c:pt>
                <c:pt idx="236">
                  <c:v>71</c:v>
                </c:pt>
                <c:pt idx="237">
                  <c:v>71</c:v>
                </c:pt>
                <c:pt idx="238">
                  <c:v>68</c:v>
                </c:pt>
                <c:pt idx="239">
                  <c:v>58</c:v>
                </c:pt>
                <c:pt idx="240">
                  <c:v>63</c:v>
                </c:pt>
                <c:pt idx="241">
                  <c:v>63</c:v>
                </c:pt>
                <c:pt idx="242">
                  <c:v>48</c:v>
                </c:pt>
                <c:pt idx="243">
                  <c:v>60</c:v>
                </c:pt>
                <c:pt idx="244">
                  <c:v>63</c:v>
                </c:pt>
                <c:pt idx="245">
                  <c:v>66</c:v>
                </c:pt>
                <c:pt idx="246">
                  <c:v>67</c:v>
                </c:pt>
                <c:pt idx="247">
                  <c:v>63</c:v>
                </c:pt>
                <c:pt idx="248">
                  <c:v>85</c:v>
                </c:pt>
                <c:pt idx="249">
                  <c:v>73</c:v>
                </c:pt>
                <c:pt idx="250">
                  <c:v>70</c:v>
                </c:pt>
                <c:pt idx="251">
                  <c:v>66</c:v>
                </c:pt>
                <c:pt idx="252">
                  <c:v>69</c:v>
                </c:pt>
                <c:pt idx="253">
                  <c:v>66</c:v>
                </c:pt>
                <c:pt idx="254">
                  <c:v>72</c:v>
                </c:pt>
                <c:pt idx="255">
                  <c:v>87</c:v>
                </c:pt>
                <c:pt idx="256">
                  <c:v>82</c:v>
                </c:pt>
                <c:pt idx="257">
                  <c:v>74</c:v>
                </c:pt>
                <c:pt idx="258">
                  <c:v>70</c:v>
                </c:pt>
                <c:pt idx="259">
                  <c:v>67</c:v>
                </c:pt>
                <c:pt idx="260">
                  <c:v>66</c:v>
                </c:pt>
                <c:pt idx="261">
                  <c:v>64</c:v>
                </c:pt>
                <c:pt idx="262">
                  <c:v>70</c:v>
                </c:pt>
                <c:pt idx="263">
                  <c:v>67</c:v>
                </c:pt>
                <c:pt idx="264">
                  <c:v>71</c:v>
                </c:pt>
                <c:pt idx="265">
                  <c:v>78</c:v>
                </c:pt>
                <c:pt idx="266">
                  <c:v>77</c:v>
                </c:pt>
                <c:pt idx="267">
                  <c:v>65</c:v>
                </c:pt>
                <c:pt idx="268">
                  <c:v>74</c:v>
                </c:pt>
                <c:pt idx="269">
                  <c:v>59</c:v>
                </c:pt>
                <c:pt idx="270">
                  <c:v>48</c:v>
                </c:pt>
                <c:pt idx="271">
                  <c:v>35</c:v>
                </c:pt>
                <c:pt idx="272">
                  <c:v>54</c:v>
                </c:pt>
                <c:pt idx="273">
                  <c:v>63</c:v>
                </c:pt>
                <c:pt idx="274">
                  <c:v>59</c:v>
                </c:pt>
                <c:pt idx="275">
                  <c:v>51</c:v>
                </c:pt>
                <c:pt idx="276">
                  <c:v>59</c:v>
                </c:pt>
                <c:pt idx="277">
                  <c:v>59</c:v>
                </c:pt>
                <c:pt idx="278">
                  <c:v>61</c:v>
                </c:pt>
                <c:pt idx="279">
                  <c:v>58</c:v>
                </c:pt>
                <c:pt idx="280">
                  <c:v>59</c:v>
                </c:pt>
                <c:pt idx="281">
                  <c:v>64</c:v>
                </c:pt>
                <c:pt idx="282">
                  <c:v>65</c:v>
                </c:pt>
                <c:pt idx="283">
                  <c:v>67</c:v>
                </c:pt>
                <c:pt idx="284">
                  <c:v>71</c:v>
                </c:pt>
                <c:pt idx="285">
                  <c:v>69</c:v>
                </c:pt>
                <c:pt idx="286">
                  <c:v>64</c:v>
                </c:pt>
                <c:pt idx="287">
                  <c:v>65</c:v>
                </c:pt>
                <c:pt idx="288">
                  <c:v>69</c:v>
                </c:pt>
                <c:pt idx="289">
                  <c:v>67</c:v>
                </c:pt>
                <c:pt idx="290">
                  <c:v>64</c:v>
                </c:pt>
                <c:pt idx="291">
                  <c:v>65</c:v>
                </c:pt>
                <c:pt idx="292">
                  <c:v>58</c:v>
                </c:pt>
                <c:pt idx="293">
                  <c:v>54</c:v>
                </c:pt>
                <c:pt idx="294">
                  <c:v>56</c:v>
                </c:pt>
                <c:pt idx="295">
                  <c:v>51</c:v>
                </c:pt>
                <c:pt idx="296">
                  <c:v>56</c:v>
                </c:pt>
                <c:pt idx="297">
                  <c:v>60</c:v>
                </c:pt>
                <c:pt idx="298">
                  <c:v>72</c:v>
                </c:pt>
                <c:pt idx="299">
                  <c:v>71</c:v>
                </c:pt>
                <c:pt idx="300">
                  <c:v>71</c:v>
                </c:pt>
                <c:pt idx="301">
                  <c:v>62</c:v>
                </c:pt>
                <c:pt idx="302">
                  <c:v>63</c:v>
                </c:pt>
                <c:pt idx="303">
                  <c:v>62</c:v>
                </c:pt>
                <c:pt idx="304">
                  <c:v>62</c:v>
                </c:pt>
                <c:pt idx="305">
                  <c:v>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Test!$F$1</c:f>
              <c:strCache>
                <c:ptCount val="1"/>
                <c:pt idx="0">
                  <c:v>Temperatura Maxima ©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Test!$F$2:$F$307</c:f>
              <c:numCache>
                <c:formatCode>General</c:formatCode>
                <c:ptCount val="306"/>
                <c:pt idx="0">
                  <c:v>26.3</c:v>
                </c:pt>
                <c:pt idx="1">
                  <c:v>26.9</c:v>
                </c:pt>
                <c:pt idx="2">
                  <c:v>26.4</c:v>
                </c:pt>
                <c:pt idx="3">
                  <c:v>25.9</c:v>
                </c:pt>
                <c:pt idx="4">
                  <c:v>25.2</c:v>
                </c:pt>
                <c:pt idx="5">
                  <c:v>25.5</c:v>
                </c:pt>
                <c:pt idx="6">
                  <c:v>25.5</c:v>
                </c:pt>
                <c:pt idx="7">
                  <c:v>24.7</c:v>
                </c:pt>
                <c:pt idx="8">
                  <c:v>24.2</c:v>
                </c:pt>
                <c:pt idx="9">
                  <c:v>24.2</c:v>
                </c:pt>
                <c:pt idx="10">
                  <c:v>26.5</c:v>
                </c:pt>
                <c:pt idx="11">
                  <c:v>26.7</c:v>
                </c:pt>
                <c:pt idx="12">
                  <c:v>27.9</c:v>
                </c:pt>
                <c:pt idx="13">
                  <c:v>27.5</c:v>
                </c:pt>
                <c:pt idx="14">
                  <c:v>27.7</c:v>
                </c:pt>
                <c:pt idx="15">
                  <c:v>27.8</c:v>
                </c:pt>
                <c:pt idx="16">
                  <c:v>21</c:v>
                </c:pt>
                <c:pt idx="17">
                  <c:v>26.3</c:v>
                </c:pt>
                <c:pt idx="18">
                  <c:v>28.3</c:v>
                </c:pt>
                <c:pt idx="19">
                  <c:v>28.9</c:v>
                </c:pt>
                <c:pt idx="20">
                  <c:v>28.3</c:v>
                </c:pt>
                <c:pt idx="21">
                  <c:v>28.4</c:v>
                </c:pt>
                <c:pt idx="22">
                  <c:v>30.5</c:v>
                </c:pt>
                <c:pt idx="23">
                  <c:v>30.1</c:v>
                </c:pt>
                <c:pt idx="24">
                  <c:v>29.5</c:v>
                </c:pt>
                <c:pt idx="25">
                  <c:v>27.4</c:v>
                </c:pt>
                <c:pt idx="26">
                  <c:v>27.8</c:v>
                </c:pt>
                <c:pt idx="27">
                  <c:v>28.2</c:v>
                </c:pt>
                <c:pt idx="28">
                  <c:v>28.4</c:v>
                </c:pt>
                <c:pt idx="29">
                  <c:v>27.6</c:v>
                </c:pt>
                <c:pt idx="30">
                  <c:v>28.2</c:v>
                </c:pt>
                <c:pt idx="31">
                  <c:v>29.7</c:v>
                </c:pt>
                <c:pt idx="32">
                  <c:v>29.8</c:v>
                </c:pt>
                <c:pt idx="33">
                  <c:v>29.1</c:v>
                </c:pt>
                <c:pt idx="34">
                  <c:v>29.8</c:v>
                </c:pt>
                <c:pt idx="35">
                  <c:v>30.4</c:v>
                </c:pt>
                <c:pt idx="36">
                  <c:v>30.6</c:v>
                </c:pt>
                <c:pt idx="37">
                  <c:v>26.4</c:v>
                </c:pt>
                <c:pt idx="38">
                  <c:v>24.9</c:v>
                </c:pt>
                <c:pt idx="39">
                  <c:v>26.1</c:v>
                </c:pt>
                <c:pt idx="40">
                  <c:v>29.7</c:v>
                </c:pt>
                <c:pt idx="41">
                  <c:v>30.8</c:v>
                </c:pt>
                <c:pt idx="42">
                  <c:v>31.8</c:v>
                </c:pt>
                <c:pt idx="43">
                  <c:v>31.1</c:v>
                </c:pt>
                <c:pt idx="44">
                  <c:v>31.3</c:v>
                </c:pt>
                <c:pt idx="45">
                  <c:v>29.8</c:v>
                </c:pt>
                <c:pt idx="46">
                  <c:v>29.4</c:v>
                </c:pt>
                <c:pt idx="47">
                  <c:v>28.9</c:v>
                </c:pt>
                <c:pt idx="48">
                  <c:v>29.3</c:v>
                </c:pt>
                <c:pt idx="49">
                  <c:v>29.9</c:v>
                </c:pt>
                <c:pt idx="50">
                  <c:v>28.3</c:v>
                </c:pt>
                <c:pt idx="51">
                  <c:v>29.8</c:v>
                </c:pt>
                <c:pt idx="52">
                  <c:v>30.6</c:v>
                </c:pt>
                <c:pt idx="53">
                  <c:v>30.3</c:v>
                </c:pt>
                <c:pt idx="54">
                  <c:v>27.2</c:v>
                </c:pt>
                <c:pt idx="55">
                  <c:v>29.1</c:v>
                </c:pt>
                <c:pt idx="56">
                  <c:v>28.3</c:v>
                </c:pt>
                <c:pt idx="57">
                  <c:v>30</c:v>
                </c:pt>
                <c:pt idx="58">
                  <c:v>29.6</c:v>
                </c:pt>
                <c:pt idx="59">
                  <c:v>23</c:v>
                </c:pt>
                <c:pt idx="60">
                  <c:v>30.2</c:v>
                </c:pt>
                <c:pt idx="61">
                  <c:v>28.4</c:v>
                </c:pt>
                <c:pt idx="62">
                  <c:v>27.7</c:v>
                </c:pt>
                <c:pt idx="63">
                  <c:v>25.8</c:v>
                </c:pt>
                <c:pt idx="64">
                  <c:v>29.6</c:v>
                </c:pt>
                <c:pt idx="65">
                  <c:v>30.4</c:v>
                </c:pt>
                <c:pt idx="66">
                  <c:v>30.4</c:v>
                </c:pt>
                <c:pt idx="67">
                  <c:v>22.8</c:v>
                </c:pt>
                <c:pt idx="68">
                  <c:v>21.8</c:v>
                </c:pt>
                <c:pt idx="69">
                  <c:v>27.8</c:v>
                </c:pt>
                <c:pt idx="70">
                  <c:v>30</c:v>
                </c:pt>
                <c:pt idx="71">
                  <c:v>30.9</c:v>
                </c:pt>
                <c:pt idx="72">
                  <c:v>31.8</c:v>
                </c:pt>
                <c:pt idx="73">
                  <c:v>30.9</c:v>
                </c:pt>
                <c:pt idx="74">
                  <c:v>27.8</c:v>
                </c:pt>
                <c:pt idx="75">
                  <c:v>25.4</c:v>
                </c:pt>
                <c:pt idx="76">
                  <c:v>28.1</c:v>
                </c:pt>
                <c:pt idx="77">
                  <c:v>29.2</c:v>
                </c:pt>
                <c:pt idx="78">
                  <c:v>30.5</c:v>
                </c:pt>
                <c:pt idx="79">
                  <c:v>29.7</c:v>
                </c:pt>
                <c:pt idx="80">
                  <c:v>31.2</c:v>
                </c:pt>
                <c:pt idx="81">
                  <c:v>30.7</c:v>
                </c:pt>
                <c:pt idx="82">
                  <c:v>28.8</c:v>
                </c:pt>
                <c:pt idx="83">
                  <c:v>29.4</c:v>
                </c:pt>
                <c:pt idx="84">
                  <c:v>28.9</c:v>
                </c:pt>
                <c:pt idx="85">
                  <c:v>27.9</c:v>
                </c:pt>
                <c:pt idx="86">
                  <c:v>26.1</c:v>
                </c:pt>
                <c:pt idx="87">
                  <c:v>27.3</c:v>
                </c:pt>
                <c:pt idx="88">
                  <c:v>27.1</c:v>
                </c:pt>
                <c:pt idx="89">
                  <c:v>25.1</c:v>
                </c:pt>
                <c:pt idx="90">
                  <c:v>27.1</c:v>
                </c:pt>
                <c:pt idx="91">
                  <c:v>28.7</c:v>
                </c:pt>
                <c:pt idx="92">
                  <c:v>28.2</c:v>
                </c:pt>
                <c:pt idx="93">
                  <c:v>28.1</c:v>
                </c:pt>
                <c:pt idx="94">
                  <c:v>28.3</c:v>
                </c:pt>
                <c:pt idx="95">
                  <c:v>29.3</c:v>
                </c:pt>
                <c:pt idx="96">
                  <c:v>29.8</c:v>
                </c:pt>
                <c:pt idx="155">
                  <c:v>27.8</c:v>
                </c:pt>
                <c:pt idx="156">
                  <c:v>27.5</c:v>
                </c:pt>
                <c:pt idx="157">
                  <c:v>28.1</c:v>
                </c:pt>
                <c:pt idx="158">
                  <c:v>26.8</c:v>
                </c:pt>
                <c:pt idx="159">
                  <c:v>25.7</c:v>
                </c:pt>
                <c:pt idx="160">
                  <c:v>25.1</c:v>
                </c:pt>
                <c:pt idx="161">
                  <c:v>26.4</c:v>
                </c:pt>
                <c:pt idx="162">
                  <c:v>27.6</c:v>
                </c:pt>
                <c:pt idx="163">
                  <c:v>27.1</c:v>
                </c:pt>
                <c:pt idx="164">
                  <c:v>26.6</c:v>
                </c:pt>
                <c:pt idx="165">
                  <c:v>26.7</c:v>
                </c:pt>
                <c:pt idx="166">
                  <c:v>26.2</c:v>
                </c:pt>
                <c:pt idx="167">
                  <c:v>27.3</c:v>
                </c:pt>
                <c:pt idx="168">
                  <c:v>27.6</c:v>
                </c:pt>
                <c:pt idx="169">
                  <c:v>26.3</c:v>
                </c:pt>
                <c:pt idx="170">
                  <c:v>25.3</c:v>
                </c:pt>
                <c:pt idx="171">
                  <c:v>25.7</c:v>
                </c:pt>
                <c:pt idx="172">
                  <c:v>26.6</c:v>
                </c:pt>
                <c:pt idx="173">
                  <c:v>25.3</c:v>
                </c:pt>
                <c:pt idx="174">
                  <c:v>25.9</c:v>
                </c:pt>
                <c:pt idx="175">
                  <c:v>26.7</c:v>
                </c:pt>
                <c:pt idx="176">
                  <c:v>26.4</c:v>
                </c:pt>
                <c:pt idx="177">
                  <c:v>26.4</c:v>
                </c:pt>
                <c:pt idx="178">
                  <c:v>27.7</c:v>
                </c:pt>
                <c:pt idx="179">
                  <c:v>28.4</c:v>
                </c:pt>
                <c:pt idx="180">
                  <c:v>28.1</c:v>
                </c:pt>
                <c:pt idx="181">
                  <c:v>28.8</c:v>
                </c:pt>
                <c:pt idx="182">
                  <c:v>28.5</c:v>
                </c:pt>
                <c:pt idx="183">
                  <c:v>26.7</c:v>
                </c:pt>
                <c:pt idx="184">
                  <c:v>28</c:v>
                </c:pt>
                <c:pt idx="185">
                  <c:v>26.6</c:v>
                </c:pt>
                <c:pt idx="186">
                  <c:v>25.8</c:v>
                </c:pt>
                <c:pt idx="187">
                  <c:v>24.4</c:v>
                </c:pt>
                <c:pt idx="188">
                  <c:v>24.6</c:v>
                </c:pt>
                <c:pt idx="189">
                  <c:v>26.4</c:v>
                </c:pt>
                <c:pt idx="190">
                  <c:v>25.3</c:v>
                </c:pt>
                <c:pt idx="191">
                  <c:v>24.1</c:v>
                </c:pt>
                <c:pt idx="192">
                  <c:v>26.6</c:v>
                </c:pt>
                <c:pt idx="193">
                  <c:v>27.4</c:v>
                </c:pt>
                <c:pt idx="194">
                  <c:v>27.3</c:v>
                </c:pt>
                <c:pt idx="195">
                  <c:v>24.8</c:v>
                </c:pt>
                <c:pt idx="196">
                  <c:v>23.1</c:v>
                </c:pt>
                <c:pt idx="197">
                  <c:v>23.4</c:v>
                </c:pt>
                <c:pt idx="198">
                  <c:v>26.2</c:v>
                </c:pt>
                <c:pt idx="199">
                  <c:v>25.6</c:v>
                </c:pt>
                <c:pt idx="200">
                  <c:v>26</c:v>
                </c:pt>
                <c:pt idx="201">
                  <c:v>25.6</c:v>
                </c:pt>
                <c:pt idx="202">
                  <c:v>27.1</c:v>
                </c:pt>
                <c:pt idx="203">
                  <c:v>27.1</c:v>
                </c:pt>
                <c:pt idx="204">
                  <c:v>26.1</c:v>
                </c:pt>
                <c:pt idx="205">
                  <c:v>26.6</c:v>
                </c:pt>
                <c:pt idx="206">
                  <c:v>26.2</c:v>
                </c:pt>
                <c:pt idx="207">
                  <c:v>25.5</c:v>
                </c:pt>
                <c:pt idx="208">
                  <c:v>26.8</c:v>
                </c:pt>
                <c:pt idx="209">
                  <c:v>27.1</c:v>
                </c:pt>
                <c:pt idx="210">
                  <c:v>27.6</c:v>
                </c:pt>
                <c:pt idx="211">
                  <c:v>28.2</c:v>
                </c:pt>
                <c:pt idx="212">
                  <c:v>27</c:v>
                </c:pt>
                <c:pt idx="213">
                  <c:v>25.8</c:v>
                </c:pt>
                <c:pt idx="214">
                  <c:v>27.4</c:v>
                </c:pt>
                <c:pt idx="215">
                  <c:v>26.4</c:v>
                </c:pt>
                <c:pt idx="216">
                  <c:v>26.2</c:v>
                </c:pt>
                <c:pt idx="217">
                  <c:v>23.8</c:v>
                </c:pt>
                <c:pt idx="218">
                  <c:v>25.4</c:v>
                </c:pt>
                <c:pt idx="219">
                  <c:v>25.2</c:v>
                </c:pt>
                <c:pt idx="220">
                  <c:v>26.6</c:v>
                </c:pt>
                <c:pt idx="221">
                  <c:v>26.3</c:v>
                </c:pt>
                <c:pt idx="222">
                  <c:v>26.6</c:v>
                </c:pt>
                <c:pt idx="223">
                  <c:v>25.9</c:v>
                </c:pt>
                <c:pt idx="224">
                  <c:v>26.7</c:v>
                </c:pt>
                <c:pt idx="225">
                  <c:v>26.4</c:v>
                </c:pt>
                <c:pt idx="226">
                  <c:v>27.3</c:v>
                </c:pt>
                <c:pt idx="227">
                  <c:v>24.8</c:v>
                </c:pt>
                <c:pt idx="228">
                  <c:v>25.8</c:v>
                </c:pt>
                <c:pt idx="229">
                  <c:v>27.2</c:v>
                </c:pt>
                <c:pt idx="230">
                  <c:v>27.3</c:v>
                </c:pt>
                <c:pt idx="231">
                  <c:v>25.1</c:v>
                </c:pt>
                <c:pt idx="232">
                  <c:v>24.7</c:v>
                </c:pt>
                <c:pt idx="233">
                  <c:v>25.3</c:v>
                </c:pt>
                <c:pt idx="234">
                  <c:v>24.8</c:v>
                </c:pt>
                <c:pt idx="235">
                  <c:v>25.6</c:v>
                </c:pt>
                <c:pt idx="236">
                  <c:v>26.6</c:v>
                </c:pt>
                <c:pt idx="237">
                  <c:v>24.7</c:v>
                </c:pt>
                <c:pt idx="238">
                  <c:v>25.1</c:v>
                </c:pt>
                <c:pt idx="239">
                  <c:v>25.1</c:v>
                </c:pt>
                <c:pt idx="240">
                  <c:v>25.4</c:v>
                </c:pt>
                <c:pt idx="241">
                  <c:v>27.7</c:v>
                </c:pt>
                <c:pt idx="242">
                  <c:v>27.2</c:v>
                </c:pt>
                <c:pt idx="243">
                  <c:v>26.2</c:v>
                </c:pt>
                <c:pt idx="244">
                  <c:v>23.4</c:v>
                </c:pt>
                <c:pt idx="245">
                  <c:v>23</c:v>
                </c:pt>
                <c:pt idx="246">
                  <c:v>24.3</c:v>
                </c:pt>
                <c:pt idx="247">
                  <c:v>26.4</c:v>
                </c:pt>
                <c:pt idx="248">
                  <c:v>25</c:v>
                </c:pt>
                <c:pt idx="249">
                  <c:v>23.3</c:v>
                </c:pt>
                <c:pt idx="250">
                  <c:v>26.2</c:v>
                </c:pt>
                <c:pt idx="251">
                  <c:v>26.6</c:v>
                </c:pt>
                <c:pt idx="252">
                  <c:v>25.9</c:v>
                </c:pt>
                <c:pt idx="253">
                  <c:v>20.3</c:v>
                </c:pt>
                <c:pt idx="254">
                  <c:v>22.7</c:v>
                </c:pt>
                <c:pt idx="255">
                  <c:v>20.3</c:v>
                </c:pt>
                <c:pt idx="256">
                  <c:v>22.7</c:v>
                </c:pt>
                <c:pt idx="257">
                  <c:v>24.8</c:v>
                </c:pt>
                <c:pt idx="258">
                  <c:v>24.8</c:v>
                </c:pt>
                <c:pt idx="259">
                  <c:v>25.8</c:v>
                </c:pt>
                <c:pt idx="260">
                  <c:v>25.8</c:v>
                </c:pt>
                <c:pt idx="261">
                  <c:v>25.4</c:v>
                </c:pt>
                <c:pt idx="262">
                  <c:v>23.9</c:v>
                </c:pt>
                <c:pt idx="263">
                  <c:v>23.9</c:v>
                </c:pt>
                <c:pt idx="264">
                  <c:v>23.7</c:v>
                </c:pt>
                <c:pt idx="265">
                  <c:v>23.9</c:v>
                </c:pt>
                <c:pt idx="266">
                  <c:v>24.8</c:v>
                </c:pt>
                <c:pt idx="267">
                  <c:v>25.6</c:v>
                </c:pt>
                <c:pt idx="268">
                  <c:v>22</c:v>
                </c:pt>
                <c:pt idx="269">
                  <c:v>24</c:v>
                </c:pt>
                <c:pt idx="270">
                  <c:v>24.1</c:v>
                </c:pt>
                <c:pt idx="271">
                  <c:v>22.3</c:v>
                </c:pt>
                <c:pt idx="272">
                  <c:v>19.899999999999999</c:v>
                </c:pt>
                <c:pt idx="273">
                  <c:v>22</c:v>
                </c:pt>
                <c:pt idx="274">
                  <c:v>25.5</c:v>
                </c:pt>
                <c:pt idx="275">
                  <c:v>26.7</c:v>
                </c:pt>
                <c:pt idx="276">
                  <c:v>23.7</c:v>
                </c:pt>
                <c:pt idx="277">
                  <c:v>23.7</c:v>
                </c:pt>
                <c:pt idx="278">
                  <c:v>24.1</c:v>
                </c:pt>
                <c:pt idx="279">
                  <c:v>25.3</c:v>
                </c:pt>
                <c:pt idx="280">
                  <c:v>23.6</c:v>
                </c:pt>
                <c:pt idx="281">
                  <c:v>23.8</c:v>
                </c:pt>
                <c:pt idx="282">
                  <c:v>22.7</c:v>
                </c:pt>
                <c:pt idx="283">
                  <c:v>21.4</c:v>
                </c:pt>
                <c:pt idx="284">
                  <c:v>20.7</c:v>
                </c:pt>
                <c:pt idx="285">
                  <c:v>19.8</c:v>
                </c:pt>
                <c:pt idx="286">
                  <c:v>21.4</c:v>
                </c:pt>
                <c:pt idx="287">
                  <c:v>22.4</c:v>
                </c:pt>
                <c:pt idx="288">
                  <c:v>24.1</c:v>
                </c:pt>
                <c:pt idx="289">
                  <c:v>24.2</c:v>
                </c:pt>
                <c:pt idx="290">
                  <c:v>25.2</c:v>
                </c:pt>
                <c:pt idx="291">
                  <c:v>24.1</c:v>
                </c:pt>
                <c:pt idx="292">
                  <c:v>24.7</c:v>
                </c:pt>
                <c:pt idx="293">
                  <c:v>25.6</c:v>
                </c:pt>
                <c:pt idx="294">
                  <c:v>25.6</c:v>
                </c:pt>
                <c:pt idx="295">
                  <c:v>22.7</c:v>
                </c:pt>
                <c:pt idx="296">
                  <c:v>22.4</c:v>
                </c:pt>
                <c:pt idx="297">
                  <c:v>22</c:v>
                </c:pt>
                <c:pt idx="298">
                  <c:v>18.8</c:v>
                </c:pt>
                <c:pt idx="299">
                  <c:v>20.2</c:v>
                </c:pt>
                <c:pt idx="300">
                  <c:v>21.9</c:v>
                </c:pt>
                <c:pt idx="301">
                  <c:v>23.2</c:v>
                </c:pt>
                <c:pt idx="302">
                  <c:v>22.9</c:v>
                </c:pt>
                <c:pt idx="303">
                  <c:v>24.4</c:v>
                </c:pt>
                <c:pt idx="304">
                  <c:v>26.4</c:v>
                </c:pt>
                <c:pt idx="305">
                  <c:v>23.8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379984"/>
        <c:axId val="1034379440"/>
      </c:lineChart>
      <c:dateAx>
        <c:axId val="1293705328"/>
        <c:scaling>
          <c:orientation val="minMax"/>
        </c:scaling>
        <c:delete val="0"/>
        <c:axPos val="b"/>
        <c:numFmt formatCode="d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93692816"/>
        <c:crosses val="autoZero"/>
        <c:auto val="1"/>
        <c:lblOffset val="100"/>
        <c:baseTimeUnit val="days"/>
      </c:dateAx>
      <c:valAx>
        <c:axId val="129369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93705328"/>
        <c:crosses val="autoZero"/>
        <c:crossBetween val="between"/>
      </c:valAx>
      <c:valAx>
        <c:axId val="10343794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34379984"/>
        <c:crosses val="max"/>
        <c:crossBetween val="between"/>
      </c:valAx>
      <c:catAx>
        <c:axId val="1034379984"/>
        <c:scaling>
          <c:orientation val="minMax"/>
        </c:scaling>
        <c:delete val="1"/>
        <c:axPos val="b"/>
        <c:majorTickMark val="out"/>
        <c:minorTickMark val="none"/>
        <c:tickLblPos val="nextTo"/>
        <c:crossAx val="1034379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EE1D7-F42C-9F4A-A666-C5BC729F09AF}" type="doc">
      <dgm:prSet loTypeId="urn:microsoft.com/office/officeart/2005/8/layout/radial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880C3A8-BCC9-3C49-A977-6589060A5E7E}">
      <dgm:prSet phldrT="[Texto]" custT="1"/>
      <dgm:spPr/>
      <dgm:t>
        <a:bodyPr/>
        <a:lstStyle/>
        <a:p>
          <a:r>
            <a:rPr lang="es-MX" sz="4400" dirty="0" smtClean="0">
              <a:solidFill>
                <a:schemeClr val="tx1"/>
              </a:solidFill>
            </a:rPr>
            <a:t>ACCI</a:t>
          </a:r>
          <a:endParaRPr lang="es-MX" sz="4400" dirty="0">
            <a:solidFill>
              <a:schemeClr val="tx1"/>
            </a:solidFill>
          </a:endParaRPr>
        </a:p>
      </dgm:t>
    </dgm:pt>
    <dgm:pt modelId="{E471773A-18E8-A645-80FD-E8C30FFC0E82}" type="parTrans" cxnId="{CADF5843-9D4D-4E42-8680-ACDDEC6401FB}">
      <dgm:prSet/>
      <dgm:spPr/>
      <dgm:t>
        <a:bodyPr/>
        <a:lstStyle/>
        <a:p>
          <a:endParaRPr lang="es-MX"/>
        </a:p>
      </dgm:t>
    </dgm:pt>
    <dgm:pt modelId="{6C6683D8-9EC5-8744-A227-EAD389663852}" type="sibTrans" cxnId="{CADF5843-9D4D-4E42-8680-ACDDEC6401FB}">
      <dgm:prSet/>
      <dgm:spPr/>
      <dgm:t>
        <a:bodyPr/>
        <a:lstStyle/>
        <a:p>
          <a:endParaRPr lang="es-MX"/>
        </a:p>
      </dgm:t>
    </dgm:pt>
    <dgm:pt modelId="{542B6E79-ABF3-B240-B6F4-AB093E673A95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Sabiduría Campesina Mesoamericana</a:t>
          </a:r>
          <a:endParaRPr lang="es-MX" sz="1800" dirty="0">
            <a:solidFill>
              <a:schemeClr val="tx1"/>
            </a:solidFill>
          </a:endParaRPr>
        </a:p>
      </dgm:t>
    </dgm:pt>
    <dgm:pt modelId="{1F0D1458-8169-5543-92AF-6F3F87B6FAF8}" type="parTrans" cxnId="{AC10E50A-CEF5-3646-B416-BB4B9720066D}">
      <dgm:prSet/>
      <dgm:spPr>
        <a:ln w="34925">
          <a:solidFill>
            <a:schemeClr val="accent5"/>
          </a:solidFill>
          <a:headEnd type="triangle"/>
        </a:ln>
      </dgm:spPr>
      <dgm:t>
        <a:bodyPr/>
        <a:lstStyle/>
        <a:p>
          <a:endParaRPr lang="es-MX"/>
        </a:p>
      </dgm:t>
    </dgm:pt>
    <dgm:pt modelId="{B28B21FD-050A-A946-8C03-4F0F8FBD6B14}" type="sibTrans" cxnId="{AC10E50A-CEF5-3646-B416-BB4B9720066D}">
      <dgm:prSet/>
      <dgm:spPr/>
      <dgm:t>
        <a:bodyPr/>
        <a:lstStyle/>
        <a:p>
          <a:endParaRPr lang="es-MX"/>
        </a:p>
      </dgm:t>
    </dgm:pt>
    <dgm:pt modelId="{6A8ADACD-7A7E-1C44-AE8B-5D0D77831599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Escuela Mexicana de Fitomejoramiento</a:t>
          </a:r>
          <a:endParaRPr lang="es-MX" sz="1800" dirty="0">
            <a:solidFill>
              <a:schemeClr val="tx1"/>
            </a:solidFill>
          </a:endParaRPr>
        </a:p>
      </dgm:t>
    </dgm:pt>
    <dgm:pt modelId="{E5E3F442-1BA6-2E47-B782-2ED9D921815C}" type="parTrans" cxnId="{2D512197-27FD-9948-A002-391D1E205BFF}">
      <dgm:prSet/>
      <dgm:spPr>
        <a:ln w="34925">
          <a:solidFill>
            <a:schemeClr val="accent5"/>
          </a:solidFill>
          <a:headEnd type="triangle"/>
        </a:ln>
      </dgm:spPr>
      <dgm:t>
        <a:bodyPr/>
        <a:lstStyle/>
        <a:p>
          <a:endParaRPr lang="es-MX"/>
        </a:p>
      </dgm:t>
    </dgm:pt>
    <dgm:pt modelId="{C34868AE-4F42-6348-A7D5-F7935DD3F156}" type="sibTrans" cxnId="{2D512197-27FD-9948-A002-391D1E205BFF}">
      <dgm:prSet/>
      <dgm:spPr/>
      <dgm:t>
        <a:bodyPr/>
        <a:lstStyle/>
        <a:p>
          <a:endParaRPr lang="es-MX"/>
        </a:p>
      </dgm:t>
    </dgm:pt>
    <dgm:pt modelId="{D50FB5A1-9D7B-7246-A289-4E8D6BB70DED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Agroecología</a:t>
          </a:r>
          <a:endParaRPr lang="es-MX" sz="1800" dirty="0">
            <a:solidFill>
              <a:schemeClr val="tx1"/>
            </a:solidFill>
          </a:endParaRPr>
        </a:p>
      </dgm:t>
    </dgm:pt>
    <dgm:pt modelId="{0703A011-A291-1546-B820-B02596FBB651}" type="parTrans" cxnId="{445D8FBB-850D-694B-B55A-3B0CB2992DE1}">
      <dgm:prSet/>
      <dgm:spPr>
        <a:ln w="34925">
          <a:solidFill>
            <a:schemeClr val="accent5"/>
          </a:solidFill>
          <a:headEnd type="triangle"/>
        </a:ln>
      </dgm:spPr>
      <dgm:t>
        <a:bodyPr/>
        <a:lstStyle/>
        <a:p>
          <a:endParaRPr lang="es-MX"/>
        </a:p>
      </dgm:t>
    </dgm:pt>
    <dgm:pt modelId="{C7F0F0B3-BFB2-E749-9648-F96941B20FB2}" type="sibTrans" cxnId="{445D8FBB-850D-694B-B55A-3B0CB2992DE1}">
      <dgm:prSet/>
      <dgm:spPr/>
      <dgm:t>
        <a:bodyPr/>
        <a:lstStyle/>
        <a:p>
          <a:endParaRPr lang="es-MX"/>
        </a:p>
      </dgm:t>
    </dgm:pt>
    <dgm:pt modelId="{C4557452-229D-6B45-930A-D8C087D445BB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Conocimientos Científicos y Tecnológicos Avanzados</a:t>
          </a:r>
          <a:endParaRPr lang="es-MX" dirty="0">
            <a:solidFill>
              <a:schemeClr val="tx1"/>
            </a:solidFill>
          </a:endParaRPr>
        </a:p>
      </dgm:t>
    </dgm:pt>
    <dgm:pt modelId="{60E6EABA-3CA8-7B47-B44F-5A63848B50DB}" type="parTrans" cxnId="{D3702BAC-8B78-D84B-B01B-76744AF282B8}">
      <dgm:prSet/>
      <dgm:spPr>
        <a:ln w="34925">
          <a:solidFill>
            <a:schemeClr val="accent5"/>
          </a:solidFill>
          <a:headEnd type="triangle"/>
        </a:ln>
      </dgm:spPr>
      <dgm:t>
        <a:bodyPr/>
        <a:lstStyle/>
        <a:p>
          <a:endParaRPr lang="es-MX"/>
        </a:p>
      </dgm:t>
    </dgm:pt>
    <dgm:pt modelId="{D2784D81-F21A-554D-98DB-E826D8DF4D9B}" type="sibTrans" cxnId="{D3702BAC-8B78-D84B-B01B-76744AF282B8}">
      <dgm:prSet/>
      <dgm:spPr/>
      <dgm:t>
        <a:bodyPr/>
        <a:lstStyle/>
        <a:p>
          <a:endParaRPr lang="es-MX"/>
        </a:p>
      </dgm:t>
    </dgm:pt>
    <dgm:pt modelId="{1C4887DA-EDB0-C04D-853F-ACDA60E85417}">
      <dgm:prSet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Modelo Organizativo ANEC</a:t>
          </a:r>
          <a:endParaRPr lang="es-MX" sz="1800" dirty="0">
            <a:solidFill>
              <a:schemeClr val="tx1"/>
            </a:solidFill>
          </a:endParaRPr>
        </a:p>
      </dgm:t>
    </dgm:pt>
    <dgm:pt modelId="{EA22EA1F-45BC-2240-A56A-A564A67CC25A}" type="sibTrans" cxnId="{E44E8FE2-9BE1-9A42-B06D-643980FE297A}">
      <dgm:prSet/>
      <dgm:spPr/>
      <dgm:t>
        <a:bodyPr/>
        <a:lstStyle/>
        <a:p>
          <a:endParaRPr lang="es-MX"/>
        </a:p>
      </dgm:t>
    </dgm:pt>
    <dgm:pt modelId="{6C7D2DD0-1A38-0847-8EA9-4881806A8EE2}" type="parTrans" cxnId="{E44E8FE2-9BE1-9A42-B06D-643980FE297A}">
      <dgm:prSet/>
      <dgm:spPr>
        <a:ln w="34925">
          <a:solidFill>
            <a:schemeClr val="accent5"/>
          </a:solidFill>
          <a:headEnd type="triangle"/>
        </a:ln>
      </dgm:spPr>
      <dgm:t>
        <a:bodyPr/>
        <a:lstStyle/>
        <a:p>
          <a:endParaRPr lang="es-MX"/>
        </a:p>
      </dgm:t>
    </dgm:pt>
    <dgm:pt modelId="{87BF5A48-95BA-B041-BB97-96785CDFA0B7}" type="pres">
      <dgm:prSet presAssocID="{13AEE1D7-F42C-9F4A-A666-C5BC729F09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A8D6908-9875-2B4C-BABD-F708AE580889}" type="pres">
      <dgm:prSet presAssocID="{2880C3A8-BCC9-3C49-A977-6589060A5E7E}" presName="centerShape" presStyleLbl="node0" presStyleIdx="0" presStyleCnt="1" custLinFactNeighborX="-59" custLinFactNeighborY="2155"/>
      <dgm:spPr/>
      <dgm:t>
        <a:bodyPr/>
        <a:lstStyle/>
        <a:p>
          <a:endParaRPr lang="es-MX"/>
        </a:p>
      </dgm:t>
    </dgm:pt>
    <dgm:pt modelId="{4B86A2F7-02C6-F74E-9827-24BE9DE9698D}" type="pres">
      <dgm:prSet presAssocID="{1F0D1458-8169-5543-92AF-6F3F87B6FAF8}" presName="Name9" presStyleLbl="parChTrans1D2" presStyleIdx="0" presStyleCnt="5"/>
      <dgm:spPr/>
      <dgm:t>
        <a:bodyPr/>
        <a:lstStyle/>
        <a:p>
          <a:endParaRPr lang="es-MX"/>
        </a:p>
      </dgm:t>
    </dgm:pt>
    <dgm:pt modelId="{80EDC279-64C4-F041-BC5F-18113FF7109B}" type="pres">
      <dgm:prSet presAssocID="{1F0D1458-8169-5543-92AF-6F3F87B6FAF8}" presName="connTx" presStyleLbl="parChTrans1D2" presStyleIdx="0" presStyleCnt="5"/>
      <dgm:spPr/>
      <dgm:t>
        <a:bodyPr/>
        <a:lstStyle/>
        <a:p>
          <a:endParaRPr lang="es-MX"/>
        </a:p>
      </dgm:t>
    </dgm:pt>
    <dgm:pt modelId="{E5DD7FD5-1EDF-0A44-9185-AF7493656ACA}" type="pres">
      <dgm:prSet presAssocID="{542B6E79-ABF3-B240-B6F4-AB093E673A95}" presName="node" presStyleLbl="node1" presStyleIdx="0" presStyleCnt="5" custScaleX="155098" custRadScaleRad="104434" custRadScaleInc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69A280-FF01-1B48-8983-6F4711C22B3C}" type="pres">
      <dgm:prSet presAssocID="{E5E3F442-1BA6-2E47-B782-2ED9D921815C}" presName="Name9" presStyleLbl="parChTrans1D2" presStyleIdx="1" presStyleCnt="5"/>
      <dgm:spPr/>
      <dgm:t>
        <a:bodyPr/>
        <a:lstStyle/>
        <a:p>
          <a:endParaRPr lang="es-MX"/>
        </a:p>
      </dgm:t>
    </dgm:pt>
    <dgm:pt modelId="{4C312CC2-3C1E-3C43-96C5-7012B61D700F}" type="pres">
      <dgm:prSet presAssocID="{E5E3F442-1BA6-2E47-B782-2ED9D921815C}" presName="connTx" presStyleLbl="parChTrans1D2" presStyleIdx="1" presStyleCnt="5"/>
      <dgm:spPr/>
      <dgm:t>
        <a:bodyPr/>
        <a:lstStyle/>
        <a:p>
          <a:endParaRPr lang="es-MX"/>
        </a:p>
      </dgm:t>
    </dgm:pt>
    <dgm:pt modelId="{1DAF97F4-F46E-564A-98C5-78D15F861342}" type="pres">
      <dgm:prSet presAssocID="{6A8ADACD-7A7E-1C44-AE8B-5D0D77831599}" presName="node" presStyleLbl="node1" presStyleIdx="1" presStyleCnt="5" custScaleX="154505" custRadScaleRad="159554" custRadScaleInc="83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7ED595-3087-3B44-BBBF-BE946AA25E7E}" type="pres">
      <dgm:prSet presAssocID="{0703A011-A291-1546-B820-B02596FBB651}" presName="Name9" presStyleLbl="parChTrans1D2" presStyleIdx="2" presStyleCnt="5"/>
      <dgm:spPr/>
      <dgm:t>
        <a:bodyPr/>
        <a:lstStyle/>
        <a:p>
          <a:endParaRPr lang="es-MX"/>
        </a:p>
      </dgm:t>
    </dgm:pt>
    <dgm:pt modelId="{FAB1D684-9F1F-AE48-9868-065C67BE82B4}" type="pres">
      <dgm:prSet presAssocID="{0703A011-A291-1546-B820-B02596FBB651}" presName="connTx" presStyleLbl="parChTrans1D2" presStyleIdx="2" presStyleCnt="5"/>
      <dgm:spPr/>
      <dgm:t>
        <a:bodyPr/>
        <a:lstStyle/>
        <a:p>
          <a:endParaRPr lang="es-MX"/>
        </a:p>
      </dgm:t>
    </dgm:pt>
    <dgm:pt modelId="{AFA16C10-607E-E343-8AAE-3175BD1D51C5}" type="pres">
      <dgm:prSet presAssocID="{D50FB5A1-9D7B-7246-A289-4E8D6BB70DED}" presName="node" presStyleLbl="node1" presStyleIdx="2" presStyleCnt="5" custScaleX="148480" custRadScaleRad="155950" custRadScaleInc="-582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D65548-09F4-2E48-A746-360ED9043B46}" type="pres">
      <dgm:prSet presAssocID="{60E6EABA-3CA8-7B47-B44F-5A63848B50DB}" presName="Name9" presStyleLbl="parChTrans1D2" presStyleIdx="3" presStyleCnt="5"/>
      <dgm:spPr/>
      <dgm:t>
        <a:bodyPr/>
        <a:lstStyle/>
        <a:p>
          <a:endParaRPr lang="es-MX"/>
        </a:p>
      </dgm:t>
    </dgm:pt>
    <dgm:pt modelId="{19785753-3781-DB48-8078-675075F9E4C7}" type="pres">
      <dgm:prSet presAssocID="{60E6EABA-3CA8-7B47-B44F-5A63848B50DB}" presName="connTx" presStyleLbl="parChTrans1D2" presStyleIdx="3" presStyleCnt="5"/>
      <dgm:spPr/>
      <dgm:t>
        <a:bodyPr/>
        <a:lstStyle/>
        <a:p>
          <a:endParaRPr lang="es-MX"/>
        </a:p>
      </dgm:t>
    </dgm:pt>
    <dgm:pt modelId="{C2C1B3C9-4AF9-F04A-828F-31B47E559A97}" type="pres">
      <dgm:prSet presAssocID="{C4557452-229D-6B45-930A-D8C087D445BB}" presName="node" presStyleLbl="node1" presStyleIdx="3" presStyleCnt="5" custScaleX="148192" custRadScaleRad="142862" custRadScaleInc="627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D60BAB-2241-E842-9C0C-4E260A5EB340}" type="pres">
      <dgm:prSet presAssocID="{6C7D2DD0-1A38-0847-8EA9-4881806A8EE2}" presName="Name9" presStyleLbl="parChTrans1D2" presStyleIdx="4" presStyleCnt="5"/>
      <dgm:spPr/>
      <dgm:t>
        <a:bodyPr/>
        <a:lstStyle/>
        <a:p>
          <a:endParaRPr lang="es-MX"/>
        </a:p>
      </dgm:t>
    </dgm:pt>
    <dgm:pt modelId="{070A1244-CF16-5043-9031-6BDB8431BC3C}" type="pres">
      <dgm:prSet presAssocID="{6C7D2DD0-1A38-0847-8EA9-4881806A8EE2}" presName="connTx" presStyleLbl="parChTrans1D2" presStyleIdx="4" presStyleCnt="5"/>
      <dgm:spPr/>
      <dgm:t>
        <a:bodyPr/>
        <a:lstStyle/>
        <a:p>
          <a:endParaRPr lang="es-MX"/>
        </a:p>
      </dgm:t>
    </dgm:pt>
    <dgm:pt modelId="{0248B678-BC97-3B44-97BA-7EFB2D14C0CE}" type="pres">
      <dgm:prSet presAssocID="{1C4887DA-EDB0-C04D-853F-ACDA60E85417}" presName="node" presStyleLbl="node1" presStyleIdx="4" presStyleCnt="5" custScaleX="154217" custRadScaleRad="150961" custRadScaleInc="-20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12EF283-45BE-0143-9CC5-3FC6855EE42B}" type="presOf" srcId="{1F0D1458-8169-5543-92AF-6F3F87B6FAF8}" destId="{80EDC279-64C4-F041-BC5F-18113FF7109B}" srcOrd="1" destOrd="0" presId="urn:microsoft.com/office/officeart/2005/8/layout/radial1"/>
    <dgm:cxn modelId="{153E23F8-BBDC-CF47-8949-1DE93841AB68}" type="presOf" srcId="{0703A011-A291-1546-B820-B02596FBB651}" destId="{027ED595-3087-3B44-BBBF-BE946AA25E7E}" srcOrd="0" destOrd="0" presId="urn:microsoft.com/office/officeart/2005/8/layout/radial1"/>
    <dgm:cxn modelId="{AC10E50A-CEF5-3646-B416-BB4B9720066D}" srcId="{2880C3A8-BCC9-3C49-A977-6589060A5E7E}" destId="{542B6E79-ABF3-B240-B6F4-AB093E673A95}" srcOrd="0" destOrd="0" parTransId="{1F0D1458-8169-5543-92AF-6F3F87B6FAF8}" sibTransId="{B28B21FD-050A-A946-8C03-4F0F8FBD6B14}"/>
    <dgm:cxn modelId="{02A4873F-4F32-EF4E-8AB3-19A351FBDC21}" type="presOf" srcId="{13AEE1D7-F42C-9F4A-A666-C5BC729F09AF}" destId="{87BF5A48-95BA-B041-BB97-96785CDFA0B7}" srcOrd="0" destOrd="0" presId="urn:microsoft.com/office/officeart/2005/8/layout/radial1"/>
    <dgm:cxn modelId="{2D512197-27FD-9948-A002-391D1E205BFF}" srcId="{2880C3A8-BCC9-3C49-A977-6589060A5E7E}" destId="{6A8ADACD-7A7E-1C44-AE8B-5D0D77831599}" srcOrd="1" destOrd="0" parTransId="{E5E3F442-1BA6-2E47-B782-2ED9D921815C}" sibTransId="{C34868AE-4F42-6348-A7D5-F7935DD3F156}"/>
    <dgm:cxn modelId="{CE366735-2A41-6242-96DB-FB43DD1483A3}" type="presOf" srcId="{E5E3F442-1BA6-2E47-B782-2ED9D921815C}" destId="{C569A280-FF01-1B48-8983-6F4711C22B3C}" srcOrd="0" destOrd="0" presId="urn:microsoft.com/office/officeart/2005/8/layout/radial1"/>
    <dgm:cxn modelId="{46983DFC-310F-724C-8693-E11B2DD7DF76}" type="presOf" srcId="{6C7D2DD0-1A38-0847-8EA9-4881806A8EE2}" destId="{4DD60BAB-2241-E842-9C0C-4E260A5EB340}" srcOrd="0" destOrd="0" presId="urn:microsoft.com/office/officeart/2005/8/layout/radial1"/>
    <dgm:cxn modelId="{D3702BAC-8B78-D84B-B01B-76744AF282B8}" srcId="{2880C3A8-BCC9-3C49-A977-6589060A5E7E}" destId="{C4557452-229D-6B45-930A-D8C087D445BB}" srcOrd="3" destOrd="0" parTransId="{60E6EABA-3CA8-7B47-B44F-5A63848B50DB}" sibTransId="{D2784D81-F21A-554D-98DB-E826D8DF4D9B}"/>
    <dgm:cxn modelId="{1387234F-8F51-9D42-9FDB-22919E7843D8}" type="presOf" srcId="{0703A011-A291-1546-B820-B02596FBB651}" destId="{FAB1D684-9F1F-AE48-9868-065C67BE82B4}" srcOrd="1" destOrd="0" presId="urn:microsoft.com/office/officeart/2005/8/layout/radial1"/>
    <dgm:cxn modelId="{FA07EB57-52EA-A94B-BC58-C3A4CC50C261}" type="presOf" srcId="{1C4887DA-EDB0-C04D-853F-ACDA60E85417}" destId="{0248B678-BC97-3B44-97BA-7EFB2D14C0CE}" srcOrd="0" destOrd="0" presId="urn:microsoft.com/office/officeart/2005/8/layout/radial1"/>
    <dgm:cxn modelId="{3969A2C7-90A1-D44B-8F0B-0EEC4B06339D}" type="presOf" srcId="{6A8ADACD-7A7E-1C44-AE8B-5D0D77831599}" destId="{1DAF97F4-F46E-564A-98C5-78D15F861342}" srcOrd="0" destOrd="0" presId="urn:microsoft.com/office/officeart/2005/8/layout/radial1"/>
    <dgm:cxn modelId="{1C333EF2-F144-BF40-B808-CF0628F20604}" type="presOf" srcId="{60E6EABA-3CA8-7B47-B44F-5A63848B50DB}" destId="{26D65548-09F4-2E48-A746-360ED9043B46}" srcOrd="0" destOrd="0" presId="urn:microsoft.com/office/officeart/2005/8/layout/radial1"/>
    <dgm:cxn modelId="{B80697AC-CBBC-1A48-A2B2-0F361DBC3F01}" type="presOf" srcId="{D50FB5A1-9D7B-7246-A289-4E8D6BB70DED}" destId="{AFA16C10-607E-E343-8AAE-3175BD1D51C5}" srcOrd="0" destOrd="0" presId="urn:microsoft.com/office/officeart/2005/8/layout/radial1"/>
    <dgm:cxn modelId="{66FB3A49-491E-534C-AAF7-1A3BAC0748BE}" type="presOf" srcId="{542B6E79-ABF3-B240-B6F4-AB093E673A95}" destId="{E5DD7FD5-1EDF-0A44-9185-AF7493656ACA}" srcOrd="0" destOrd="0" presId="urn:microsoft.com/office/officeart/2005/8/layout/radial1"/>
    <dgm:cxn modelId="{F556FCF5-21FF-8E44-807A-EB90EE8CC04D}" type="presOf" srcId="{E5E3F442-1BA6-2E47-B782-2ED9D921815C}" destId="{4C312CC2-3C1E-3C43-96C5-7012B61D700F}" srcOrd="1" destOrd="0" presId="urn:microsoft.com/office/officeart/2005/8/layout/radial1"/>
    <dgm:cxn modelId="{1679A757-F614-F04C-A55E-AC0D6A06CA79}" type="presOf" srcId="{2880C3A8-BCC9-3C49-A977-6589060A5E7E}" destId="{BA8D6908-9875-2B4C-BABD-F708AE580889}" srcOrd="0" destOrd="0" presId="urn:microsoft.com/office/officeart/2005/8/layout/radial1"/>
    <dgm:cxn modelId="{E44E8FE2-9BE1-9A42-B06D-643980FE297A}" srcId="{2880C3A8-BCC9-3C49-A977-6589060A5E7E}" destId="{1C4887DA-EDB0-C04D-853F-ACDA60E85417}" srcOrd="4" destOrd="0" parTransId="{6C7D2DD0-1A38-0847-8EA9-4881806A8EE2}" sibTransId="{EA22EA1F-45BC-2240-A56A-A564A67CC25A}"/>
    <dgm:cxn modelId="{AC26C48A-DEC3-484F-BA3B-05C65025BC99}" type="presOf" srcId="{C4557452-229D-6B45-930A-D8C087D445BB}" destId="{C2C1B3C9-4AF9-F04A-828F-31B47E559A97}" srcOrd="0" destOrd="0" presId="urn:microsoft.com/office/officeart/2005/8/layout/radial1"/>
    <dgm:cxn modelId="{CADF5843-9D4D-4E42-8680-ACDDEC6401FB}" srcId="{13AEE1D7-F42C-9F4A-A666-C5BC729F09AF}" destId="{2880C3A8-BCC9-3C49-A977-6589060A5E7E}" srcOrd="0" destOrd="0" parTransId="{E471773A-18E8-A645-80FD-E8C30FFC0E82}" sibTransId="{6C6683D8-9EC5-8744-A227-EAD389663852}"/>
    <dgm:cxn modelId="{445D8FBB-850D-694B-B55A-3B0CB2992DE1}" srcId="{2880C3A8-BCC9-3C49-A977-6589060A5E7E}" destId="{D50FB5A1-9D7B-7246-A289-4E8D6BB70DED}" srcOrd="2" destOrd="0" parTransId="{0703A011-A291-1546-B820-B02596FBB651}" sibTransId="{C7F0F0B3-BFB2-E749-9648-F96941B20FB2}"/>
    <dgm:cxn modelId="{C0747738-94AA-9D44-B795-AA12C818E408}" type="presOf" srcId="{60E6EABA-3CA8-7B47-B44F-5A63848B50DB}" destId="{19785753-3781-DB48-8078-675075F9E4C7}" srcOrd="1" destOrd="0" presId="urn:microsoft.com/office/officeart/2005/8/layout/radial1"/>
    <dgm:cxn modelId="{ADBB89DB-8332-9944-A37F-7A9F46BEC5E4}" type="presOf" srcId="{6C7D2DD0-1A38-0847-8EA9-4881806A8EE2}" destId="{070A1244-CF16-5043-9031-6BDB8431BC3C}" srcOrd="1" destOrd="0" presId="urn:microsoft.com/office/officeart/2005/8/layout/radial1"/>
    <dgm:cxn modelId="{4128E0A2-1723-4646-A7AE-8569C3C18366}" type="presOf" srcId="{1F0D1458-8169-5543-92AF-6F3F87B6FAF8}" destId="{4B86A2F7-02C6-F74E-9827-24BE9DE9698D}" srcOrd="0" destOrd="0" presId="urn:microsoft.com/office/officeart/2005/8/layout/radial1"/>
    <dgm:cxn modelId="{0CE2802C-14B2-0849-A8F4-45E47C0420D3}" type="presParOf" srcId="{87BF5A48-95BA-B041-BB97-96785CDFA0B7}" destId="{BA8D6908-9875-2B4C-BABD-F708AE580889}" srcOrd="0" destOrd="0" presId="urn:microsoft.com/office/officeart/2005/8/layout/radial1"/>
    <dgm:cxn modelId="{589C79AB-0C75-8140-88F1-8F92AA9809D0}" type="presParOf" srcId="{87BF5A48-95BA-B041-BB97-96785CDFA0B7}" destId="{4B86A2F7-02C6-F74E-9827-24BE9DE9698D}" srcOrd="1" destOrd="0" presId="urn:microsoft.com/office/officeart/2005/8/layout/radial1"/>
    <dgm:cxn modelId="{5F3DB155-2A64-3445-B380-9946626B6F74}" type="presParOf" srcId="{4B86A2F7-02C6-F74E-9827-24BE9DE9698D}" destId="{80EDC279-64C4-F041-BC5F-18113FF7109B}" srcOrd="0" destOrd="0" presId="urn:microsoft.com/office/officeart/2005/8/layout/radial1"/>
    <dgm:cxn modelId="{0001AC31-32BA-3146-ACDA-986588BDB399}" type="presParOf" srcId="{87BF5A48-95BA-B041-BB97-96785CDFA0B7}" destId="{E5DD7FD5-1EDF-0A44-9185-AF7493656ACA}" srcOrd="2" destOrd="0" presId="urn:microsoft.com/office/officeart/2005/8/layout/radial1"/>
    <dgm:cxn modelId="{CEEEE283-4695-6347-B3EA-FBF79C378AE9}" type="presParOf" srcId="{87BF5A48-95BA-B041-BB97-96785CDFA0B7}" destId="{C569A280-FF01-1B48-8983-6F4711C22B3C}" srcOrd="3" destOrd="0" presId="urn:microsoft.com/office/officeart/2005/8/layout/radial1"/>
    <dgm:cxn modelId="{85E26413-E401-B940-887B-56974B4983A9}" type="presParOf" srcId="{C569A280-FF01-1B48-8983-6F4711C22B3C}" destId="{4C312CC2-3C1E-3C43-96C5-7012B61D700F}" srcOrd="0" destOrd="0" presId="urn:microsoft.com/office/officeart/2005/8/layout/radial1"/>
    <dgm:cxn modelId="{6DA6C16A-3526-F640-8DDC-AC2333975E90}" type="presParOf" srcId="{87BF5A48-95BA-B041-BB97-96785CDFA0B7}" destId="{1DAF97F4-F46E-564A-98C5-78D15F861342}" srcOrd="4" destOrd="0" presId="urn:microsoft.com/office/officeart/2005/8/layout/radial1"/>
    <dgm:cxn modelId="{A18D501A-5181-D043-9604-D0075252EA00}" type="presParOf" srcId="{87BF5A48-95BA-B041-BB97-96785CDFA0B7}" destId="{027ED595-3087-3B44-BBBF-BE946AA25E7E}" srcOrd="5" destOrd="0" presId="urn:microsoft.com/office/officeart/2005/8/layout/radial1"/>
    <dgm:cxn modelId="{4C1389A1-5F38-DA4F-9DE0-94EE9F56C861}" type="presParOf" srcId="{027ED595-3087-3B44-BBBF-BE946AA25E7E}" destId="{FAB1D684-9F1F-AE48-9868-065C67BE82B4}" srcOrd="0" destOrd="0" presId="urn:microsoft.com/office/officeart/2005/8/layout/radial1"/>
    <dgm:cxn modelId="{2E3DF9D8-33F6-EE40-882F-24229802A33D}" type="presParOf" srcId="{87BF5A48-95BA-B041-BB97-96785CDFA0B7}" destId="{AFA16C10-607E-E343-8AAE-3175BD1D51C5}" srcOrd="6" destOrd="0" presId="urn:microsoft.com/office/officeart/2005/8/layout/radial1"/>
    <dgm:cxn modelId="{45AC144D-3D0B-1640-99FC-291B83732BB7}" type="presParOf" srcId="{87BF5A48-95BA-B041-BB97-96785CDFA0B7}" destId="{26D65548-09F4-2E48-A746-360ED9043B46}" srcOrd="7" destOrd="0" presId="urn:microsoft.com/office/officeart/2005/8/layout/radial1"/>
    <dgm:cxn modelId="{19922C76-4521-4B49-9893-3B1B6A8979B8}" type="presParOf" srcId="{26D65548-09F4-2E48-A746-360ED9043B46}" destId="{19785753-3781-DB48-8078-675075F9E4C7}" srcOrd="0" destOrd="0" presId="urn:microsoft.com/office/officeart/2005/8/layout/radial1"/>
    <dgm:cxn modelId="{CE8FCFFE-E3DC-764E-A34A-74C79EA376EF}" type="presParOf" srcId="{87BF5A48-95BA-B041-BB97-96785CDFA0B7}" destId="{C2C1B3C9-4AF9-F04A-828F-31B47E559A97}" srcOrd="8" destOrd="0" presId="urn:microsoft.com/office/officeart/2005/8/layout/radial1"/>
    <dgm:cxn modelId="{EC30D32D-F648-6047-9D2E-3A094931844D}" type="presParOf" srcId="{87BF5A48-95BA-B041-BB97-96785CDFA0B7}" destId="{4DD60BAB-2241-E842-9C0C-4E260A5EB340}" srcOrd="9" destOrd="0" presId="urn:microsoft.com/office/officeart/2005/8/layout/radial1"/>
    <dgm:cxn modelId="{4B001F3F-0A02-FE43-A4E4-E7196DD5584D}" type="presParOf" srcId="{4DD60BAB-2241-E842-9C0C-4E260A5EB340}" destId="{070A1244-CF16-5043-9031-6BDB8431BC3C}" srcOrd="0" destOrd="0" presId="urn:microsoft.com/office/officeart/2005/8/layout/radial1"/>
    <dgm:cxn modelId="{4AC58383-0D4E-3540-A49D-89ECDE97580E}" type="presParOf" srcId="{87BF5A48-95BA-B041-BB97-96785CDFA0B7}" destId="{0248B678-BC97-3B44-97BA-7EFB2D14C0C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8ACEB-8F02-7640-BA02-2DE97E4C286F}" type="doc">
      <dgm:prSet loTypeId="urn:microsoft.com/office/officeart/2005/8/layout/lProcess3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s-ES_tradnl"/>
        </a:p>
      </dgm:t>
    </dgm:pt>
    <dgm:pt modelId="{299AB77D-C776-6344-AE3F-D26C10B36601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rgbClr val="000000"/>
              </a:solidFill>
              <a:latin typeface="Calibri"/>
              <a:cs typeface="Calibri"/>
            </a:rPr>
            <a:t> 1. BIOLÓGICOS</a:t>
          </a:r>
          <a:endParaRPr lang="es-ES_tradnl" sz="12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755A4303-4FDF-5144-A903-B1AA7AEFF7FD}" type="parTrans" cxnId="{C39C69CE-2A90-0B4E-86D5-919A094D5262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8220F07C-14CE-774F-8700-CF324EEF2833}" type="sibTrans" cxnId="{C39C69CE-2A90-0B4E-86D5-919A094D5262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E6A2777D-C085-A648-BAB3-F1055EDB5490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rgbClr val="000000"/>
              </a:solidFill>
              <a:latin typeface="Calibri"/>
              <a:cs typeface="Calibri"/>
            </a:rPr>
            <a:t>2. ECONÓMICOS</a:t>
          </a:r>
          <a:endParaRPr lang="es-ES_tradnl" sz="12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E831F72C-6577-6E40-9959-FF870A6BD216}" type="parTrans" cxnId="{469C8B4B-255F-8143-B7CC-CB5DBC9FCC60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38AF256F-9DFA-F547-9763-E02DEA9D5229}" type="sibTrans" cxnId="{469C8B4B-255F-8143-B7CC-CB5DBC9FCC60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543AFBAA-B668-D746-8B8D-DC3240BEFC07}">
      <dgm:prSet phldrT="[Texto]" custT="1"/>
      <dgm:spPr/>
      <dgm:t>
        <a:bodyPr/>
        <a:lstStyle/>
        <a:p>
          <a:r>
            <a:rPr lang="es-ES_tradnl" sz="1200" b="1" dirty="0" smtClean="0">
              <a:latin typeface="Calibri"/>
              <a:cs typeface="Calibri"/>
            </a:rPr>
            <a:t>PRODUCCIÓN</a:t>
          </a:r>
          <a:endParaRPr lang="es-ES_tradnl" sz="1200" b="1" dirty="0">
            <a:latin typeface="Calibri"/>
            <a:cs typeface="Calibri"/>
          </a:endParaRPr>
        </a:p>
      </dgm:t>
    </dgm:pt>
    <dgm:pt modelId="{75E64202-EA2A-F841-90C8-203B6F87D871}" type="parTrans" cxnId="{E7A1857E-69FD-A14B-8A1B-A4CF506068D2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A54E8253-985A-8849-BB5C-9A0C84BB0841}" type="sibTrans" cxnId="{E7A1857E-69FD-A14B-8A1B-A4CF506068D2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9E7D395B-18EA-A94F-A24D-ED68622701ED}">
      <dgm:prSet phldrT="[Texto]" custT="1"/>
      <dgm:spPr/>
      <dgm:t>
        <a:bodyPr/>
        <a:lstStyle/>
        <a:p>
          <a:r>
            <a:rPr lang="es-ES_tradnl" sz="1200" b="1" dirty="0" smtClean="0">
              <a:latin typeface="Calibri"/>
              <a:cs typeface="Calibri"/>
            </a:rPr>
            <a:t>COMERCIALIZACIÓN</a:t>
          </a:r>
          <a:endParaRPr lang="es-ES_tradnl" sz="1200" b="1" dirty="0">
            <a:latin typeface="Calibri"/>
            <a:cs typeface="Calibri"/>
          </a:endParaRPr>
        </a:p>
      </dgm:t>
    </dgm:pt>
    <dgm:pt modelId="{EE8E0E9E-30BD-E242-895C-E0F31CE8DF20}" type="parTrans" cxnId="{B377979C-3C2A-6347-A28F-F2B2AF17B9E3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80C49F3E-E567-F24B-85FE-D3CFA4D3C868}" type="sibTrans" cxnId="{B377979C-3C2A-6347-A28F-F2B2AF17B9E3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2CE08E7B-AE06-8348-8669-5C59DE74F993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rgbClr val="000000"/>
              </a:solidFill>
              <a:latin typeface="Calibri"/>
              <a:cs typeface="Calibri"/>
            </a:rPr>
            <a:t>3. ORGANIZATIVOS</a:t>
          </a:r>
          <a:endParaRPr lang="es-ES_tradnl" sz="12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42C3A4D9-C6E6-0A4B-B16A-CD68E94AABAE}" type="parTrans" cxnId="{4E8BB7B5-BF4A-BE40-ADA0-5EF06ADEE010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00E91329-9857-994B-886E-8BA33EBB0695}" type="sibTrans" cxnId="{4E8BB7B5-BF4A-BE40-ADA0-5EF06ADEE010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C7A82620-7059-F04D-BE5E-F52852908B30}">
      <dgm:prSet phldrT="[Texto]" custT="1"/>
      <dgm:spPr/>
      <dgm:t>
        <a:bodyPr/>
        <a:lstStyle/>
        <a:p>
          <a:r>
            <a:rPr lang="es-ES_tradnl" sz="1200" b="1" dirty="0" smtClean="0">
              <a:latin typeface="Calibri"/>
              <a:cs typeface="Calibri"/>
            </a:rPr>
            <a:t>GOBERNABILIDAD</a:t>
          </a:r>
          <a:endParaRPr lang="es-ES_tradnl" sz="1200" b="1" dirty="0">
            <a:latin typeface="Calibri"/>
            <a:cs typeface="Calibri"/>
          </a:endParaRPr>
        </a:p>
      </dgm:t>
    </dgm:pt>
    <dgm:pt modelId="{398E9874-47AA-3C4B-875C-2B531AE21607}" type="parTrans" cxnId="{D4DC02D9-6623-F448-B2FB-08E64AC8FCC3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C12E89B9-5324-6349-A3F4-55907D2EF195}" type="sibTrans" cxnId="{D4DC02D9-6623-F448-B2FB-08E64AC8FCC3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38687976-FA0D-9D4F-B8C9-1E08DE1609B0}">
      <dgm:prSet phldrT="[Texto]" custT="1"/>
      <dgm:spPr/>
      <dgm:t>
        <a:bodyPr/>
        <a:lstStyle/>
        <a:p>
          <a:r>
            <a:rPr lang="es-ES_tradnl" sz="1200" b="1" dirty="0" smtClean="0">
              <a:latin typeface="Calibri"/>
              <a:cs typeface="Calibri"/>
            </a:rPr>
            <a:t>SERVICIOS INTEGRALES</a:t>
          </a:r>
          <a:endParaRPr lang="es-ES_tradnl" sz="1200" b="1" dirty="0">
            <a:latin typeface="Calibri"/>
            <a:cs typeface="Calibri"/>
          </a:endParaRPr>
        </a:p>
      </dgm:t>
    </dgm:pt>
    <dgm:pt modelId="{053DA2E5-8E4A-924A-99A9-8BAEBED35487}" type="parTrans" cxnId="{30770B7D-D7C0-0D4E-B553-AFA5A9FC81FC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70D0EDA3-2C5A-394A-8BD2-C8A2F7096E0E}" type="sibTrans" cxnId="{30770B7D-D7C0-0D4E-B553-AFA5A9FC81FC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C3D9EB63-5BC9-634A-86E2-2144F143803F}">
      <dgm:prSet phldrT="[Texto]" custT="1"/>
      <dgm:spPr/>
      <dgm:t>
        <a:bodyPr/>
        <a:lstStyle/>
        <a:p>
          <a:r>
            <a:rPr lang="es-ES_tradnl" sz="1200" b="1" dirty="0" smtClean="0">
              <a:latin typeface="Calibri"/>
              <a:cs typeface="Calibri"/>
            </a:rPr>
            <a:t>SISTEMAS DE CONTROL</a:t>
          </a:r>
          <a:endParaRPr lang="es-ES_tradnl" sz="1200" b="1" dirty="0">
            <a:latin typeface="Calibri"/>
            <a:cs typeface="Calibri"/>
          </a:endParaRPr>
        </a:p>
      </dgm:t>
    </dgm:pt>
    <dgm:pt modelId="{E99ADE23-504C-1945-9EB0-F1FC6B03717C}" type="parTrans" cxnId="{0BA288A3-7454-DE48-9EA5-CB953981CEF6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0F35115F-5116-9C45-B90C-973DC5513A31}" type="sibTrans" cxnId="{0BA288A3-7454-DE48-9EA5-CB953981CEF6}">
      <dgm:prSet/>
      <dgm:spPr/>
      <dgm:t>
        <a:bodyPr/>
        <a:lstStyle/>
        <a:p>
          <a:endParaRPr lang="es-ES_tradnl" sz="1200" b="1">
            <a:solidFill>
              <a:srgbClr val="000000"/>
            </a:solidFill>
            <a:latin typeface="Calibri"/>
            <a:cs typeface="Calibri"/>
          </a:endParaRPr>
        </a:p>
      </dgm:t>
    </dgm:pt>
    <dgm:pt modelId="{9B0AD7D7-7E8B-5843-B77B-C28D84062BF8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rgbClr val="000000"/>
              </a:solidFill>
              <a:latin typeface="Calibri"/>
              <a:cs typeface="Calibri"/>
            </a:rPr>
            <a:t>NUTRICIÓN</a:t>
          </a:r>
          <a:endParaRPr lang="es-ES_tradnl" sz="12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AF095692-0376-F54F-9109-B5F8A1F86B6B}" type="parTrans" cxnId="{7C693571-F09A-8D4B-9A9B-B3781326367E}">
      <dgm:prSet/>
      <dgm:spPr/>
      <dgm:t>
        <a:bodyPr/>
        <a:lstStyle/>
        <a:p>
          <a:endParaRPr lang="es-ES_tradnl" sz="1200"/>
        </a:p>
      </dgm:t>
    </dgm:pt>
    <dgm:pt modelId="{30E812A6-D69F-0044-A42A-2D983940AB53}" type="sibTrans" cxnId="{7C693571-F09A-8D4B-9A9B-B3781326367E}">
      <dgm:prSet/>
      <dgm:spPr/>
      <dgm:t>
        <a:bodyPr/>
        <a:lstStyle/>
        <a:p>
          <a:endParaRPr lang="es-ES_tradnl" sz="1200"/>
        </a:p>
      </dgm:t>
    </dgm:pt>
    <dgm:pt modelId="{38AE5DE1-92CF-5043-A2DB-796EB2F8DF96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rgbClr val="000000"/>
              </a:solidFill>
              <a:latin typeface="Calibri"/>
              <a:cs typeface="Calibri"/>
            </a:rPr>
            <a:t>MICRO-BIOLOGÍA</a:t>
          </a:r>
          <a:endParaRPr lang="es-ES_tradnl" sz="12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F0AB68EF-1242-104F-8DDC-9B5334DE29FA}" type="parTrans" cxnId="{3B854221-0E80-354C-8A40-BA6F5E3BC239}">
      <dgm:prSet/>
      <dgm:spPr/>
      <dgm:t>
        <a:bodyPr/>
        <a:lstStyle/>
        <a:p>
          <a:endParaRPr lang="es-ES_tradnl" sz="1200"/>
        </a:p>
      </dgm:t>
    </dgm:pt>
    <dgm:pt modelId="{8D7340F7-C1E1-AC40-A91B-35730A2AC9C0}" type="sibTrans" cxnId="{3B854221-0E80-354C-8A40-BA6F5E3BC239}">
      <dgm:prSet/>
      <dgm:spPr/>
      <dgm:t>
        <a:bodyPr/>
        <a:lstStyle/>
        <a:p>
          <a:endParaRPr lang="es-ES_tradnl" sz="1200"/>
        </a:p>
      </dgm:t>
    </dgm:pt>
    <dgm:pt modelId="{F32462BC-6BD4-4049-B3E6-192B27B8AC82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rgbClr val="000000"/>
              </a:solidFill>
              <a:latin typeface="Calibri"/>
              <a:cs typeface="Calibri"/>
            </a:rPr>
            <a:t>RESISTENCIA VEGETAL</a:t>
          </a:r>
          <a:endParaRPr lang="es-ES_tradnl" sz="12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FA33A98C-3EBD-1B4B-BD97-4CB340B7EB6B}" type="parTrans" cxnId="{64A45603-AF5A-9348-AD73-A40DCB898DE1}">
      <dgm:prSet/>
      <dgm:spPr/>
      <dgm:t>
        <a:bodyPr/>
        <a:lstStyle/>
        <a:p>
          <a:endParaRPr lang="es-ES_tradnl" sz="1200"/>
        </a:p>
      </dgm:t>
    </dgm:pt>
    <dgm:pt modelId="{D455C486-DB17-954F-B59D-92CD30795B8C}" type="sibTrans" cxnId="{64A45603-AF5A-9348-AD73-A40DCB898DE1}">
      <dgm:prSet/>
      <dgm:spPr/>
      <dgm:t>
        <a:bodyPr/>
        <a:lstStyle/>
        <a:p>
          <a:endParaRPr lang="es-ES_tradnl" sz="1200"/>
        </a:p>
      </dgm:t>
    </dgm:pt>
    <dgm:pt modelId="{8F99A719-6663-F041-8EAB-CC6134F650D0}">
      <dgm:prSet phldrT="[Texto]" custT="1"/>
      <dgm:spPr/>
      <dgm:t>
        <a:bodyPr/>
        <a:lstStyle/>
        <a:p>
          <a:r>
            <a:rPr lang="es-ES_tradnl" sz="1200" b="1" dirty="0" smtClean="0">
              <a:solidFill>
                <a:srgbClr val="000000"/>
              </a:solidFill>
              <a:latin typeface="Calibri"/>
              <a:cs typeface="Calibri"/>
            </a:rPr>
            <a:t>EDAFOLOGÍA</a:t>
          </a:r>
          <a:endParaRPr lang="es-ES_tradnl" sz="12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832C86F6-D23E-434C-9E61-16F876DAAF88}" type="parTrans" cxnId="{6F747A27-6A22-694F-9464-A3DADF4C9375}">
      <dgm:prSet/>
      <dgm:spPr/>
      <dgm:t>
        <a:bodyPr/>
        <a:lstStyle/>
        <a:p>
          <a:endParaRPr lang="es-ES_tradnl" sz="1200"/>
        </a:p>
      </dgm:t>
    </dgm:pt>
    <dgm:pt modelId="{7B593C05-AFCA-864D-A0F5-259DF7070547}" type="sibTrans" cxnId="{6F747A27-6A22-694F-9464-A3DADF4C9375}">
      <dgm:prSet/>
      <dgm:spPr/>
      <dgm:t>
        <a:bodyPr/>
        <a:lstStyle/>
        <a:p>
          <a:endParaRPr lang="es-ES_tradnl" sz="1200"/>
        </a:p>
      </dgm:t>
    </dgm:pt>
    <dgm:pt modelId="{BB1DE0FC-1ADE-7640-9CBB-B4EC59DF4B3B}">
      <dgm:prSet phldrT="[Texto]" custT="1"/>
      <dgm:spPr/>
      <dgm:t>
        <a:bodyPr/>
        <a:lstStyle/>
        <a:p>
          <a:r>
            <a:rPr lang="es-ES_tradnl" sz="1200" b="1" dirty="0" smtClean="0">
              <a:latin typeface="Calibri"/>
              <a:cs typeface="Calibri"/>
            </a:rPr>
            <a:t>CONSUMO</a:t>
          </a:r>
          <a:endParaRPr lang="es-ES_tradnl" sz="1200" b="1" dirty="0">
            <a:latin typeface="Calibri"/>
            <a:cs typeface="Calibri"/>
          </a:endParaRPr>
        </a:p>
      </dgm:t>
    </dgm:pt>
    <dgm:pt modelId="{6A375C6B-D1AE-D64A-A229-5429C2D1FB33}" type="parTrans" cxnId="{1BF5F80F-EFAB-FA4E-9070-DCE47EA4A8BD}">
      <dgm:prSet/>
      <dgm:spPr/>
      <dgm:t>
        <a:bodyPr/>
        <a:lstStyle/>
        <a:p>
          <a:endParaRPr lang="es-ES_tradnl" sz="1200"/>
        </a:p>
      </dgm:t>
    </dgm:pt>
    <dgm:pt modelId="{85260947-5B48-8B44-BD34-245F11D474F9}" type="sibTrans" cxnId="{1BF5F80F-EFAB-FA4E-9070-DCE47EA4A8BD}">
      <dgm:prSet/>
      <dgm:spPr/>
      <dgm:t>
        <a:bodyPr/>
        <a:lstStyle/>
        <a:p>
          <a:endParaRPr lang="es-ES_tradnl" sz="1200"/>
        </a:p>
      </dgm:t>
    </dgm:pt>
    <dgm:pt modelId="{BBDB5754-4E1E-BC4F-BA49-8656F2D68FFB}" type="pres">
      <dgm:prSet presAssocID="{4318ACEB-8F02-7640-BA02-2DE97E4C286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D470752B-CDA7-374A-AE91-63EB1BB9D11F}" type="pres">
      <dgm:prSet presAssocID="{299AB77D-C776-6344-AE3F-D26C10B36601}" presName="horFlow" presStyleCnt="0"/>
      <dgm:spPr/>
      <dgm:t>
        <a:bodyPr/>
        <a:lstStyle/>
        <a:p>
          <a:endParaRPr lang="es-ES_tradnl"/>
        </a:p>
      </dgm:t>
    </dgm:pt>
    <dgm:pt modelId="{0F564B6A-A2DA-9A4A-9333-10EB1B728739}" type="pres">
      <dgm:prSet presAssocID="{299AB77D-C776-6344-AE3F-D26C10B36601}" presName="bigChev" presStyleLbl="node1" presStyleIdx="0" presStyleCnt="3" custScaleX="257085" custScaleY="136842"/>
      <dgm:spPr/>
      <dgm:t>
        <a:bodyPr/>
        <a:lstStyle/>
        <a:p>
          <a:endParaRPr lang="es-ES_tradnl"/>
        </a:p>
      </dgm:t>
    </dgm:pt>
    <dgm:pt modelId="{48B2CFBA-CA78-7A42-A4B1-86309017CE54}" type="pres">
      <dgm:prSet presAssocID="{AF095692-0376-F54F-9109-B5F8A1F86B6B}" presName="parTrans" presStyleCnt="0"/>
      <dgm:spPr/>
    </dgm:pt>
    <dgm:pt modelId="{9CA9C405-54CE-844E-8F82-B878AC148327}" type="pres">
      <dgm:prSet presAssocID="{9B0AD7D7-7E8B-5843-B77B-C28D84062BF8}" presName="node" presStyleLbl="alignAccFollowNode1" presStyleIdx="0" presStyleCnt="10" custScaleX="226909" custScaleY="1215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DD21EF2-05EC-6949-9E6B-C38333069487}" type="pres">
      <dgm:prSet presAssocID="{30E812A6-D69F-0044-A42A-2D983940AB53}" presName="sibTrans" presStyleCnt="0"/>
      <dgm:spPr/>
    </dgm:pt>
    <dgm:pt modelId="{DC41B9B2-CF32-7142-AC92-761E4218DD22}" type="pres">
      <dgm:prSet presAssocID="{38AE5DE1-92CF-5043-A2DB-796EB2F8DF96}" presName="node" presStyleLbl="alignAccFollowNode1" presStyleIdx="1" presStyleCnt="10" custScaleX="226254" custScaleY="12155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B40BB4C-DB0E-4449-8C3D-2D8A9D4EEA6C}" type="pres">
      <dgm:prSet presAssocID="{8D7340F7-C1E1-AC40-A91B-35730A2AC9C0}" presName="sibTrans" presStyleCnt="0"/>
      <dgm:spPr/>
    </dgm:pt>
    <dgm:pt modelId="{46BFD552-0ACC-BB47-8B41-14133E53BEEC}" type="pres">
      <dgm:prSet presAssocID="{F32462BC-6BD4-4049-B3E6-192B27B8AC82}" presName="node" presStyleLbl="alignAccFollowNode1" presStyleIdx="2" presStyleCnt="10" custScaleX="317402" custScaleY="20087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E44C368-C3B9-F645-9160-D9AF4024BFF4}" type="pres">
      <dgm:prSet presAssocID="{D455C486-DB17-954F-B59D-92CD30795B8C}" presName="sibTrans" presStyleCnt="0"/>
      <dgm:spPr/>
    </dgm:pt>
    <dgm:pt modelId="{D3867584-9F63-2545-BFF9-885DF093D5DE}" type="pres">
      <dgm:prSet presAssocID="{8F99A719-6663-F041-8EAB-CC6134F650D0}" presName="node" presStyleLbl="alignAccFollowNode1" presStyleIdx="3" presStyleCnt="10" custScaleX="279168" custScaleY="1215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F8DA909-17A5-D24D-AFBD-BB1C7F2D2096}" type="pres">
      <dgm:prSet presAssocID="{299AB77D-C776-6344-AE3F-D26C10B36601}" presName="vSp" presStyleCnt="0"/>
      <dgm:spPr/>
      <dgm:t>
        <a:bodyPr/>
        <a:lstStyle/>
        <a:p>
          <a:endParaRPr lang="es-ES_tradnl"/>
        </a:p>
      </dgm:t>
    </dgm:pt>
    <dgm:pt modelId="{AD14D428-681A-944B-B608-9E3BE5BC83E7}" type="pres">
      <dgm:prSet presAssocID="{E6A2777D-C085-A648-BAB3-F1055EDB5490}" presName="horFlow" presStyleCnt="0"/>
      <dgm:spPr/>
      <dgm:t>
        <a:bodyPr/>
        <a:lstStyle/>
        <a:p>
          <a:endParaRPr lang="es-ES_tradnl"/>
        </a:p>
      </dgm:t>
    </dgm:pt>
    <dgm:pt modelId="{94CDB069-2F35-2E4E-BBF9-00EFE3F45554}" type="pres">
      <dgm:prSet presAssocID="{E6A2777D-C085-A648-BAB3-F1055EDB5490}" presName="bigChev" presStyleLbl="node1" presStyleIdx="1" presStyleCnt="3" custScaleX="255254" custScaleY="103984" custLinFactNeighborX="-20122"/>
      <dgm:spPr/>
      <dgm:t>
        <a:bodyPr/>
        <a:lstStyle/>
        <a:p>
          <a:endParaRPr lang="es-ES_tradnl"/>
        </a:p>
      </dgm:t>
    </dgm:pt>
    <dgm:pt modelId="{64C262A0-910D-F743-A2B9-1697A40921BA}" type="pres">
      <dgm:prSet presAssocID="{75E64202-EA2A-F841-90C8-203B6F87D871}" presName="parTrans" presStyleCnt="0"/>
      <dgm:spPr/>
      <dgm:t>
        <a:bodyPr/>
        <a:lstStyle/>
        <a:p>
          <a:endParaRPr lang="es-ES_tradnl"/>
        </a:p>
      </dgm:t>
    </dgm:pt>
    <dgm:pt modelId="{B2F2900F-F11D-F847-8FB3-A60138F2B301}" type="pres">
      <dgm:prSet presAssocID="{543AFBAA-B668-D746-8B8D-DC3240BEFC07}" presName="node" presStyleLbl="alignAccFollowNode1" presStyleIdx="4" presStyleCnt="10" custScaleX="315130" custScaleY="20172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D1E655B-AC0C-8342-973C-DB9650B441A0}" type="pres">
      <dgm:prSet presAssocID="{A54E8253-985A-8849-BB5C-9A0C84BB0841}" presName="sibTrans" presStyleCnt="0"/>
      <dgm:spPr/>
      <dgm:t>
        <a:bodyPr/>
        <a:lstStyle/>
        <a:p>
          <a:endParaRPr lang="es-ES_tradnl"/>
        </a:p>
      </dgm:t>
    </dgm:pt>
    <dgm:pt modelId="{EA7F58C9-6B5A-2A47-BF86-D6A256BD1BEA}" type="pres">
      <dgm:prSet presAssocID="{9E7D395B-18EA-A94F-A24D-ED68622701ED}" presName="node" presStyleLbl="alignAccFollowNode1" presStyleIdx="5" presStyleCnt="10" custScaleX="407153" custScaleY="18060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0CE1942-A373-4F4C-AD2D-F10B7377B65C}" type="pres">
      <dgm:prSet presAssocID="{80C49F3E-E567-F24B-85FE-D3CFA4D3C868}" presName="sibTrans" presStyleCnt="0"/>
      <dgm:spPr/>
    </dgm:pt>
    <dgm:pt modelId="{123699C9-58ED-834A-97AD-C6996A982E75}" type="pres">
      <dgm:prSet presAssocID="{BB1DE0FC-1ADE-7640-9CBB-B4EC59DF4B3B}" presName="node" presStyleLbl="alignAccFollowNode1" presStyleIdx="6" presStyleCnt="10" custScaleX="269407" custScaleY="16501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8CDB476-4DEC-654E-8CD0-34F3A799ECA6}" type="pres">
      <dgm:prSet presAssocID="{E6A2777D-C085-A648-BAB3-F1055EDB5490}" presName="vSp" presStyleCnt="0"/>
      <dgm:spPr/>
      <dgm:t>
        <a:bodyPr/>
        <a:lstStyle/>
        <a:p>
          <a:endParaRPr lang="es-ES_tradnl"/>
        </a:p>
      </dgm:t>
    </dgm:pt>
    <dgm:pt modelId="{954DF114-A1F5-2740-8D41-B13744280BF0}" type="pres">
      <dgm:prSet presAssocID="{2CE08E7B-AE06-8348-8669-5C59DE74F993}" presName="horFlow" presStyleCnt="0"/>
      <dgm:spPr/>
      <dgm:t>
        <a:bodyPr/>
        <a:lstStyle/>
        <a:p>
          <a:endParaRPr lang="es-ES_tradnl"/>
        </a:p>
      </dgm:t>
    </dgm:pt>
    <dgm:pt modelId="{0CC6DD30-2A3A-624E-995F-DB96964A4C00}" type="pres">
      <dgm:prSet presAssocID="{2CE08E7B-AE06-8348-8669-5C59DE74F993}" presName="bigChev" presStyleLbl="node1" presStyleIdx="2" presStyleCnt="3" custScaleX="311987" custScaleY="202555"/>
      <dgm:spPr/>
      <dgm:t>
        <a:bodyPr/>
        <a:lstStyle/>
        <a:p>
          <a:endParaRPr lang="es-ES_tradnl"/>
        </a:p>
      </dgm:t>
    </dgm:pt>
    <dgm:pt modelId="{AF19B61C-FE4D-F643-B82F-1314DF2968B0}" type="pres">
      <dgm:prSet presAssocID="{398E9874-47AA-3C4B-875C-2B531AE21607}" presName="parTrans" presStyleCnt="0"/>
      <dgm:spPr/>
      <dgm:t>
        <a:bodyPr/>
        <a:lstStyle/>
        <a:p>
          <a:endParaRPr lang="es-ES_tradnl"/>
        </a:p>
      </dgm:t>
    </dgm:pt>
    <dgm:pt modelId="{56DD18B5-7A89-834B-B21D-44AD1AD7270F}" type="pres">
      <dgm:prSet presAssocID="{C7A82620-7059-F04D-BE5E-F52852908B30}" presName="node" presStyleLbl="alignAccFollowNode1" presStyleIdx="7" presStyleCnt="10" custScaleX="365273" custScaleY="20692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1B6F5DC-8C2B-A547-AF36-3C7CDD07B1DE}" type="pres">
      <dgm:prSet presAssocID="{C12E89B9-5324-6349-A3F4-55907D2EF195}" presName="sibTrans" presStyleCnt="0"/>
      <dgm:spPr/>
      <dgm:t>
        <a:bodyPr/>
        <a:lstStyle/>
        <a:p>
          <a:endParaRPr lang="es-ES_tradnl"/>
        </a:p>
      </dgm:t>
    </dgm:pt>
    <dgm:pt modelId="{AD5543E7-BA63-7A4B-ACE9-C38089A1704C}" type="pres">
      <dgm:prSet presAssocID="{38687976-FA0D-9D4F-B8C9-1E08DE1609B0}" presName="node" presStyleLbl="alignAccFollowNode1" presStyleIdx="8" presStyleCnt="10" custScaleX="312585" custScaleY="15062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2B8759E-C48F-BA44-B797-1892B051011C}" type="pres">
      <dgm:prSet presAssocID="{70D0EDA3-2C5A-394A-8BD2-C8A2F7096E0E}" presName="sibTrans" presStyleCnt="0"/>
      <dgm:spPr/>
      <dgm:t>
        <a:bodyPr/>
        <a:lstStyle/>
        <a:p>
          <a:endParaRPr lang="es-ES_tradnl"/>
        </a:p>
      </dgm:t>
    </dgm:pt>
    <dgm:pt modelId="{B1B1D796-4F67-C449-A45A-1D536E42B7D1}" type="pres">
      <dgm:prSet presAssocID="{C3D9EB63-5BC9-634A-86E2-2144F143803F}" presName="node" presStyleLbl="alignAccFollowNode1" presStyleIdx="9" presStyleCnt="10" custScaleX="283295" custScaleY="15907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F747A27-6A22-694F-9464-A3DADF4C9375}" srcId="{299AB77D-C776-6344-AE3F-D26C10B36601}" destId="{8F99A719-6663-F041-8EAB-CC6134F650D0}" srcOrd="3" destOrd="0" parTransId="{832C86F6-D23E-434C-9E61-16F876DAAF88}" sibTransId="{7B593C05-AFCA-864D-A0F5-259DF7070547}"/>
    <dgm:cxn modelId="{469C8B4B-255F-8143-B7CC-CB5DBC9FCC60}" srcId="{4318ACEB-8F02-7640-BA02-2DE97E4C286F}" destId="{E6A2777D-C085-A648-BAB3-F1055EDB5490}" srcOrd="1" destOrd="0" parTransId="{E831F72C-6577-6E40-9959-FF870A6BD216}" sibTransId="{38AF256F-9DFA-F547-9763-E02DEA9D5229}"/>
    <dgm:cxn modelId="{E204864F-8F6D-0A45-87ED-F8B96170C9A2}" type="presOf" srcId="{8F99A719-6663-F041-8EAB-CC6134F650D0}" destId="{D3867584-9F63-2545-BFF9-885DF093D5DE}" srcOrd="0" destOrd="0" presId="urn:microsoft.com/office/officeart/2005/8/layout/lProcess3"/>
    <dgm:cxn modelId="{20095505-4342-7B45-A440-B700BB010B7C}" type="presOf" srcId="{F32462BC-6BD4-4049-B3E6-192B27B8AC82}" destId="{46BFD552-0ACC-BB47-8B41-14133E53BEEC}" srcOrd="0" destOrd="0" presId="urn:microsoft.com/office/officeart/2005/8/layout/lProcess3"/>
    <dgm:cxn modelId="{9BF548B1-B1E1-EB4A-9D22-17999C6F8DF1}" type="presOf" srcId="{E6A2777D-C085-A648-BAB3-F1055EDB5490}" destId="{94CDB069-2F35-2E4E-BBF9-00EFE3F45554}" srcOrd="0" destOrd="0" presId="urn:microsoft.com/office/officeart/2005/8/layout/lProcess3"/>
    <dgm:cxn modelId="{E5A99E9B-D4FB-464B-8C48-75A17048028B}" type="presOf" srcId="{38AE5DE1-92CF-5043-A2DB-796EB2F8DF96}" destId="{DC41B9B2-CF32-7142-AC92-761E4218DD22}" srcOrd="0" destOrd="0" presId="urn:microsoft.com/office/officeart/2005/8/layout/lProcess3"/>
    <dgm:cxn modelId="{614E9138-B852-DB42-8FE7-DCDF5805E43D}" type="presOf" srcId="{299AB77D-C776-6344-AE3F-D26C10B36601}" destId="{0F564B6A-A2DA-9A4A-9333-10EB1B728739}" srcOrd="0" destOrd="0" presId="urn:microsoft.com/office/officeart/2005/8/layout/lProcess3"/>
    <dgm:cxn modelId="{3B854221-0E80-354C-8A40-BA6F5E3BC239}" srcId="{299AB77D-C776-6344-AE3F-D26C10B36601}" destId="{38AE5DE1-92CF-5043-A2DB-796EB2F8DF96}" srcOrd="1" destOrd="0" parTransId="{F0AB68EF-1242-104F-8DDC-9B5334DE29FA}" sibTransId="{8D7340F7-C1E1-AC40-A91B-35730A2AC9C0}"/>
    <dgm:cxn modelId="{4E6A7557-7FF8-3B47-8971-F823B50AFFB1}" type="presOf" srcId="{9B0AD7D7-7E8B-5843-B77B-C28D84062BF8}" destId="{9CA9C405-54CE-844E-8F82-B878AC148327}" srcOrd="0" destOrd="0" presId="urn:microsoft.com/office/officeart/2005/8/layout/lProcess3"/>
    <dgm:cxn modelId="{948EAE01-AD0E-1A45-B16F-F9E98D5D58B5}" type="presOf" srcId="{38687976-FA0D-9D4F-B8C9-1E08DE1609B0}" destId="{AD5543E7-BA63-7A4B-ACE9-C38089A1704C}" srcOrd="0" destOrd="0" presId="urn:microsoft.com/office/officeart/2005/8/layout/lProcess3"/>
    <dgm:cxn modelId="{97C9993C-2C56-2A4A-B814-06B0F18C403A}" type="presOf" srcId="{9E7D395B-18EA-A94F-A24D-ED68622701ED}" destId="{EA7F58C9-6B5A-2A47-BF86-D6A256BD1BEA}" srcOrd="0" destOrd="0" presId="urn:microsoft.com/office/officeart/2005/8/layout/lProcess3"/>
    <dgm:cxn modelId="{022FF70B-37E6-974A-B8FF-7C80FC460AFA}" type="presOf" srcId="{543AFBAA-B668-D746-8B8D-DC3240BEFC07}" destId="{B2F2900F-F11D-F847-8FB3-A60138F2B301}" srcOrd="0" destOrd="0" presId="urn:microsoft.com/office/officeart/2005/8/layout/lProcess3"/>
    <dgm:cxn modelId="{C39C69CE-2A90-0B4E-86D5-919A094D5262}" srcId="{4318ACEB-8F02-7640-BA02-2DE97E4C286F}" destId="{299AB77D-C776-6344-AE3F-D26C10B36601}" srcOrd="0" destOrd="0" parTransId="{755A4303-4FDF-5144-A903-B1AA7AEFF7FD}" sibTransId="{8220F07C-14CE-774F-8700-CF324EEF2833}"/>
    <dgm:cxn modelId="{7C693571-F09A-8D4B-9A9B-B3781326367E}" srcId="{299AB77D-C776-6344-AE3F-D26C10B36601}" destId="{9B0AD7D7-7E8B-5843-B77B-C28D84062BF8}" srcOrd="0" destOrd="0" parTransId="{AF095692-0376-F54F-9109-B5F8A1F86B6B}" sibTransId="{30E812A6-D69F-0044-A42A-2D983940AB53}"/>
    <dgm:cxn modelId="{0BA288A3-7454-DE48-9EA5-CB953981CEF6}" srcId="{2CE08E7B-AE06-8348-8669-5C59DE74F993}" destId="{C3D9EB63-5BC9-634A-86E2-2144F143803F}" srcOrd="2" destOrd="0" parTransId="{E99ADE23-504C-1945-9EB0-F1FC6B03717C}" sibTransId="{0F35115F-5116-9C45-B90C-973DC5513A31}"/>
    <dgm:cxn modelId="{AEEF6EC1-0EFC-7843-90B6-BF6E1FCD1CAA}" type="presOf" srcId="{C3D9EB63-5BC9-634A-86E2-2144F143803F}" destId="{B1B1D796-4F67-C449-A45A-1D536E42B7D1}" srcOrd="0" destOrd="0" presId="urn:microsoft.com/office/officeart/2005/8/layout/lProcess3"/>
    <dgm:cxn modelId="{703F51F3-850F-1A4B-A314-0AC3E368BE7C}" type="presOf" srcId="{C7A82620-7059-F04D-BE5E-F52852908B30}" destId="{56DD18B5-7A89-834B-B21D-44AD1AD7270F}" srcOrd="0" destOrd="0" presId="urn:microsoft.com/office/officeart/2005/8/layout/lProcess3"/>
    <dgm:cxn modelId="{63481D9A-FE21-7946-94A0-3F9C695FABA6}" type="presOf" srcId="{4318ACEB-8F02-7640-BA02-2DE97E4C286F}" destId="{BBDB5754-4E1E-BC4F-BA49-8656F2D68FFB}" srcOrd="0" destOrd="0" presId="urn:microsoft.com/office/officeart/2005/8/layout/lProcess3"/>
    <dgm:cxn modelId="{30770B7D-D7C0-0D4E-B553-AFA5A9FC81FC}" srcId="{2CE08E7B-AE06-8348-8669-5C59DE74F993}" destId="{38687976-FA0D-9D4F-B8C9-1E08DE1609B0}" srcOrd="1" destOrd="0" parTransId="{053DA2E5-8E4A-924A-99A9-8BAEBED35487}" sibTransId="{70D0EDA3-2C5A-394A-8BD2-C8A2F7096E0E}"/>
    <dgm:cxn modelId="{64A45603-AF5A-9348-AD73-A40DCB898DE1}" srcId="{299AB77D-C776-6344-AE3F-D26C10B36601}" destId="{F32462BC-6BD4-4049-B3E6-192B27B8AC82}" srcOrd="2" destOrd="0" parTransId="{FA33A98C-3EBD-1B4B-BD97-4CB340B7EB6B}" sibTransId="{D455C486-DB17-954F-B59D-92CD30795B8C}"/>
    <dgm:cxn modelId="{D4DC02D9-6623-F448-B2FB-08E64AC8FCC3}" srcId="{2CE08E7B-AE06-8348-8669-5C59DE74F993}" destId="{C7A82620-7059-F04D-BE5E-F52852908B30}" srcOrd="0" destOrd="0" parTransId="{398E9874-47AA-3C4B-875C-2B531AE21607}" sibTransId="{C12E89B9-5324-6349-A3F4-55907D2EF195}"/>
    <dgm:cxn modelId="{7A3E7E0C-6326-F84B-B409-40BB8500C8AB}" type="presOf" srcId="{BB1DE0FC-1ADE-7640-9CBB-B4EC59DF4B3B}" destId="{123699C9-58ED-834A-97AD-C6996A982E75}" srcOrd="0" destOrd="0" presId="urn:microsoft.com/office/officeart/2005/8/layout/lProcess3"/>
    <dgm:cxn modelId="{1BF5F80F-EFAB-FA4E-9070-DCE47EA4A8BD}" srcId="{E6A2777D-C085-A648-BAB3-F1055EDB5490}" destId="{BB1DE0FC-1ADE-7640-9CBB-B4EC59DF4B3B}" srcOrd="2" destOrd="0" parTransId="{6A375C6B-D1AE-D64A-A229-5429C2D1FB33}" sibTransId="{85260947-5B48-8B44-BD34-245F11D474F9}"/>
    <dgm:cxn modelId="{E7A1857E-69FD-A14B-8A1B-A4CF506068D2}" srcId="{E6A2777D-C085-A648-BAB3-F1055EDB5490}" destId="{543AFBAA-B668-D746-8B8D-DC3240BEFC07}" srcOrd="0" destOrd="0" parTransId="{75E64202-EA2A-F841-90C8-203B6F87D871}" sibTransId="{A54E8253-985A-8849-BB5C-9A0C84BB0841}"/>
    <dgm:cxn modelId="{9D8AFCE2-11AB-BD41-9D0F-AC19CC804142}" type="presOf" srcId="{2CE08E7B-AE06-8348-8669-5C59DE74F993}" destId="{0CC6DD30-2A3A-624E-995F-DB96964A4C00}" srcOrd="0" destOrd="0" presId="urn:microsoft.com/office/officeart/2005/8/layout/lProcess3"/>
    <dgm:cxn modelId="{B377979C-3C2A-6347-A28F-F2B2AF17B9E3}" srcId="{E6A2777D-C085-A648-BAB3-F1055EDB5490}" destId="{9E7D395B-18EA-A94F-A24D-ED68622701ED}" srcOrd="1" destOrd="0" parTransId="{EE8E0E9E-30BD-E242-895C-E0F31CE8DF20}" sibTransId="{80C49F3E-E567-F24B-85FE-D3CFA4D3C868}"/>
    <dgm:cxn modelId="{4E8BB7B5-BF4A-BE40-ADA0-5EF06ADEE010}" srcId="{4318ACEB-8F02-7640-BA02-2DE97E4C286F}" destId="{2CE08E7B-AE06-8348-8669-5C59DE74F993}" srcOrd="2" destOrd="0" parTransId="{42C3A4D9-C6E6-0A4B-B16A-CD68E94AABAE}" sibTransId="{00E91329-9857-994B-886E-8BA33EBB0695}"/>
    <dgm:cxn modelId="{A4EFC483-4945-F44B-AF4D-A70303AB6C1E}" type="presParOf" srcId="{BBDB5754-4E1E-BC4F-BA49-8656F2D68FFB}" destId="{D470752B-CDA7-374A-AE91-63EB1BB9D11F}" srcOrd="0" destOrd="0" presId="urn:microsoft.com/office/officeart/2005/8/layout/lProcess3"/>
    <dgm:cxn modelId="{2AD3E591-AA61-D943-8274-0ABE64967033}" type="presParOf" srcId="{D470752B-CDA7-374A-AE91-63EB1BB9D11F}" destId="{0F564B6A-A2DA-9A4A-9333-10EB1B728739}" srcOrd="0" destOrd="0" presId="urn:microsoft.com/office/officeart/2005/8/layout/lProcess3"/>
    <dgm:cxn modelId="{AE79B0F1-B453-8946-9DF3-856CD79D3E0E}" type="presParOf" srcId="{D470752B-CDA7-374A-AE91-63EB1BB9D11F}" destId="{48B2CFBA-CA78-7A42-A4B1-86309017CE54}" srcOrd="1" destOrd="0" presId="urn:microsoft.com/office/officeart/2005/8/layout/lProcess3"/>
    <dgm:cxn modelId="{4CC5FC73-C89D-C44A-9E35-635B2DEEF681}" type="presParOf" srcId="{D470752B-CDA7-374A-AE91-63EB1BB9D11F}" destId="{9CA9C405-54CE-844E-8F82-B878AC148327}" srcOrd="2" destOrd="0" presId="urn:microsoft.com/office/officeart/2005/8/layout/lProcess3"/>
    <dgm:cxn modelId="{E5130216-1B32-A140-8659-9BA730489F11}" type="presParOf" srcId="{D470752B-CDA7-374A-AE91-63EB1BB9D11F}" destId="{FDD21EF2-05EC-6949-9E6B-C38333069487}" srcOrd="3" destOrd="0" presId="urn:microsoft.com/office/officeart/2005/8/layout/lProcess3"/>
    <dgm:cxn modelId="{B7CDDD0B-6CDC-EB47-9FE5-E5960AA11ACE}" type="presParOf" srcId="{D470752B-CDA7-374A-AE91-63EB1BB9D11F}" destId="{DC41B9B2-CF32-7142-AC92-761E4218DD22}" srcOrd="4" destOrd="0" presId="urn:microsoft.com/office/officeart/2005/8/layout/lProcess3"/>
    <dgm:cxn modelId="{EF7DC3E1-9F94-7944-B29D-286B91552523}" type="presParOf" srcId="{D470752B-CDA7-374A-AE91-63EB1BB9D11F}" destId="{FB40BB4C-DB0E-4449-8C3D-2D8A9D4EEA6C}" srcOrd="5" destOrd="0" presId="urn:microsoft.com/office/officeart/2005/8/layout/lProcess3"/>
    <dgm:cxn modelId="{8F9B32A5-C856-5446-8D24-FADC8211B4D1}" type="presParOf" srcId="{D470752B-CDA7-374A-AE91-63EB1BB9D11F}" destId="{46BFD552-0ACC-BB47-8B41-14133E53BEEC}" srcOrd="6" destOrd="0" presId="urn:microsoft.com/office/officeart/2005/8/layout/lProcess3"/>
    <dgm:cxn modelId="{2E1D2355-7ACC-7C4E-8310-B66DBD7F5720}" type="presParOf" srcId="{D470752B-CDA7-374A-AE91-63EB1BB9D11F}" destId="{FE44C368-C3B9-F645-9160-D9AF4024BFF4}" srcOrd="7" destOrd="0" presId="urn:microsoft.com/office/officeart/2005/8/layout/lProcess3"/>
    <dgm:cxn modelId="{5FECD453-8CB7-9E4B-879E-E6C248477475}" type="presParOf" srcId="{D470752B-CDA7-374A-AE91-63EB1BB9D11F}" destId="{D3867584-9F63-2545-BFF9-885DF093D5DE}" srcOrd="8" destOrd="0" presId="urn:microsoft.com/office/officeart/2005/8/layout/lProcess3"/>
    <dgm:cxn modelId="{4752612F-F84F-434E-B584-D27953214C51}" type="presParOf" srcId="{BBDB5754-4E1E-BC4F-BA49-8656F2D68FFB}" destId="{2F8DA909-17A5-D24D-AFBD-BB1C7F2D2096}" srcOrd="1" destOrd="0" presId="urn:microsoft.com/office/officeart/2005/8/layout/lProcess3"/>
    <dgm:cxn modelId="{64D90818-FEDA-0144-8A63-3ABE3DF68A5D}" type="presParOf" srcId="{BBDB5754-4E1E-BC4F-BA49-8656F2D68FFB}" destId="{AD14D428-681A-944B-B608-9E3BE5BC83E7}" srcOrd="2" destOrd="0" presId="urn:microsoft.com/office/officeart/2005/8/layout/lProcess3"/>
    <dgm:cxn modelId="{0F6034F0-AFDB-214D-BE96-72B75A85011B}" type="presParOf" srcId="{AD14D428-681A-944B-B608-9E3BE5BC83E7}" destId="{94CDB069-2F35-2E4E-BBF9-00EFE3F45554}" srcOrd="0" destOrd="0" presId="urn:microsoft.com/office/officeart/2005/8/layout/lProcess3"/>
    <dgm:cxn modelId="{9F2113C1-EF52-3E4A-ADC2-E27A5256A101}" type="presParOf" srcId="{AD14D428-681A-944B-B608-9E3BE5BC83E7}" destId="{64C262A0-910D-F743-A2B9-1697A40921BA}" srcOrd="1" destOrd="0" presId="urn:microsoft.com/office/officeart/2005/8/layout/lProcess3"/>
    <dgm:cxn modelId="{02841F8D-E942-8244-976F-E519038F078B}" type="presParOf" srcId="{AD14D428-681A-944B-B608-9E3BE5BC83E7}" destId="{B2F2900F-F11D-F847-8FB3-A60138F2B301}" srcOrd="2" destOrd="0" presId="urn:microsoft.com/office/officeart/2005/8/layout/lProcess3"/>
    <dgm:cxn modelId="{5FFACA94-7ECE-A749-85C3-9ED3A9EE7595}" type="presParOf" srcId="{AD14D428-681A-944B-B608-9E3BE5BC83E7}" destId="{4D1E655B-AC0C-8342-973C-DB9650B441A0}" srcOrd="3" destOrd="0" presId="urn:microsoft.com/office/officeart/2005/8/layout/lProcess3"/>
    <dgm:cxn modelId="{BA4EB29D-9AF1-874E-9F7E-03F074CDA4AC}" type="presParOf" srcId="{AD14D428-681A-944B-B608-9E3BE5BC83E7}" destId="{EA7F58C9-6B5A-2A47-BF86-D6A256BD1BEA}" srcOrd="4" destOrd="0" presId="urn:microsoft.com/office/officeart/2005/8/layout/lProcess3"/>
    <dgm:cxn modelId="{E6312A38-B917-E34D-B3D9-F48A9FBDB065}" type="presParOf" srcId="{AD14D428-681A-944B-B608-9E3BE5BC83E7}" destId="{B0CE1942-A373-4F4C-AD2D-F10B7377B65C}" srcOrd="5" destOrd="0" presId="urn:microsoft.com/office/officeart/2005/8/layout/lProcess3"/>
    <dgm:cxn modelId="{F1521EC6-915F-7143-AB05-FE2C9B1225C6}" type="presParOf" srcId="{AD14D428-681A-944B-B608-9E3BE5BC83E7}" destId="{123699C9-58ED-834A-97AD-C6996A982E75}" srcOrd="6" destOrd="0" presId="urn:microsoft.com/office/officeart/2005/8/layout/lProcess3"/>
    <dgm:cxn modelId="{AA14877C-8188-8847-9BA3-05D737CC51D4}" type="presParOf" srcId="{BBDB5754-4E1E-BC4F-BA49-8656F2D68FFB}" destId="{88CDB476-4DEC-654E-8CD0-34F3A799ECA6}" srcOrd="3" destOrd="0" presId="urn:microsoft.com/office/officeart/2005/8/layout/lProcess3"/>
    <dgm:cxn modelId="{88F261B6-9A7F-9443-88AB-C6978FCC7D04}" type="presParOf" srcId="{BBDB5754-4E1E-BC4F-BA49-8656F2D68FFB}" destId="{954DF114-A1F5-2740-8D41-B13744280BF0}" srcOrd="4" destOrd="0" presId="urn:microsoft.com/office/officeart/2005/8/layout/lProcess3"/>
    <dgm:cxn modelId="{F1BE23F4-F03F-BC43-8C04-ACD6BD9DD1B3}" type="presParOf" srcId="{954DF114-A1F5-2740-8D41-B13744280BF0}" destId="{0CC6DD30-2A3A-624E-995F-DB96964A4C00}" srcOrd="0" destOrd="0" presId="urn:microsoft.com/office/officeart/2005/8/layout/lProcess3"/>
    <dgm:cxn modelId="{D13D231A-4A73-5549-8F4F-5C52C13C4797}" type="presParOf" srcId="{954DF114-A1F5-2740-8D41-B13744280BF0}" destId="{AF19B61C-FE4D-F643-B82F-1314DF2968B0}" srcOrd="1" destOrd="0" presId="urn:microsoft.com/office/officeart/2005/8/layout/lProcess3"/>
    <dgm:cxn modelId="{835594C4-354C-F44E-972E-0EFA1D53B8B6}" type="presParOf" srcId="{954DF114-A1F5-2740-8D41-B13744280BF0}" destId="{56DD18B5-7A89-834B-B21D-44AD1AD7270F}" srcOrd="2" destOrd="0" presId="urn:microsoft.com/office/officeart/2005/8/layout/lProcess3"/>
    <dgm:cxn modelId="{ABA52B86-182E-D340-9D32-7CF0EC4E204F}" type="presParOf" srcId="{954DF114-A1F5-2740-8D41-B13744280BF0}" destId="{E1B6F5DC-8C2B-A547-AF36-3C7CDD07B1DE}" srcOrd="3" destOrd="0" presId="urn:microsoft.com/office/officeart/2005/8/layout/lProcess3"/>
    <dgm:cxn modelId="{4468764B-553A-EF4E-B99E-A900A9D6DDC7}" type="presParOf" srcId="{954DF114-A1F5-2740-8D41-B13744280BF0}" destId="{AD5543E7-BA63-7A4B-ACE9-C38089A1704C}" srcOrd="4" destOrd="0" presId="urn:microsoft.com/office/officeart/2005/8/layout/lProcess3"/>
    <dgm:cxn modelId="{F8AD914C-35CC-E746-8720-8CFC505E1EFB}" type="presParOf" srcId="{954DF114-A1F5-2740-8D41-B13744280BF0}" destId="{62B8759E-C48F-BA44-B797-1892B051011C}" srcOrd="5" destOrd="0" presId="urn:microsoft.com/office/officeart/2005/8/layout/lProcess3"/>
    <dgm:cxn modelId="{03891BE9-7524-4440-ABC5-6DB8BA447AAD}" type="presParOf" srcId="{954DF114-A1F5-2740-8D41-B13744280BF0}" destId="{B1B1D796-4F67-C449-A45A-1D536E42B7D1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76709-86FD-CD47-8D3A-46D77E6C8524}" type="doc">
      <dgm:prSet loTypeId="urn:microsoft.com/office/officeart/2005/8/layout/venn2" loCatId="relationship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s-ES_tradnl"/>
        </a:p>
      </dgm:t>
    </dgm:pt>
    <dgm:pt modelId="{8D29027B-76D6-A940-99A7-66F1717FB2E9}">
      <dgm:prSet phldrT="[Texto]" custT="1"/>
      <dgm:spPr/>
      <dgm:t>
        <a:bodyPr/>
        <a:lstStyle/>
        <a:p>
          <a:endParaRPr lang="es-ES_tradnl" sz="1600" b="1" dirty="0">
            <a:solidFill>
              <a:srgbClr val="000000"/>
            </a:solidFill>
          </a:endParaRPr>
        </a:p>
      </dgm:t>
    </dgm:pt>
    <dgm:pt modelId="{CF4A7709-3B83-EA49-93BA-DB630D06401D}" type="parTrans" cxnId="{EFA78885-286A-FA4F-A8A3-C2407EE662A9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A9DD6D5F-D1B5-A544-A3E3-C481117ADFCB}" type="sibTrans" cxnId="{EFA78885-286A-FA4F-A8A3-C2407EE662A9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A540B5EC-939E-044C-87DD-A7C44B4320F5}">
      <dgm:prSet phldrT="[Texto]"/>
      <dgm:spPr/>
      <dgm:t>
        <a:bodyPr/>
        <a:lstStyle/>
        <a:p>
          <a:endParaRPr lang="es-ES_tradnl" b="1" dirty="0">
            <a:solidFill>
              <a:srgbClr val="000000"/>
            </a:solidFill>
          </a:endParaRPr>
        </a:p>
      </dgm:t>
    </dgm:pt>
    <dgm:pt modelId="{6D9F425D-605B-434E-97F2-5489AEDC92C4}" type="parTrans" cxnId="{FF5706AB-15CC-2843-901E-F0C46F3E3105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C81BAC64-9465-4A44-8212-0CD0E447660F}" type="sibTrans" cxnId="{FF5706AB-15CC-2843-901E-F0C46F3E3105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4AD411FA-9C3C-2943-8E01-63CDEC9C514F}">
      <dgm:prSet phldrT="[Texto]" custT="1"/>
      <dgm:spPr>
        <a:gradFill rotWithShape="0">
          <a:gsLst>
            <a:gs pos="0">
              <a:srgbClr val="C7E8C7"/>
            </a:gs>
            <a:gs pos="80000">
              <a:schemeClr val="accent5">
                <a:shade val="50000"/>
                <a:hueOff val="501699"/>
                <a:satOff val="-37589"/>
                <a:lumOff val="48745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01699"/>
                <a:satOff val="-37589"/>
                <a:lumOff val="4874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s-ES_tradnl" sz="1600" b="1" dirty="0">
            <a:solidFill>
              <a:srgbClr val="000000"/>
            </a:solidFill>
          </a:endParaRPr>
        </a:p>
      </dgm:t>
    </dgm:pt>
    <dgm:pt modelId="{128ABF42-E6FD-1549-B447-EF5E7647D075}" type="parTrans" cxnId="{15C416EC-66C7-1C4F-977F-FA4FE615DB82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41A2FE6D-484C-204B-A908-3C46496EAC1A}" type="sibTrans" cxnId="{15C416EC-66C7-1C4F-977F-FA4FE615DB82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20388428-D929-DB47-8E0E-B63AFD7179FF}">
      <dgm:prSet phldrT="[Texto]"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80000">
              <a:schemeClr val="accent5">
                <a:shade val="50000"/>
                <a:hueOff val="250850"/>
                <a:satOff val="-18795"/>
                <a:lumOff val="24373"/>
                <a:alphaOff val="0"/>
                <a:shade val="93000"/>
                <a:satMod val="130000"/>
              </a:schemeClr>
            </a:gs>
            <a:gs pos="100000">
              <a:srgbClr val="009A01"/>
            </a:gs>
          </a:gsLst>
        </a:gradFill>
      </dgm:spPr>
      <dgm:t>
        <a:bodyPr anchor="t"/>
        <a:lstStyle/>
        <a:p>
          <a:endParaRPr lang="es-ES_tradnl" sz="1200" b="1" dirty="0">
            <a:solidFill>
              <a:srgbClr val="000000"/>
            </a:solidFill>
          </a:endParaRPr>
        </a:p>
      </dgm:t>
    </dgm:pt>
    <dgm:pt modelId="{EF3297DB-7139-EC4A-AC18-5407239A3032}" type="parTrans" cxnId="{A29F5562-5E84-E243-8C14-92C69A854112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81106C47-D2BF-A24C-B196-85620968868B}" type="sibTrans" cxnId="{A29F5562-5E84-E243-8C14-92C69A854112}">
      <dgm:prSet/>
      <dgm:spPr/>
      <dgm:t>
        <a:bodyPr/>
        <a:lstStyle/>
        <a:p>
          <a:endParaRPr lang="es-ES_tradnl">
            <a:solidFill>
              <a:srgbClr val="000000"/>
            </a:solidFill>
          </a:endParaRPr>
        </a:p>
      </dgm:t>
    </dgm:pt>
    <dgm:pt modelId="{66512D0A-AF1F-494F-8E7F-6DDE10A95EB5}" type="pres">
      <dgm:prSet presAssocID="{D2276709-86FD-CD47-8D3A-46D77E6C852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75364A9-7B31-A546-9E9E-4CC026040089}" type="pres">
      <dgm:prSet presAssocID="{D2276709-86FD-CD47-8D3A-46D77E6C8524}" presName="comp1" presStyleCnt="0"/>
      <dgm:spPr/>
      <dgm:t>
        <a:bodyPr/>
        <a:lstStyle/>
        <a:p>
          <a:endParaRPr lang="es-ES_tradnl"/>
        </a:p>
      </dgm:t>
    </dgm:pt>
    <dgm:pt modelId="{978FF74A-F190-E343-B26C-F9847164D720}" type="pres">
      <dgm:prSet presAssocID="{D2276709-86FD-CD47-8D3A-46D77E6C8524}" presName="circle1" presStyleLbl="node1" presStyleIdx="0" presStyleCnt="4" custLinFactNeighborX="-434"/>
      <dgm:spPr/>
      <dgm:t>
        <a:bodyPr/>
        <a:lstStyle/>
        <a:p>
          <a:endParaRPr lang="es-ES_tradnl"/>
        </a:p>
      </dgm:t>
    </dgm:pt>
    <dgm:pt modelId="{E605B89A-47AA-2748-BD2E-4B461DDDF3E6}" type="pres">
      <dgm:prSet presAssocID="{D2276709-86FD-CD47-8D3A-46D77E6C852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1F52D62-24CF-6A45-8454-79203B8FA7B8}" type="pres">
      <dgm:prSet presAssocID="{D2276709-86FD-CD47-8D3A-46D77E6C8524}" presName="comp2" presStyleCnt="0"/>
      <dgm:spPr/>
      <dgm:t>
        <a:bodyPr/>
        <a:lstStyle/>
        <a:p>
          <a:endParaRPr lang="es-ES_tradnl"/>
        </a:p>
      </dgm:t>
    </dgm:pt>
    <dgm:pt modelId="{768394ED-15AA-7A4F-AA9E-CB3C71083525}" type="pres">
      <dgm:prSet presAssocID="{D2276709-86FD-CD47-8D3A-46D77E6C8524}" presName="circle2" presStyleLbl="node1" presStyleIdx="1" presStyleCnt="4" custLinFactNeighborY="4341"/>
      <dgm:spPr/>
      <dgm:t>
        <a:bodyPr/>
        <a:lstStyle/>
        <a:p>
          <a:endParaRPr lang="es-ES_tradnl"/>
        </a:p>
      </dgm:t>
    </dgm:pt>
    <dgm:pt modelId="{47660FCF-ADC6-5F44-8482-3EBED7A94C3B}" type="pres">
      <dgm:prSet presAssocID="{D2276709-86FD-CD47-8D3A-46D77E6C852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1E922CC-C796-244A-A7F7-E860E156B080}" type="pres">
      <dgm:prSet presAssocID="{D2276709-86FD-CD47-8D3A-46D77E6C8524}" presName="comp3" presStyleCnt="0"/>
      <dgm:spPr/>
      <dgm:t>
        <a:bodyPr/>
        <a:lstStyle/>
        <a:p>
          <a:endParaRPr lang="es-ES_tradnl"/>
        </a:p>
      </dgm:t>
    </dgm:pt>
    <dgm:pt modelId="{96CEB66B-D415-8F4A-8514-39AED9F8E1AE}" type="pres">
      <dgm:prSet presAssocID="{D2276709-86FD-CD47-8D3A-46D77E6C8524}" presName="circle3" presStyleLbl="node1" presStyleIdx="2" presStyleCnt="4" custScaleX="93112" custLinFactNeighborX="2170" custLinFactNeighborY="-723"/>
      <dgm:spPr/>
      <dgm:t>
        <a:bodyPr/>
        <a:lstStyle/>
        <a:p>
          <a:endParaRPr lang="es-ES_tradnl"/>
        </a:p>
      </dgm:t>
    </dgm:pt>
    <dgm:pt modelId="{3EB7EC40-9FC7-A940-A7C9-F8C31A07374B}" type="pres">
      <dgm:prSet presAssocID="{D2276709-86FD-CD47-8D3A-46D77E6C852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65AACD1-49E9-3F43-883D-CD6F3CC3D7C1}" type="pres">
      <dgm:prSet presAssocID="{D2276709-86FD-CD47-8D3A-46D77E6C8524}" presName="comp4" presStyleCnt="0"/>
      <dgm:spPr/>
      <dgm:t>
        <a:bodyPr/>
        <a:lstStyle/>
        <a:p>
          <a:endParaRPr lang="es-ES_tradnl"/>
        </a:p>
      </dgm:t>
    </dgm:pt>
    <dgm:pt modelId="{71601013-D749-0641-A0EE-D754C8B54E4D}" type="pres">
      <dgm:prSet presAssocID="{D2276709-86FD-CD47-8D3A-46D77E6C8524}" presName="circle4" presStyleLbl="node1" presStyleIdx="3" presStyleCnt="4" custScaleX="106331"/>
      <dgm:spPr/>
      <dgm:t>
        <a:bodyPr/>
        <a:lstStyle/>
        <a:p>
          <a:endParaRPr lang="es-ES_tradnl"/>
        </a:p>
      </dgm:t>
    </dgm:pt>
    <dgm:pt modelId="{0A263B94-380E-094F-B82B-E4CEE9D26579}" type="pres">
      <dgm:prSet presAssocID="{D2276709-86FD-CD47-8D3A-46D77E6C852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45A1E19-594A-E544-BD67-B32DB0021D87}" type="presOf" srcId="{8D29027B-76D6-A940-99A7-66F1717FB2E9}" destId="{978FF74A-F190-E343-B26C-F9847164D720}" srcOrd="0" destOrd="0" presId="urn:microsoft.com/office/officeart/2005/8/layout/venn2"/>
    <dgm:cxn modelId="{909F4208-96C1-BA40-B285-B1307F15B659}" type="presOf" srcId="{4AD411FA-9C3C-2943-8E01-63CDEC9C514F}" destId="{3EB7EC40-9FC7-A940-A7C9-F8C31A07374B}" srcOrd="1" destOrd="0" presId="urn:microsoft.com/office/officeart/2005/8/layout/venn2"/>
    <dgm:cxn modelId="{FF5706AB-15CC-2843-901E-F0C46F3E3105}" srcId="{D2276709-86FD-CD47-8D3A-46D77E6C8524}" destId="{A540B5EC-939E-044C-87DD-A7C44B4320F5}" srcOrd="1" destOrd="0" parTransId="{6D9F425D-605B-434E-97F2-5489AEDC92C4}" sibTransId="{C81BAC64-9465-4A44-8212-0CD0E447660F}"/>
    <dgm:cxn modelId="{BB88E12D-865A-A84B-856D-CD422F499C44}" type="presOf" srcId="{20388428-D929-DB47-8E0E-B63AFD7179FF}" destId="{71601013-D749-0641-A0EE-D754C8B54E4D}" srcOrd="0" destOrd="0" presId="urn:microsoft.com/office/officeart/2005/8/layout/venn2"/>
    <dgm:cxn modelId="{0B2B6DC9-5892-EC47-88E7-54AF48744826}" type="presOf" srcId="{8D29027B-76D6-A940-99A7-66F1717FB2E9}" destId="{E605B89A-47AA-2748-BD2E-4B461DDDF3E6}" srcOrd="1" destOrd="0" presId="urn:microsoft.com/office/officeart/2005/8/layout/venn2"/>
    <dgm:cxn modelId="{DE156097-0C81-164C-8F70-F21C868AD021}" type="presOf" srcId="{D2276709-86FD-CD47-8D3A-46D77E6C8524}" destId="{66512D0A-AF1F-494F-8E7F-6DDE10A95EB5}" srcOrd="0" destOrd="0" presId="urn:microsoft.com/office/officeart/2005/8/layout/venn2"/>
    <dgm:cxn modelId="{15C416EC-66C7-1C4F-977F-FA4FE615DB82}" srcId="{D2276709-86FD-CD47-8D3A-46D77E6C8524}" destId="{4AD411FA-9C3C-2943-8E01-63CDEC9C514F}" srcOrd="2" destOrd="0" parTransId="{128ABF42-E6FD-1549-B447-EF5E7647D075}" sibTransId="{41A2FE6D-484C-204B-A908-3C46496EAC1A}"/>
    <dgm:cxn modelId="{9A6DE0F7-B3E0-5842-8E02-E1AFCB09020A}" type="presOf" srcId="{20388428-D929-DB47-8E0E-B63AFD7179FF}" destId="{0A263B94-380E-094F-B82B-E4CEE9D26579}" srcOrd="1" destOrd="0" presId="urn:microsoft.com/office/officeart/2005/8/layout/venn2"/>
    <dgm:cxn modelId="{96926A85-00BA-7441-9DF5-24CF5EBCF45E}" type="presOf" srcId="{A540B5EC-939E-044C-87DD-A7C44B4320F5}" destId="{768394ED-15AA-7A4F-AA9E-CB3C71083525}" srcOrd="0" destOrd="0" presId="urn:microsoft.com/office/officeart/2005/8/layout/venn2"/>
    <dgm:cxn modelId="{EFA78885-286A-FA4F-A8A3-C2407EE662A9}" srcId="{D2276709-86FD-CD47-8D3A-46D77E6C8524}" destId="{8D29027B-76D6-A940-99A7-66F1717FB2E9}" srcOrd="0" destOrd="0" parTransId="{CF4A7709-3B83-EA49-93BA-DB630D06401D}" sibTransId="{A9DD6D5F-D1B5-A544-A3E3-C481117ADFCB}"/>
    <dgm:cxn modelId="{AB32381F-0C41-A245-BF69-1714BBAC3E5D}" type="presOf" srcId="{A540B5EC-939E-044C-87DD-A7C44B4320F5}" destId="{47660FCF-ADC6-5F44-8482-3EBED7A94C3B}" srcOrd="1" destOrd="0" presId="urn:microsoft.com/office/officeart/2005/8/layout/venn2"/>
    <dgm:cxn modelId="{6343B396-A4ED-A14F-8E0B-60C59C106A68}" type="presOf" srcId="{4AD411FA-9C3C-2943-8E01-63CDEC9C514F}" destId="{96CEB66B-D415-8F4A-8514-39AED9F8E1AE}" srcOrd="0" destOrd="0" presId="urn:microsoft.com/office/officeart/2005/8/layout/venn2"/>
    <dgm:cxn modelId="{A29F5562-5E84-E243-8C14-92C69A854112}" srcId="{D2276709-86FD-CD47-8D3A-46D77E6C8524}" destId="{20388428-D929-DB47-8E0E-B63AFD7179FF}" srcOrd="3" destOrd="0" parTransId="{EF3297DB-7139-EC4A-AC18-5407239A3032}" sibTransId="{81106C47-D2BF-A24C-B196-85620968868B}"/>
    <dgm:cxn modelId="{6A39D039-0990-8847-923C-DD808512281D}" type="presParOf" srcId="{66512D0A-AF1F-494F-8E7F-6DDE10A95EB5}" destId="{075364A9-7B31-A546-9E9E-4CC026040089}" srcOrd="0" destOrd="0" presId="urn:microsoft.com/office/officeart/2005/8/layout/venn2"/>
    <dgm:cxn modelId="{F548341E-38E5-0F40-AD4C-C64D3F5C5477}" type="presParOf" srcId="{075364A9-7B31-A546-9E9E-4CC026040089}" destId="{978FF74A-F190-E343-B26C-F9847164D720}" srcOrd="0" destOrd="0" presId="urn:microsoft.com/office/officeart/2005/8/layout/venn2"/>
    <dgm:cxn modelId="{8896B2DA-2673-B248-B67C-6646D4D06CBC}" type="presParOf" srcId="{075364A9-7B31-A546-9E9E-4CC026040089}" destId="{E605B89A-47AA-2748-BD2E-4B461DDDF3E6}" srcOrd="1" destOrd="0" presId="urn:microsoft.com/office/officeart/2005/8/layout/venn2"/>
    <dgm:cxn modelId="{441F1F91-314E-BA4E-ACEA-13F7F292B203}" type="presParOf" srcId="{66512D0A-AF1F-494F-8E7F-6DDE10A95EB5}" destId="{71F52D62-24CF-6A45-8454-79203B8FA7B8}" srcOrd="1" destOrd="0" presId="urn:microsoft.com/office/officeart/2005/8/layout/venn2"/>
    <dgm:cxn modelId="{8D7F2C38-01A2-6947-BCAE-A5B55608D025}" type="presParOf" srcId="{71F52D62-24CF-6A45-8454-79203B8FA7B8}" destId="{768394ED-15AA-7A4F-AA9E-CB3C71083525}" srcOrd="0" destOrd="0" presId="urn:microsoft.com/office/officeart/2005/8/layout/venn2"/>
    <dgm:cxn modelId="{D6817162-6E29-9940-A548-596A084737FB}" type="presParOf" srcId="{71F52D62-24CF-6A45-8454-79203B8FA7B8}" destId="{47660FCF-ADC6-5F44-8482-3EBED7A94C3B}" srcOrd="1" destOrd="0" presId="urn:microsoft.com/office/officeart/2005/8/layout/venn2"/>
    <dgm:cxn modelId="{62A237EF-295C-A34D-818B-A240679F8132}" type="presParOf" srcId="{66512D0A-AF1F-494F-8E7F-6DDE10A95EB5}" destId="{D1E922CC-C796-244A-A7F7-E860E156B080}" srcOrd="2" destOrd="0" presId="urn:microsoft.com/office/officeart/2005/8/layout/venn2"/>
    <dgm:cxn modelId="{A324A9F4-AC54-D24A-AE90-01426C58094C}" type="presParOf" srcId="{D1E922CC-C796-244A-A7F7-E860E156B080}" destId="{96CEB66B-D415-8F4A-8514-39AED9F8E1AE}" srcOrd="0" destOrd="0" presId="urn:microsoft.com/office/officeart/2005/8/layout/venn2"/>
    <dgm:cxn modelId="{0020D0E6-C07F-D949-AE1F-65688D72E997}" type="presParOf" srcId="{D1E922CC-C796-244A-A7F7-E860E156B080}" destId="{3EB7EC40-9FC7-A940-A7C9-F8C31A07374B}" srcOrd="1" destOrd="0" presId="urn:microsoft.com/office/officeart/2005/8/layout/venn2"/>
    <dgm:cxn modelId="{2581D555-5258-F542-82A5-CD07B51FCA3C}" type="presParOf" srcId="{66512D0A-AF1F-494F-8E7F-6DDE10A95EB5}" destId="{765AACD1-49E9-3F43-883D-CD6F3CC3D7C1}" srcOrd="3" destOrd="0" presId="urn:microsoft.com/office/officeart/2005/8/layout/venn2"/>
    <dgm:cxn modelId="{FC629083-574F-D047-8CDC-70F8BB7EDF65}" type="presParOf" srcId="{765AACD1-49E9-3F43-883D-CD6F3CC3D7C1}" destId="{71601013-D749-0641-A0EE-D754C8B54E4D}" srcOrd="0" destOrd="0" presId="urn:microsoft.com/office/officeart/2005/8/layout/venn2"/>
    <dgm:cxn modelId="{0B27F448-AFA3-5B44-A1AA-2C44EE4662AB}" type="presParOf" srcId="{765AACD1-49E9-3F43-883D-CD6F3CC3D7C1}" destId="{0A263B94-380E-094F-B82B-E4CEE9D2657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0.23596</cdr:x>
      <cdr:y>0.13936</cdr:y>
    </cdr:from>
    <cdr:to>
      <cdr:x>0.2494</cdr:x>
      <cdr:y>0.16667</cdr:y>
    </cdr:to>
    <cdr:pic>
      <cdr:nvPicPr>
        <cdr:cNvPr id="3" name="Imagen 2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t="14750" r="44065" b="74274"/>
        <a:stretch xmlns:a="http://schemas.openxmlformats.org/drawingml/2006/main"/>
      </cdr:blipFill>
      <cdr:spPr bwMode="auto">
        <a:xfrm xmlns:a="http://schemas.openxmlformats.org/drawingml/2006/main">
          <a:off x="2508250" y="631825"/>
          <a:ext cx="142875" cy="123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0.25478</cdr:x>
      <cdr:y>0.10574</cdr:y>
    </cdr:from>
    <cdr:to>
      <cdr:x>0.26732</cdr:x>
      <cdr:y>0.13305</cdr:y>
    </cdr:to>
    <cdr:pic>
      <cdr:nvPicPr>
        <cdr:cNvPr id="4" name="Imagen 3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605" t="51126" r="45773" b="38199"/>
        <a:stretch xmlns:a="http://schemas.openxmlformats.org/drawingml/2006/main"/>
      </cdr:blipFill>
      <cdr:spPr bwMode="auto">
        <a:xfrm xmlns:a="http://schemas.openxmlformats.org/drawingml/2006/main">
          <a:off x="2708275" y="479425"/>
          <a:ext cx="133350" cy="1238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0.2736</cdr:x>
      <cdr:y>0.13936</cdr:y>
    </cdr:from>
    <cdr:to>
      <cdr:x>0.28614</cdr:x>
      <cdr:y>0.16779</cdr:y>
    </cdr:to>
    <cdr:pic>
      <cdr:nvPicPr>
        <cdr:cNvPr id="5" name="Imagen 4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7922" t="87468" r="45013" b="526"/>
        <a:stretch xmlns:a="http://schemas.openxmlformats.org/drawingml/2006/main"/>
      </cdr:blipFill>
      <cdr:spPr bwMode="auto">
        <a:xfrm xmlns:a="http://schemas.openxmlformats.org/drawingml/2006/main">
          <a:off x="2908300" y="631825"/>
          <a:ext cx="133350" cy="1289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0.30585</cdr:x>
      <cdr:y>0.16877</cdr:y>
    </cdr:from>
    <cdr:to>
      <cdr:x>0.3184</cdr:x>
      <cdr:y>0.20028</cdr:y>
    </cdr:to>
    <cdr:pic>
      <cdr:nvPicPr>
        <cdr:cNvPr id="6" name="Imagen 5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r="45013" b="86965"/>
        <a:stretch xmlns:a="http://schemas.openxmlformats.org/drawingml/2006/main"/>
      </cdr:blipFill>
      <cdr:spPr bwMode="auto">
        <a:xfrm xmlns:a="http://schemas.openxmlformats.org/drawingml/2006/main">
          <a:off x="3251201" y="765175"/>
          <a:ext cx="133350" cy="142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0.33184</cdr:x>
      <cdr:y>0.13726</cdr:y>
    </cdr:from>
    <cdr:to>
      <cdr:x>0.34528</cdr:x>
      <cdr:y>0.16457</cdr:y>
    </cdr:to>
    <cdr:pic>
      <cdr:nvPicPr>
        <cdr:cNvPr id="7" name="Imagen 6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t="14750" r="44065" b="74274"/>
        <a:stretch xmlns:a="http://schemas.openxmlformats.org/drawingml/2006/main"/>
      </cdr:blipFill>
      <cdr:spPr bwMode="auto">
        <a:xfrm xmlns:a="http://schemas.openxmlformats.org/drawingml/2006/main">
          <a:off x="3527465" y="622312"/>
          <a:ext cx="142866" cy="123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0.35693</cdr:x>
      <cdr:y>0.10784</cdr:y>
    </cdr:from>
    <cdr:to>
      <cdr:x>0.36948</cdr:x>
      <cdr:y>0.13515</cdr:y>
    </cdr:to>
    <cdr:pic>
      <cdr:nvPicPr>
        <cdr:cNvPr id="8" name="Imagen 7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605" t="51126" r="45773" b="38199"/>
        <a:stretch xmlns:a="http://schemas.openxmlformats.org/drawingml/2006/main"/>
      </cdr:blipFill>
      <cdr:spPr bwMode="auto">
        <a:xfrm xmlns:a="http://schemas.openxmlformats.org/drawingml/2006/main">
          <a:off x="3794082" y="488951"/>
          <a:ext cx="133405" cy="123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0.38292</cdr:x>
      <cdr:y>0.13725</cdr:y>
    </cdr:from>
    <cdr:to>
      <cdr:x>0.39546</cdr:x>
      <cdr:y>0.16568</cdr:y>
    </cdr:to>
    <cdr:pic>
      <cdr:nvPicPr>
        <cdr:cNvPr id="9" name="Imagen 8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7922" t="87468" r="45013" b="526"/>
        <a:stretch xmlns:a="http://schemas.openxmlformats.org/drawingml/2006/main"/>
      </cdr:blipFill>
      <cdr:spPr bwMode="auto">
        <a:xfrm xmlns:a="http://schemas.openxmlformats.org/drawingml/2006/main">
          <a:off x="4070353" y="622285"/>
          <a:ext cx="133299" cy="128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0.41248</cdr:x>
      <cdr:y>0.16877</cdr:y>
    </cdr:from>
    <cdr:to>
      <cdr:x>0.42503</cdr:x>
      <cdr:y>0.20028</cdr:y>
    </cdr:to>
    <cdr:pic>
      <cdr:nvPicPr>
        <cdr:cNvPr id="10" name="Imagen 9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r="45013" b="86965"/>
        <a:stretch xmlns:a="http://schemas.openxmlformats.org/drawingml/2006/main"/>
      </cdr:blipFill>
      <cdr:spPr bwMode="auto">
        <a:xfrm xmlns:a="http://schemas.openxmlformats.org/drawingml/2006/main">
          <a:off x="4384657" y="765190"/>
          <a:ext cx="133405" cy="142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0.43488</cdr:x>
      <cdr:y>0.13305</cdr:y>
    </cdr:from>
    <cdr:to>
      <cdr:x>0.44832</cdr:x>
      <cdr:y>0.16036</cdr:y>
    </cdr:to>
    <cdr:pic>
      <cdr:nvPicPr>
        <cdr:cNvPr id="11" name="Imagen 10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t="14750" r="44065" b="74274"/>
        <a:stretch xmlns:a="http://schemas.openxmlformats.org/drawingml/2006/main"/>
      </cdr:blipFill>
      <cdr:spPr bwMode="auto">
        <a:xfrm xmlns:a="http://schemas.openxmlformats.org/drawingml/2006/main">
          <a:off x="4622761" y="603235"/>
          <a:ext cx="142865" cy="123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0.45729</cdr:x>
      <cdr:y>0.10364</cdr:y>
    </cdr:from>
    <cdr:to>
      <cdr:x>0.46984</cdr:x>
      <cdr:y>0.13095</cdr:y>
    </cdr:to>
    <cdr:pic>
      <cdr:nvPicPr>
        <cdr:cNvPr id="12" name="Imagen 11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605" t="51126" r="45773" b="38199"/>
        <a:stretch xmlns:a="http://schemas.openxmlformats.org/drawingml/2006/main"/>
      </cdr:blipFill>
      <cdr:spPr bwMode="auto">
        <a:xfrm xmlns:a="http://schemas.openxmlformats.org/drawingml/2006/main">
          <a:off x="4860909" y="469905"/>
          <a:ext cx="133405" cy="123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0.47879</cdr:x>
      <cdr:y>0.13095</cdr:y>
    </cdr:from>
    <cdr:to>
      <cdr:x>0.49134</cdr:x>
      <cdr:y>0.15939</cdr:y>
    </cdr:to>
    <cdr:pic>
      <cdr:nvPicPr>
        <cdr:cNvPr id="13" name="Imagen 12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7922" t="87468" r="45013" b="526"/>
        <a:stretch xmlns:a="http://schemas.openxmlformats.org/drawingml/2006/main"/>
      </cdr:blipFill>
      <cdr:spPr bwMode="auto">
        <a:xfrm xmlns:a="http://schemas.openxmlformats.org/drawingml/2006/main">
          <a:off x="5089488" y="593707"/>
          <a:ext cx="133405" cy="1289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0.50657</cdr:x>
      <cdr:y>0.17297</cdr:y>
    </cdr:from>
    <cdr:to>
      <cdr:x>0.51911</cdr:x>
      <cdr:y>0.20448</cdr:y>
    </cdr:to>
    <cdr:pic>
      <cdr:nvPicPr>
        <cdr:cNvPr id="14" name="Imagen 13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r="45013" b="86965"/>
        <a:stretch xmlns:a="http://schemas.openxmlformats.org/drawingml/2006/main"/>
      </cdr:blipFill>
      <cdr:spPr bwMode="auto">
        <a:xfrm xmlns:a="http://schemas.openxmlformats.org/drawingml/2006/main">
          <a:off x="5384806" y="784225"/>
          <a:ext cx="133299" cy="142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0.52987</cdr:x>
      <cdr:y>0.14566</cdr:y>
    </cdr:from>
    <cdr:to>
      <cdr:x>0.54331</cdr:x>
      <cdr:y>0.17297</cdr:y>
    </cdr:to>
    <cdr:pic>
      <cdr:nvPicPr>
        <cdr:cNvPr id="15" name="Imagen 14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t="14750" r="44065" b="74274"/>
        <a:stretch xmlns:a="http://schemas.openxmlformats.org/drawingml/2006/main"/>
      </cdr:blipFill>
      <cdr:spPr bwMode="auto">
        <a:xfrm xmlns:a="http://schemas.openxmlformats.org/drawingml/2006/main">
          <a:off x="5632415" y="660415"/>
          <a:ext cx="142866" cy="123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0.55138</cdr:x>
      <cdr:y>0.10784</cdr:y>
    </cdr:from>
    <cdr:to>
      <cdr:x>0.56392</cdr:x>
      <cdr:y>0.13515</cdr:y>
    </cdr:to>
    <cdr:pic>
      <cdr:nvPicPr>
        <cdr:cNvPr id="16" name="Imagen 15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605" t="51126" r="45773" b="38199"/>
        <a:stretch xmlns:a="http://schemas.openxmlformats.org/drawingml/2006/main"/>
      </cdr:blipFill>
      <cdr:spPr bwMode="auto">
        <a:xfrm xmlns:a="http://schemas.openxmlformats.org/drawingml/2006/main">
          <a:off x="4964791" y="602894"/>
          <a:ext cx="112914" cy="152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0.57019</cdr:x>
      <cdr:y>0.14565</cdr:y>
    </cdr:from>
    <cdr:to>
      <cdr:x>0.58273</cdr:x>
      <cdr:y>0.17409</cdr:y>
    </cdr:to>
    <cdr:pic>
      <cdr:nvPicPr>
        <cdr:cNvPr id="17" name="Imagen 16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7922" t="87468" r="45013" b="526"/>
        <a:stretch xmlns:a="http://schemas.openxmlformats.org/drawingml/2006/main"/>
      </cdr:blipFill>
      <cdr:spPr bwMode="auto">
        <a:xfrm xmlns:a="http://schemas.openxmlformats.org/drawingml/2006/main">
          <a:off x="6061107" y="660378"/>
          <a:ext cx="133299" cy="1289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0.59169</cdr:x>
      <cdr:y>0.17087</cdr:y>
    </cdr:from>
    <cdr:to>
      <cdr:x>0.60424</cdr:x>
      <cdr:y>0.20238</cdr:y>
    </cdr:to>
    <cdr:pic>
      <cdr:nvPicPr>
        <cdr:cNvPr id="18" name="Imagen 17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r="45013" b="86965"/>
        <a:stretch xmlns:a="http://schemas.openxmlformats.org/drawingml/2006/main"/>
      </cdr:blipFill>
      <cdr:spPr bwMode="auto">
        <a:xfrm xmlns:a="http://schemas.openxmlformats.org/drawingml/2006/main">
          <a:off x="6289641" y="774711"/>
          <a:ext cx="133405" cy="142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0.60872</cdr:x>
      <cdr:y>0.13095</cdr:y>
    </cdr:from>
    <cdr:to>
      <cdr:x>0.62216</cdr:x>
      <cdr:y>0.15826</cdr:y>
    </cdr:to>
    <cdr:pic>
      <cdr:nvPicPr>
        <cdr:cNvPr id="19" name="Imagen 18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t="14750" r="44065" b="74274"/>
        <a:stretch xmlns:a="http://schemas.openxmlformats.org/drawingml/2006/main"/>
      </cdr:blipFill>
      <cdr:spPr bwMode="auto">
        <a:xfrm xmlns:a="http://schemas.openxmlformats.org/drawingml/2006/main">
          <a:off x="6470639" y="593718"/>
          <a:ext cx="142866" cy="123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0.62665</cdr:x>
      <cdr:y>0.10574</cdr:y>
    </cdr:from>
    <cdr:to>
      <cdr:x>0.63919</cdr:x>
      <cdr:y>0.13305</cdr:y>
    </cdr:to>
    <cdr:pic>
      <cdr:nvPicPr>
        <cdr:cNvPr id="20" name="Imagen 19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605" t="51126" r="45773" b="38199"/>
        <a:stretch xmlns:a="http://schemas.openxmlformats.org/drawingml/2006/main"/>
      </cdr:blipFill>
      <cdr:spPr bwMode="auto">
        <a:xfrm xmlns:a="http://schemas.openxmlformats.org/drawingml/2006/main">
          <a:off x="6661188" y="479426"/>
          <a:ext cx="133299" cy="123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0.64636</cdr:x>
      <cdr:y>0.13515</cdr:y>
    </cdr:from>
    <cdr:to>
      <cdr:x>0.6589</cdr:x>
      <cdr:y>0.16358</cdr:y>
    </cdr:to>
    <cdr:pic>
      <cdr:nvPicPr>
        <cdr:cNvPr id="21" name="Imagen 20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7922" t="87468" r="45013" b="526"/>
        <a:stretch xmlns:a="http://schemas.openxmlformats.org/drawingml/2006/main"/>
      </cdr:blipFill>
      <cdr:spPr bwMode="auto">
        <a:xfrm xmlns:a="http://schemas.openxmlformats.org/drawingml/2006/main">
          <a:off x="6870701" y="612764"/>
          <a:ext cx="133299" cy="128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0.67235</cdr:x>
      <cdr:y>0.17717</cdr:y>
    </cdr:from>
    <cdr:to>
      <cdr:x>0.68489</cdr:x>
      <cdr:y>0.20868</cdr:y>
    </cdr:to>
    <cdr:pic>
      <cdr:nvPicPr>
        <cdr:cNvPr id="22" name="Imagen 21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r="45013" b="86965"/>
        <a:stretch xmlns:a="http://schemas.openxmlformats.org/drawingml/2006/main"/>
      </cdr:blipFill>
      <cdr:spPr bwMode="auto">
        <a:xfrm xmlns:a="http://schemas.openxmlformats.org/drawingml/2006/main">
          <a:off x="7146969" y="803282"/>
          <a:ext cx="133299" cy="142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0.69564</cdr:x>
      <cdr:y>0.14145</cdr:y>
    </cdr:from>
    <cdr:to>
      <cdr:x>0.70908</cdr:x>
      <cdr:y>0.16877</cdr:y>
    </cdr:to>
    <cdr:pic>
      <cdr:nvPicPr>
        <cdr:cNvPr id="23" name="Imagen 22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t="14750" r="44065" b="74274"/>
        <a:stretch xmlns:a="http://schemas.openxmlformats.org/drawingml/2006/main"/>
      </cdr:blipFill>
      <cdr:spPr bwMode="auto">
        <a:xfrm xmlns:a="http://schemas.openxmlformats.org/drawingml/2006/main">
          <a:off x="7394578" y="641328"/>
          <a:ext cx="142866" cy="123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0.71624</cdr:x>
      <cdr:y>0.10785</cdr:y>
    </cdr:from>
    <cdr:to>
      <cdr:x>0.72879</cdr:x>
      <cdr:y>0.13515</cdr:y>
    </cdr:to>
    <cdr:pic>
      <cdr:nvPicPr>
        <cdr:cNvPr id="24" name="Imagen 23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605" t="51126" r="45773" b="38199"/>
        <a:stretch xmlns:a="http://schemas.openxmlformats.org/drawingml/2006/main"/>
      </cdr:blipFill>
      <cdr:spPr bwMode="auto">
        <a:xfrm xmlns:a="http://schemas.openxmlformats.org/drawingml/2006/main">
          <a:off x="7613612" y="488959"/>
          <a:ext cx="133405" cy="123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0.73327</cdr:x>
      <cdr:y>0.13935</cdr:y>
    </cdr:from>
    <cdr:to>
      <cdr:x>0.74582</cdr:x>
      <cdr:y>0.16778</cdr:y>
    </cdr:to>
    <cdr:pic>
      <cdr:nvPicPr>
        <cdr:cNvPr id="25" name="Imagen 24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7922" t="87468" r="45013" b="526"/>
        <a:stretch xmlns:a="http://schemas.openxmlformats.org/drawingml/2006/main"/>
      </cdr:blipFill>
      <cdr:spPr bwMode="auto">
        <a:xfrm xmlns:a="http://schemas.openxmlformats.org/drawingml/2006/main">
          <a:off x="7794588" y="631810"/>
          <a:ext cx="133406" cy="128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0.75478</cdr:x>
      <cdr:y>0.17087</cdr:y>
    </cdr:from>
    <cdr:to>
      <cdr:x>0.76732</cdr:x>
      <cdr:y>0.20238</cdr:y>
    </cdr:to>
    <cdr:pic>
      <cdr:nvPicPr>
        <cdr:cNvPr id="26" name="Imagen 25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r="45013" b="86965"/>
        <a:stretch xmlns:a="http://schemas.openxmlformats.org/drawingml/2006/main"/>
      </cdr:blipFill>
      <cdr:spPr bwMode="auto">
        <a:xfrm xmlns:a="http://schemas.openxmlformats.org/drawingml/2006/main">
          <a:off x="8023228" y="774719"/>
          <a:ext cx="133299" cy="142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0.7727</cdr:x>
      <cdr:y>0.13305</cdr:y>
    </cdr:from>
    <cdr:to>
      <cdr:x>0.78614</cdr:x>
      <cdr:y>0.16036</cdr:y>
    </cdr:to>
    <cdr:pic>
      <cdr:nvPicPr>
        <cdr:cNvPr id="27" name="Imagen 26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t="14750" r="44065" b="74274"/>
        <a:stretch xmlns:a="http://schemas.openxmlformats.org/drawingml/2006/main"/>
      </cdr:blipFill>
      <cdr:spPr bwMode="auto">
        <a:xfrm xmlns:a="http://schemas.openxmlformats.org/drawingml/2006/main">
          <a:off x="8213752" y="603250"/>
          <a:ext cx="142866" cy="123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0.79151</cdr:x>
      <cdr:y>0.09734</cdr:y>
    </cdr:from>
    <cdr:to>
      <cdr:x>0.80406</cdr:x>
      <cdr:y>0.12465</cdr:y>
    </cdr:to>
    <cdr:pic>
      <cdr:nvPicPr>
        <cdr:cNvPr id="28" name="Imagen 27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605" t="51126" r="45773" b="38199"/>
        <a:stretch xmlns:a="http://schemas.openxmlformats.org/drawingml/2006/main"/>
      </cdr:blipFill>
      <cdr:spPr bwMode="auto">
        <a:xfrm xmlns:a="http://schemas.openxmlformats.org/drawingml/2006/main">
          <a:off x="8413720" y="441334"/>
          <a:ext cx="133405" cy="123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0.81661</cdr:x>
      <cdr:y>0.13725</cdr:y>
    </cdr:from>
    <cdr:to>
      <cdr:x>0.82915</cdr:x>
      <cdr:y>0.16568</cdr:y>
    </cdr:to>
    <cdr:pic>
      <cdr:nvPicPr>
        <cdr:cNvPr id="29" name="Imagen 28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7922" t="87468" r="45013" b="526"/>
        <a:stretch xmlns:a="http://schemas.openxmlformats.org/drawingml/2006/main"/>
      </cdr:blipFill>
      <cdr:spPr bwMode="auto">
        <a:xfrm xmlns:a="http://schemas.openxmlformats.org/drawingml/2006/main">
          <a:off x="8680450" y="622280"/>
          <a:ext cx="133299" cy="128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0.8417</cdr:x>
      <cdr:y>0.17507</cdr:y>
    </cdr:from>
    <cdr:to>
      <cdr:x>0.85424</cdr:x>
      <cdr:y>0.20658</cdr:y>
    </cdr:to>
    <cdr:pic>
      <cdr:nvPicPr>
        <cdr:cNvPr id="30" name="Imagen 29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r="45013" b="86965"/>
        <a:stretch xmlns:a="http://schemas.openxmlformats.org/drawingml/2006/main"/>
      </cdr:blipFill>
      <cdr:spPr bwMode="auto">
        <a:xfrm xmlns:a="http://schemas.openxmlformats.org/drawingml/2006/main">
          <a:off x="8947193" y="793748"/>
          <a:ext cx="133299" cy="1428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0.86051</cdr:x>
      <cdr:y>0.13305</cdr:y>
    </cdr:from>
    <cdr:to>
      <cdr:x>0.87395</cdr:x>
      <cdr:y>0.16037</cdr:y>
    </cdr:to>
    <cdr:pic>
      <cdr:nvPicPr>
        <cdr:cNvPr id="31" name="Imagen 30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t="14750" r="44065" b="74274"/>
        <a:stretch xmlns:a="http://schemas.openxmlformats.org/drawingml/2006/main"/>
      </cdr:blipFill>
      <cdr:spPr bwMode="auto">
        <a:xfrm xmlns:a="http://schemas.openxmlformats.org/drawingml/2006/main">
          <a:off x="9147177" y="603219"/>
          <a:ext cx="142866" cy="123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0.88022</cdr:x>
      <cdr:y>0.09314</cdr:y>
    </cdr:from>
    <cdr:to>
      <cdr:x>0.89277</cdr:x>
      <cdr:y>0.12045</cdr:y>
    </cdr:to>
    <cdr:pic>
      <cdr:nvPicPr>
        <cdr:cNvPr id="32" name="Imagen 31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605" t="51126" r="45773" b="38199"/>
        <a:stretch xmlns:a="http://schemas.openxmlformats.org/drawingml/2006/main"/>
      </cdr:blipFill>
      <cdr:spPr bwMode="auto">
        <a:xfrm xmlns:a="http://schemas.openxmlformats.org/drawingml/2006/main">
          <a:off x="9356686" y="422275"/>
          <a:ext cx="133405" cy="123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0.90442</cdr:x>
      <cdr:y>0.14145</cdr:y>
    </cdr:from>
    <cdr:to>
      <cdr:x>0.91697</cdr:x>
      <cdr:y>0.16988</cdr:y>
    </cdr:to>
    <cdr:pic>
      <cdr:nvPicPr>
        <cdr:cNvPr id="33" name="Imagen 32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7922" t="87468" r="45013" b="526"/>
        <a:stretch xmlns:a="http://schemas.openxmlformats.org/drawingml/2006/main"/>
      </cdr:blipFill>
      <cdr:spPr bwMode="auto">
        <a:xfrm xmlns:a="http://schemas.openxmlformats.org/drawingml/2006/main">
          <a:off x="9613862" y="641326"/>
          <a:ext cx="133406" cy="128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0.93757</cdr:x>
      <cdr:y>0.16667</cdr:y>
    </cdr:from>
    <cdr:to>
      <cdr:x>0.95011</cdr:x>
      <cdr:y>0.19818</cdr:y>
    </cdr:to>
    <cdr:pic>
      <cdr:nvPicPr>
        <cdr:cNvPr id="34" name="Imagen 33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r="45013" b="86965"/>
        <a:stretch xmlns:a="http://schemas.openxmlformats.org/drawingml/2006/main"/>
      </cdr:blipFill>
      <cdr:spPr bwMode="auto">
        <a:xfrm xmlns:a="http://schemas.openxmlformats.org/drawingml/2006/main">
          <a:off x="9966327" y="755660"/>
          <a:ext cx="133299" cy="142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  <cdr:relSizeAnchor xmlns:cdr="http://schemas.openxmlformats.org/drawingml/2006/chartDrawing">
    <cdr:from>
      <cdr:x>0.95371</cdr:x>
      <cdr:y>0.13305</cdr:y>
    </cdr:from>
    <cdr:to>
      <cdr:x>0.96715</cdr:x>
      <cdr:y>0.16036</cdr:y>
    </cdr:to>
    <cdr:pic>
      <cdr:nvPicPr>
        <cdr:cNvPr id="35" name="Imagen 34" descr="http://4.bp.blogspot.com/-woG52b8yDMk/T2FPMyGocCI/AAAAAAAABww/dhKh8h19ihQ/s1600/09_faseslunares2.png"/>
        <cdr:cNvPicPr/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8396" t="14750" r="44065" b="74274"/>
        <a:stretch xmlns:a="http://schemas.openxmlformats.org/drawingml/2006/main"/>
      </cdr:blipFill>
      <cdr:spPr bwMode="auto">
        <a:xfrm xmlns:a="http://schemas.openxmlformats.org/drawingml/2006/main">
          <a:off x="10137801" y="603241"/>
          <a:ext cx="142866" cy="123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 xmlns=""/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78694-50D9-864B-9D1D-75B527AB0861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1F1B-86DF-734F-B659-D7A2D0A57A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80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EB45B-FC55-AD43-975F-825A0CA93578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443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EB45B-FC55-AD43-975F-825A0CA93578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099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lllllll</a:t>
            </a:r>
          </a:p>
          <a:p>
            <a:r>
              <a:rPr lang="es-MX" dirty="0" smtClean="0"/>
              <a:t>----- Notas de la reunión (22/09/14 17:51) -----</a:t>
            </a:r>
          </a:p>
          <a:p>
            <a:r>
              <a:rPr lang="es-MX" dirty="0" smtClean="0"/>
              <a:t>extractos de plantas rusticas </a:t>
            </a:r>
          </a:p>
          <a:p>
            <a:r>
              <a:rPr lang="es-MX" dirty="0" smtClean="0"/>
              <a:t>Control de ergot con extractos de mezquite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8EDB9-E33C-6D48-954C-BF51C9813E96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36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67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21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843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521804" y="476671"/>
            <a:ext cx="810039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333292" y="6525344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D94E-6BDF-4055-B415-DE7367DAAC25}" type="slidenum">
              <a:rPr lang="ko-KR" altLang="en-US" smtClean="0"/>
              <a:pPr/>
              <a:t>‹Nº›</a:t>
            </a:fld>
            <a:endParaRPr lang="ko-KR" altLang="en-US"/>
          </a:p>
        </p:txBody>
      </p:sp>
      <p:sp>
        <p:nvSpPr>
          <p:cNvPr id="13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4180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>
              <a:defRPr sz="2000" b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427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51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3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49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6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831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06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7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611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9FB38-8235-3843-9F75-9B2DFE1EA9C2}" type="datetimeFigureOut">
              <a:rPr lang="es-ES" smtClean="0"/>
              <a:t>07/04/2016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1A68-6141-5140-92E4-3C3922E56D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6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6.gif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chart" Target="../charts/chart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victor.suarez@anec.org.m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BARRAVERD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096000"/>
            <a:ext cx="9144036" cy="2286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52736" y="152400"/>
            <a:ext cx="75117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s-ES_tradnl" sz="2000" b="1" dirty="0" smtClean="0">
              <a:solidFill>
                <a:srgbClr val="59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-108" charset="0"/>
              <a:ea typeface="ＭＳ Ｐゴシック" pitchFamily="-108" charset="-128"/>
              <a:cs typeface="+mn-cs"/>
            </a:endParaRPr>
          </a:p>
          <a:p>
            <a:pPr algn="ctr" eaLnBrk="0" hangingPunct="0">
              <a:defRPr/>
            </a:pPr>
            <a:endParaRPr lang="es-ES_tradnl" b="1" dirty="0" smtClean="0">
              <a:solidFill>
                <a:srgbClr val="59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-108" charset="0"/>
              <a:ea typeface="ＭＳ Ｐゴシック" pitchFamily="-108" charset="-128"/>
              <a:cs typeface="+mn-cs"/>
            </a:endParaRPr>
          </a:p>
        </p:txBody>
      </p:sp>
      <p:pic>
        <p:nvPicPr>
          <p:cNvPr id="13" name="Imagen 12" descr="BARRAVERD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066800"/>
            <a:ext cx="9144036" cy="22860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676400" y="50292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rgbClr val="804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31640" y="116632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Calibri"/>
                <a:cs typeface="Calibri"/>
              </a:rPr>
              <a:t>Asociación Nacional de Empresas Comercializadoras de Productores del Campo, A.C.</a:t>
            </a:r>
            <a:endParaRPr lang="es-MX" sz="2800" dirty="0">
              <a:latin typeface="Calibri"/>
              <a:cs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2648" y="4743271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latin typeface="Calibri"/>
                <a:cs typeface="Calibri"/>
              </a:rPr>
              <a:t>Víctor Suárez Carrera</a:t>
            </a:r>
          </a:p>
          <a:p>
            <a:pPr algn="r"/>
            <a:r>
              <a:rPr lang="es-MX" dirty="0" smtClean="0">
                <a:latin typeface="Calibri"/>
                <a:cs typeface="Calibri"/>
              </a:rPr>
              <a:t>Director Ejecutivo </a:t>
            </a:r>
          </a:p>
          <a:p>
            <a:pPr algn="r"/>
            <a:r>
              <a:rPr lang="es-MX" dirty="0" smtClean="0">
                <a:latin typeface="Calibri"/>
                <a:cs typeface="Calibri"/>
              </a:rPr>
              <a:t>ANEC</a:t>
            </a:r>
          </a:p>
          <a:p>
            <a:pPr algn="r"/>
            <a:r>
              <a:rPr lang="es-MX" dirty="0" smtClean="0">
                <a:latin typeface="Calibri"/>
                <a:cs typeface="Calibri"/>
              </a:rPr>
              <a:t>8 de abril de 2016.</a:t>
            </a:r>
            <a:endParaRPr lang="es-MX" dirty="0">
              <a:latin typeface="Calibri"/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60782" y="2276298"/>
            <a:ext cx="8459394" cy="1648744"/>
          </a:xfrm>
          <a:prstGeom prst="rect">
            <a:avLst/>
          </a:prstGeom>
          <a:solidFill>
            <a:schemeClr val="bg2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  <a:cs typeface="Calibri"/>
              </a:rPr>
              <a:t>Nueva revolución tecnológica con campesnos y sin transgénicos: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  <a:cs typeface="Calibri"/>
              </a:rPr>
              <a:t>de la agricultura de insumos a la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  <a:cs typeface="Calibri"/>
              </a:rPr>
              <a:t>agricultura campesina de conocimientos </a:t>
            </a:r>
            <a:r>
              <a:rPr lang="es-MX" sz="2400" b="1" dirty="0" smtClean="0">
                <a:solidFill>
                  <a:schemeClr val="tx1"/>
                </a:solidFill>
                <a:cs typeface="Calibri"/>
              </a:rPr>
              <a:t>integrados</a:t>
            </a:r>
            <a:endParaRPr lang="es-MX" sz="1600" b="1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3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8880648" cy="1143000"/>
          </a:xfrm>
        </p:spPr>
        <p:txBody>
          <a:bodyPr>
            <a:noAutofit/>
          </a:bodyPr>
          <a:lstStyle/>
          <a:p>
            <a:r>
              <a:rPr lang="es-MX" sz="28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  <a:t>Modelo ACCI: </a:t>
            </a:r>
            <a:r>
              <a:rPr lang="es-MX" sz="2400" b="1" kern="1200" dirty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  <a:t>r</a:t>
            </a:r>
            <a:r>
              <a:rPr lang="es-MX" sz="24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  <a:t>esultados posibles en el corto y mediano plazos</a:t>
            </a:r>
            <a:r>
              <a:rPr lang="es-MX" sz="18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  <a:t>.</a:t>
            </a:r>
            <a:endParaRPr lang="es-MX" sz="1800" b="1" kern="1200" dirty="0">
              <a:solidFill>
                <a:srgbClr val="1732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-108" charset="0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03648"/>
            <a:ext cx="8892480" cy="5337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 smtClean="0">
                <a:latin typeface="Calibri"/>
                <a:cs typeface="Calibri"/>
              </a:rPr>
              <a:t>Con </a:t>
            </a:r>
            <a:r>
              <a:rPr lang="es-ES_tradnl" sz="2400" b="1" dirty="0">
                <a:latin typeface="Calibri"/>
                <a:cs typeface="Calibri"/>
              </a:rPr>
              <a:t>la nueva revolución tecnológica es posible alcanzar múltiples resultados</a:t>
            </a:r>
            <a:r>
              <a:rPr lang="es-ES_tradnl" sz="2400" dirty="0">
                <a:latin typeface="Calibri"/>
                <a:cs typeface="Calibri"/>
              </a:rPr>
              <a:t>, entre otros: </a:t>
            </a:r>
            <a:endParaRPr lang="es-ES_tradnl" sz="2400" dirty="0" smtClean="0">
              <a:latin typeface="Calibri"/>
              <a:cs typeface="Calibri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s-ES_tradnl" sz="1600" dirty="0" smtClean="0">
                <a:latin typeface="Calibri"/>
                <a:cs typeface="Calibri"/>
              </a:rPr>
              <a:t>Impulsar </a:t>
            </a:r>
            <a:r>
              <a:rPr lang="es-ES_tradnl" sz="1800" b="1" i="1" dirty="0" smtClean="0">
                <a:latin typeface="Calibri"/>
                <a:cs typeface="Calibri"/>
              </a:rPr>
              <a:t>significativamente </a:t>
            </a:r>
            <a:r>
              <a:rPr lang="es-ES_tradnl" sz="1600" dirty="0" smtClean="0">
                <a:latin typeface="Calibri"/>
                <a:cs typeface="Calibri"/>
              </a:rPr>
              <a:t>y en </a:t>
            </a:r>
            <a:r>
              <a:rPr lang="es-ES_tradnl" sz="1800" b="1" i="1" dirty="0" smtClean="0">
                <a:latin typeface="Calibri"/>
                <a:cs typeface="Calibri"/>
              </a:rPr>
              <a:t>el corto plazo </a:t>
            </a:r>
            <a:r>
              <a:rPr lang="es-ES_tradnl" sz="1600" dirty="0">
                <a:latin typeface="Calibri"/>
                <a:cs typeface="Calibri"/>
              </a:rPr>
              <a:t>la productividad </a:t>
            </a:r>
            <a:r>
              <a:rPr lang="es-ES_tradnl" sz="1600" dirty="0" smtClean="0">
                <a:latin typeface="Calibri"/>
                <a:cs typeface="Calibri"/>
              </a:rPr>
              <a:t>agrícola sustentable.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_tradnl" sz="1600" dirty="0" smtClean="0">
                <a:latin typeface="Calibri"/>
                <a:cs typeface="Calibri"/>
              </a:rPr>
              <a:t>Reducir </a:t>
            </a:r>
            <a:r>
              <a:rPr lang="es-ES_tradnl" sz="1800" b="1" i="1" dirty="0" smtClean="0">
                <a:latin typeface="Calibri"/>
                <a:cs typeface="Calibri"/>
              </a:rPr>
              <a:t>drásticamente</a:t>
            </a:r>
            <a:r>
              <a:rPr lang="es-ES_tradnl" sz="1600" dirty="0" smtClean="0">
                <a:latin typeface="Calibri"/>
                <a:cs typeface="Calibri"/>
              </a:rPr>
              <a:t> los </a:t>
            </a:r>
            <a:r>
              <a:rPr lang="es-ES_tradnl" sz="1600" b="1" dirty="0" smtClean="0">
                <a:latin typeface="Calibri"/>
                <a:cs typeface="Calibri"/>
              </a:rPr>
              <a:t>costos de producción </a:t>
            </a:r>
            <a:r>
              <a:rPr lang="es-ES_tradnl" sz="1600" dirty="0" smtClean="0">
                <a:latin typeface="Calibri"/>
                <a:cs typeface="Calibri"/>
              </a:rPr>
              <a:t>y aumentar </a:t>
            </a:r>
            <a:r>
              <a:rPr lang="es-ES_tradnl" sz="1600" dirty="0">
                <a:latin typeface="Calibri"/>
                <a:cs typeface="Calibri"/>
              </a:rPr>
              <a:t>la </a:t>
            </a:r>
            <a:r>
              <a:rPr lang="es-ES_tradnl" sz="1600" dirty="0" smtClean="0">
                <a:latin typeface="Calibri"/>
                <a:cs typeface="Calibri"/>
              </a:rPr>
              <a:t>rentabilidad</a:t>
            </a:r>
            <a:r>
              <a:rPr lang="es-ES_tradnl" sz="1600" dirty="0">
                <a:latin typeface="Calibri"/>
                <a:cs typeface="Calibri"/>
              </a:rPr>
              <a:t>.</a:t>
            </a:r>
            <a:endParaRPr lang="es-ES_tradnl" sz="1600" dirty="0" smtClean="0">
              <a:latin typeface="Calibri"/>
              <a:cs typeface="Calibri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s-ES_tradnl" sz="1600" b="1" dirty="0" smtClean="0">
                <a:latin typeface="Calibri"/>
                <a:cs typeface="Calibri"/>
              </a:rPr>
              <a:t>Regenerar el suelo</a:t>
            </a:r>
            <a:r>
              <a:rPr lang="es-ES_tradnl" sz="1600" dirty="0" smtClean="0">
                <a:latin typeface="Calibri"/>
                <a:cs typeface="Calibri"/>
              </a:rPr>
              <a:t>, </a:t>
            </a:r>
            <a:r>
              <a:rPr lang="es-ES_tradnl" sz="1600" dirty="0">
                <a:latin typeface="Calibri"/>
                <a:cs typeface="Calibri"/>
              </a:rPr>
              <a:t>proteger los recursos </a:t>
            </a:r>
            <a:r>
              <a:rPr lang="es-ES_tradnl" sz="1600" dirty="0" smtClean="0">
                <a:latin typeface="Calibri"/>
                <a:cs typeface="Calibri"/>
              </a:rPr>
              <a:t>naturales y propiciar una agricultura baja en emisiones de carbono.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_tradnl" sz="1600" dirty="0">
                <a:latin typeface="Calibri"/>
                <a:cs typeface="Calibri"/>
              </a:rPr>
              <a:t>P</a:t>
            </a:r>
            <a:r>
              <a:rPr lang="es-ES_tradnl" sz="1600" dirty="0" smtClean="0">
                <a:latin typeface="Calibri"/>
                <a:cs typeface="Calibri"/>
              </a:rPr>
              <a:t>roducir </a:t>
            </a:r>
            <a:r>
              <a:rPr lang="es-ES_tradnl" sz="1600" b="1" dirty="0">
                <a:latin typeface="Calibri"/>
                <a:cs typeface="Calibri"/>
              </a:rPr>
              <a:t>alimentos sanos </a:t>
            </a:r>
            <a:r>
              <a:rPr lang="es-ES_tradnl" sz="1600" b="1" dirty="0" smtClean="0">
                <a:latin typeface="Calibri"/>
                <a:cs typeface="Calibri"/>
              </a:rPr>
              <a:t>y con mayor calidad nutricional </a:t>
            </a:r>
            <a:r>
              <a:rPr lang="es-ES_tradnl" sz="1600" dirty="0">
                <a:latin typeface="Calibri"/>
                <a:cs typeface="Calibri"/>
              </a:rPr>
              <a:t>para el autoconsumo y el mercado </a:t>
            </a:r>
            <a:r>
              <a:rPr lang="es-ES_tradnl" sz="1600" dirty="0" smtClean="0">
                <a:latin typeface="Calibri"/>
                <a:cs typeface="Calibri"/>
              </a:rPr>
              <a:t>nacional</a:t>
            </a:r>
            <a:r>
              <a:rPr lang="es-ES_tradnl" sz="1600" dirty="0">
                <a:latin typeface="Calibri"/>
                <a:cs typeface="Calibri"/>
              </a:rPr>
              <a:t>.</a:t>
            </a:r>
            <a:endParaRPr lang="es-ES_tradnl" sz="1600" dirty="0" smtClean="0">
              <a:latin typeface="Calibri"/>
              <a:cs typeface="Calibri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s-ES_tradnl" sz="1600" b="1" dirty="0" smtClean="0">
                <a:latin typeface="Calibri"/>
                <a:cs typeface="Calibri"/>
              </a:rPr>
              <a:t>Revalorizar </a:t>
            </a:r>
            <a:r>
              <a:rPr lang="es-ES_tradnl" sz="1600" b="1" dirty="0">
                <a:latin typeface="Calibri"/>
                <a:cs typeface="Calibri"/>
              </a:rPr>
              <a:t>el trabajo campesino </a:t>
            </a:r>
            <a:r>
              <a:rPr lang="es-ES_tradnl" sz="1600" dirty="0">
                <a:latin typeface="Calibri"/>
                <a:cs typeface="Calibri"/>
              </a:rPr>
              <a:t>y los modos de vida </a:t>
            </a:r>
            <a:r>
              <a:rPr lang="es-ES_tradnl" sz="1600" dirty="0" smtClean="0">
                <a:latin typeface="Calibri"/>
                <a:cs typeface="Calibri"/>
              </a:rPr>
              <a:t>rurales.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_tradnl" sz="1600" b="1" dirty="0">
                <a:latin typeface="Calibri"/>
                <a:cs typeface="Calibri"/>
              </a:rPr>
              <a:t>R</a:t>
            </a:r>
            <a:r>
              <a:rPr lang="es-ES_tradnl" sz="1600" b="1" dirty="0" smtClean="0">
                <a:latin typeface="Calibri"/>
                <a:cs typeface="Calibri"/>
              </a:rPr>
              <a:t>eactivar </a:t>
            </a:r>
            <a:r>
              <a:rPr lang="es-ES_tradnl" sz="1600" b="1" dirty="0">
                <a:latin typeface="Calibri"/>
                <a:cs typeface="Calibri"/>
              </a:rPr>
              <a:t>la economía agrícola </a:t>
            </a:r>
            <a:r>
              <a:rPr lang="es-ES_tradnl" sz="1600" dirty="0">
                <a:latin typeface="Calibri"/>
                <a:cs typeface="Calibri"/>
              </a:rPr>
              <a:t>y </a:t>
            </a:r>
            <a:r>
              <a:rPr lang="es-ES_tradnl" sz="1600" dirty="0" smtClean="0">
                <a:latin typeface="Calibri"/>
                <a:cs typeface="Calibri"/>
              </a:rPr>
              <a:t>rural</a:t>
            </a:r>
            <a:r>
              <a:rPr lang="es-ES_tradnl" sz="1600" dirty="0">
                <a:latin typeface="Calibri"/>
                <a:cs typeface="Calibri"/>
              </a:rPr>
              <a:t>.</a:t>
            </a:r>
            <a:endParaRPr lang="es-ES_tradnl" sz="1600" dirty="0" smtClean="0">
              <a:latin typeface="Calibri"/>
              <a:cs typeface="Calibri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s-ES_tradnl" sz="1600" dirty="0">
                <a:latin typeface="Calibri"/>
                <a:cs typeface="Calibri"/>
              </a:rPr>
              <a:t>R</a:t>
            </a:r>
            <a:r>
              <a:rPr lang="es-ES_tradnl" sz="1600" dirty="0" smtClean="0">
                <a:latin typeface="Calibri"/>
                <a:cs typeface="Calibri"/>
              </a:rPr>
              <a:t>econstruir </a:t>
            </a:r>
            <a:r>
              <a:rPr lang="es-ES_tradnl" sz="1600" dirty="0">
                <a:latin typeface="Calibri"/>
                <a:cs typeface="Calibri"/>
              </a:rPr>
              <a:t>la </a:t>
            </a:r>
            <a:r>
              <a:rPr lang="es-ES_tradnl" sz="1600" b="1" dirty="0">
                <a:latin typeface="Calibri"/>
                <a:cs typeface="Calibri"/>
              </a:rPr>
              <a:t>cohesión social a escala familiar, </a:t>
            </a:r>
            <a:r>
              <a:rPr lang="es-ES_tradnl" sz="1600" dirty="0">
                <a:latin typeface="Calibri"/>
                <a:cs typeface="Calibri"/>
              </a:rPr>
              <a:t>comunitaria y </a:t>
            </a:r>
            <a:r>
              <a:rPr lang="es-ES_tradnl" sz="1600" dirty="0" smtClean="0">
                <a:latin typeface="Calibri"/>
                <a:cs typeface="Calibri"/>
              </a:rPr>
              <a:t>étnica.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_tradnl" sz="1600" dirty="0">
                <a:latin typeface="Calibri"/>
                <a:cs typeface="Calibri"/>
              </a:rPr>
              <a:t>B</a:t>
            </a:r>
            <a:r>
              <a:rPr lang="es-ES_tradnl" sz="1600" dirty="0" smtClean="0">
                <a:latin typeface="Calibri"/>
                <a:cs typeface="Calibri"/>
              </a:rPr>
              <a:t>rindar </a:t>
            </a:r>
            <a:r>
              <a:rPr lang="es-ES_tradnl" sz="1600" dirty="0">
                <a:latin typeface="Calibri"/>
                <a:cs typeface="Calibri"/>
              </a:rPr>
              <a:t>oportunidades de </a:t>
            </a:r>
            <a:r>
              <a:rPr lang="es-ES_tradnl" sz="1600" b="1" dirty="0">
                <a:latin typeface="Calibri"/>
                <a:cs typeface="Calibri"/>
              </a:rPr>
              <a:t>empleo e ingreso dignos para la juventud </a:t>
            </a:r>
            <a:r>
              <a:rPr lang="es-ES_tradnl" sz="1600" dirty="0">
                <a:latin typeface="Calibri"/>
                <a:cs typeface="Calibri"/>
              </a:rPr>
              <a:t>del </a:t>
            </a:r>
            <a:r>
              <a:rPr lang="es-ES_tradnl" sz="1600" dirty="0" smtClean="0">
                <a:latin typeface="Calibri"/>
                <a:cs typeface="Calibri"/>
              </a:rPr>
              <a:t>campo</a:t>
            </a:r>
            <a:r>
              <a:rPr lang="es-ES_tradnl" sz="1600" dirty="0">
                <a:latin typeface="Calibri"/>
                <a:cs typeface="Calibri"/>
              </a:rPr>
              <a:t>.</a:t>
            </a:r>
            <a:endParaRPr lang="es-ES_tradnl" sz="1600" dirty="0" smtClean="0">
              <a:latin typeface="Calibri"/>
              <a:cs typeface="Calibri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s-ES_tradnl" sz="1600" b="1" dirty="0">
                <a:latin typeface="Calibri"/>
                <a:cs typeface="Calibri"/>
              </a:rPr>
              <a:t>A</a:t>
            </a:r>
            <a:r>
              <a:rPr lang="es-ES_tradnl" sz="1600" b="1" dirty="0" smtClean="0">
                <a:latin typeface="Calibri"/>
                <a:cs typeface="Calibri"/>
              </a:rPr>
              <a:t>mortiguar </a:t>
            </a:r>
            <a:r>
              <a:rPr lang="es-ES_tradnl" sz="1600" b="1" dirty="0">
                <a:latin typeface="Calibri"/>
                <a:cs typeface="Calibri"/>
              </a:rPr>
              <a:t>los impactos negativos del cambio climático</a:t>
            </a:r>
            <a:r>
              <a:rPr lang="es-ES_tradnl" sz="1600" dirty="0">
                <a:latin typeface="Calibri"/>
                <a:cs typeface="Calibri"/>
              </a:rPr>
              <a:t>, y proveer las mejores estrategias de adaptación al mismo</a:t>
            </a:r>
            <a:r>
              <a:rPr lang="es-ES_tradnl" sz="1600" dirty="0" smtClean="0">
                <a:latin typeface="Calibri"/>
                <a:cs typeface="Calibri"/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ES_tradnl" sz="1600" dirty="0" smtClean="0">
                <a:latin typeface="Calibri"/>
                <a:cs typeface="Calibri"/>
              </a:rPr>
              <a:t> </a:t>
            </a:r>
            <a:r>
              <a:rPr lang="es-ES_tradnl" sz="1600" dirty="0">
                <a:latin typeface="Calibri"/>
                <a:cs typeface="Calibri"/>
              </a:rPr>
              <a:t>Y sobre todo, garantizar </a:t>
            </a:r>
            <a:r>
              <a:rPr lang="es-ES_tradnl" sz="1600" b="1" dirty="0">
                <a:latin typeface="Calibri"/>
                <a:cs typeface="Calibri"/>
              </a:rPr>
              <a:t>la autodeterminación </a:t>
            </a:r>
            <a:r>
              <a:rPr lang="es-ES_tradnl" sz="1600" dirty="0">
                <a:latin typeface="Calibri"/>
                <a:cs typeface="Calibri"/>
              </a:rPr>
              <a:t>en materia alimentaria, económica y tecnológica y la seguridad alimentaria a largo plazo del país.</a:t>
            </a:r>
          </a:p>
          <a:p>
            <a:pPr marL="514350" indent="-514350">
              <a:buFont typeface="+mj-lt"/>
              <a:buAutoNum type="arabicPeriod"/>
            </a:pPr>
            <a:endParaRPr lang="es-MX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6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 bwMode="auto">
          <a:xfrm>
            <a:off x="22920" y="1099344"/>
            <a:ext cx="9144000" cy="579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97371867"/>
              </p:ext>
            </p:extLst>
          </p:nvPr>
        </p:nvGraphicFramePr>
        <p:xfrm>
          <a:off x="3165358" y="4954969"/>
          <a:ext cx="6054842" cy="2360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-202037" y="381000"/>
            <a:ext cx="94222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700" b="1" i="1" dirty="0" smtClean="0">
                <a:latin typeface="Calibri"/>
                <a:cs typeface="Calibri"/>
              </a:rPr>
              <a:t>de la agricultura de insumos a la agricultura de conocimientos integrados en sistemas complejos</a:t>
            </a:r>
            <a:endParaRPr lang="es-ES_tradnl" sz="1700" b="1" i="1" dirty="0">
              <a:latin typeface="Calibri"/>
              <a:cs typeface="Calibri"/>
            </a:endParaRPr>
          </a:p>
        </p:txBody>
      </p:sp>
      <p:pic>
        <p:nvPicPr>
          <p:cNvPr id="11" name="Imagen 10" descr="fenologia-maiz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24400" y="4191000"/>
            <a:ext cx="4026583" cy="1295400"/>
          </a:xfrm>
          <a:prstGeom prst="rect">
            <a:avLst/>
          </a:prstGeom>
        </p:spPr>
      </p:pic>
      <p:sp>
        <p:nvSpPr>
          <p:cNvPr id="12" name="Abrir llave 11"/>
          <p:cNvSpPr/>
          <p:nvPr/>
        </p:nvSpPr>
        <p:spPr>
          <a:xfrm rot="5400000" flipH="1">
            <a:off x="5981701" y="1257301"/>
            <a:ext cx="380999" cy="5791199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ángulo 13"/>
          <p:cNvSpPr/>
          <p:nvPr/>
        </p:nvSpPr>
        <p:spPr>
          <a:xfrm>
            <a:off x="5244030" y="3233143"/>
            <a:ext cx="2395284" cy="205928"/>
          </a:xfrm>
          <a:prstGeom prst="rect">
            <a:avLst/>
          </a:prstGeom>
          <a:solidFill>
            <a:srgbClr val="7437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5244030" y="3481877"/>
            <a:ext cx="2395284" cy="2059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Rectángulo 15"/>
          <p:cNvSpPr/>
          <p:nvPr/>
        </p:nvSpPr>
        <p:spPr>
          <a:xfrm>
            <a:off x="5244029" y="3728533"/>
            <a:ext cx="2395284" cy="195920"/>
          </a:xfrm>
          <a:prstGeom prst="rect">
            <a:avLst/>
          </a:prstGeom>
          <a:solidFill>
            <a:srgbClr val="9A4909"/>
          </a:solidFill>
          <a:ln>
            <a:solidFill>
              <a:srgbClr val="A252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Flecha circular 16"/>
          <p:cNvSpPr/>
          <p:nvPr/>
        </p:nvSpPr>
        <p:spPr>
          <a:xfrm rot="16200000">
            <a:off x="3517731" y="1366263"/>
            <a:ext cx="3065512" cy="24561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9798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008000"/>
              </a:gs>
            </a:gsLst>
            <a:lin ang="0" scaled="1"/>
            <a:tileRect/>
          </a:gradFill>
          <a:ln>
            <a:solidFill>
              <a:srgbClr val="64C56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t" anchorCtr="0">
            <a:normAutofit/>
          </a:bodyPr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8" name="Flecha circular 17"/>
          <p:cNvSpPr/>
          <p:nvPr/>
        </p:nvSpPr>
        <p:spPr>
          <a:xfrm rot="5400000">
            <a:off x="6211012" y="1304343"/>
            <a:ext cx="3065512" cy="24561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9798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64C56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t" anchorCtr="0">
            <a:normAutofit/>
          </a:bodyPr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20" name="Imagen 19" descr="Vinilo decorativo viento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180455" y="1034532"/>
            <a:ext cx="664301" cy="56566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810029" y="2312202"/>
            <a:ext cx="118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smtClean="0">
                <a:latin typeface="Calibri"/>
                <a:cs typeface="Calibri"/>
              </a:rPr>
              <a:t>Planta</a:t>
            </a:r>
            <a:endParaRPr lang="es-ES_tradnl" sz="1800" b="1" dirty="0">
              <a:latin typeface="Calibri"/>
              <a:cs typeface="Calibri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818267" y="1537633"/>
            <a:ext cx="89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smtClean="0">
                <a:latin typeface="Calibri"/>
                <a:cs typeface="Calibri"/>
              </a:rPr>
              <a:t>Aire</a:t>
            </a:r>
            <a:endParaRPr lang="es-ES_tradnl" sz="1800" b="1" dirty="0">
              <a:latin typeface="Calibri"/>
              <a:cs typeface="Calibri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860032" y="3356992"/>
            <a:ext cx="36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smtClean="0">
                <a:latin typeface="Calibri"/>
                <a:cs typeface="Calibri"/>
              </a:rPr>
              <a:t>             Suelo</a:t>
            </a:r>
          </a:p>
          <a:p>
            <a:r>
              <a:rPr lang="es-ES_tradnl" sz="1400" b="1" dirty="0" smtClean="0">
                <a:latin typeface="Calibri"/>
                <a:cs typeface="Calibri"/>
              </a:rPr>
              <a:t>   (Ecosistema vivo, no sustrato inerte)</a:t>
            </a:r>
            <a:endParaRPr lang="es-ES_tradnl" sz="1400" b="1" dirty="0">
              <a:latin typeface="Calibri"/>
              <a:cs typeface="Calibri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3565554" y="3207075"/>
            <a:ext cx="5592859" cy="4275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7703181" y="1847671"/>
            <a:ext cx="151701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1800" b="1" dirty="0" smtClean="0">
                <a:latin typeface="Calibri"/>
                <a:cs typeface="Calibri"/>
              </a:rPr>
              <a:t>SISTEMA ECONÓMICO, POLÍTICO Y SOCIAL</a:t>
            </a:r>
            <a:endParaRPr lang="es-ES_tradnl" sz="1800" b="1" dirty="0">
              <a:latin typeface="Calibri"/>
              <a:cs typeface="Calibri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461028" y="2173069"/>
            <a:ext cx="141577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s-ES_tradnl" sz="1800" b="1" dirty="0" smtClean="0">
                <a:latin typeface="Calibri"/>
                <a:cs typeface="Calibri"/>
              </a:rPr>
              <a:t>CLIMA</a:t>
            </a:r>
          </a:p>
          <a:p>
            <a:pPr algn="ctr"/>
            <a:r>
              <a:rPr lang="es-ES_tradnl" sz="1800" b="1" dirty="0" smtClean="0">
                <a:latin typeface="Calibri"/>
                <a:cs typeface="Calibri"/>
              </a:rPr>
              <a:t>PLANETARIO</a:t>
            </a:r>
            <a:endParaRPr lang="es-ES_tradnl" sz="1800" b="1" dirty="0">
              <a:latin typeface="Calibri"/>
              <a:cs typeface="Calibri"/>
            </a:endParaRPr>
          </a:p>
        </p:txBody>
      </p:sp>
      <p:graphicFrame>
        <p:nvGraphicFramePr>
          <p:cNvPr id="27" name="Diagrama 26"/>
          <p:cNvGraphicFramePr/>
          <p:nvPr/>
        </p:nvGraphicFramePr>
        <p:xfrm>
          <a:off x="-76200" y="1143000"/>
          <a:ext cx="3200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3119735" y="1447800"/>
            <a:ext cx="461665" cy="2819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_tradnl" sz="1800" b="1" dirty="0" smtClean="0">
                <a:latin typeface="Calibri"/>
                <a:cs typeface="Calibri"/>
              </a:rPr>
              <a:t>APROPIACIÓN</a:t>
            </a:r>
            <a:endParaRPr lang="es-ES_tradnl" sz="1800" b="1" dirty="0">
              <a:latin typeface="Calibri"/>
              <a:cs typeface="Calibri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92429" y="1371600"/>
            <a:ext cx="192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latin typeface="Calibri"/>
                <a:cs typeface="Calibri"/>
              </a:rPr>
              <a:t>ORG. NACIONAL</a:t>
            </a:r>
            <a:endParaRPr lang="es-ES_tradnl" sz="2000" b="1" dirty="0">
              <a:latin typeface="Calibri"/>
              <a:cs typeface="Calibri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20356" y="1962090"/>
            <a:ext cx="189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latin typeface="Calibri"/>
                <a:cs typeface="Calibri"/>
              </a:rPr>
              <a:t>ORG. REGIONAL</a:t>
            </a:r>
            <a:endParaRPr lang="es-ES_tradnl" sz="2000" b="1" dirty="0">
              <a:latin typeface="Calibri"/>
              <a:cs typeface="Calibri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818556" y="2495490"/>
            <a:ext cx="14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latin typeface="Calibri"/>
                <a:cs typeface="Calibri"/>
              </a:rPr>
              <a:t>ORG. LOCAL</a:t>
            </a:r>
            <a:endParaRPr lang="es-ES_tradnl" sz="2000" b="1" dirty="0">
              <a:latin typeface="Calibri"/>
              <a:cs typeface="Calibri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996062" y="3048000"/>
            <a:ext cx="1137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100" b="1" dirty="0" smtClean="0">
                <a:latin typeface="Calibri"/>
                <a:cs typeface="Calibri"/>
              </a:rPr>
              <a:t>AGRICULTOR (A)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3131840" y="4572000"/>
            <a:ext cx="2823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atin typeface="Calibri"/>
                <a:cs typeface="Calibri"/>
              </a:rPr>
              <a:t>C</a:t>
            </a:r>
            <a:r>
              <a:rPr lang="es-ES_tradnl" b="1" dirty="0" smtClean="0">
                <a:latin typeface="Calibri"/>
                <a:cs typeface="Calibri"/>
              </a:rPr>
              <a:t>iclos </a:t>
            </a:r>
          </a:p>
          <a:p>
            <a:r>
              <a:rPr lang="es-ES_tradnl" b="1" dirty="0" smtClean="0">
                <a:latin typeface="Calibri"/>
                <a:cs typeface="Calibri"/>
              </a:rPr>
              <a:t>dinámicos</a:t>
            </a:r>
            <a:endParaRPr lang="es-ES_tradnl" b="1" dirty="0">
              <a:latin typeface="Calibri"/>
              <a:cs typeface="Calibri"/>
            </a:endParaRPr>
          </a:p>
        </p:txBody>
      </p:sp>
      <p:pic>
        <p:nvPicPr>
          <p:cNvPr id="37" name="Imagen 36" descr="nutrol_progr_maiz1.gif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943600" y="808456"/>
            <a:ext cx="1395611" cy="291517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18556" y="0"/>
            <a:ext cx="793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Calibri"/>
                <a:cs typeface="Calibri"/>
              </a:rPr>
              <a:t>Revolución tecnológica con campesinos y sin transgénicos:</a:t>
            </a:r>
            <a:endParaRPr lang="es-ES_tradnl" sz="2400" b="1" dirty="0">
              <a:latin typeface="Calibri"/>
              <a:cs typeface="Calibri"/>
            </a:endParaRPr>
          </a:p>
        </p:txBody>
      </p:sp>
      <p:cxnSp>
        <p:nvCxnSpPr>
          <p:cNvPr id="44" name="Conector recto 43"/>
          <p:cNvCxnSpPr/>
          <p:nvPr/>
        </p:nvCxnSpPr>
        <p:spPr bwMode="auto">
          <a:xfrm rot="5400000" flipH="1" flipV="1">
            <a:off x="5295900" y="1333500"/>
            <a:ext cx="1600200" cy="7620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Conector recto 44"/>
          <p:cNvCxnSpPr/>
          <p:nvPr/>
        </p:nvCxnSpPr>
        <p:spPr bwMode="auto">
          <a:xfrm rot="5400000" flipH="1" flipV="1">
            <a:off x="5676900" y="1943100"/>
            <a:ext cx="609600" cy="5334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0" name="Conector recto 49"/>
          <p:cNvCxnSpPr/>
          <p:nvPr/>
        </p:nvCxnSpPr>
        <p:spPr bwMode="auto">
          <a:xfrm flipV="1">
            <a:off x="5715000" y="2209800"/>
            <a:ext cx="762000" cy="3048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Conector recto 53"/>
          <p:cNvCxnSpPr/>
          <p:nvPr/>
        </p:nvCxnSpPr>
        <p:spPr bwMode="auto">
          <a:xfrm rot="16200000" flipH="1">
            <a:off x="5600700" y="2628900"/>
            <a:ext cx="838200" cy="6096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5">
                <a:lumMod val="75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7" name="Conector curvado 76"/>
          <p:cNvCxnSpPr/>
          <p:nvPr/>
        </p:nvCxnSpPr>
        <p:spPr bwMode="auto">
          <a:xfrm>
            <a:off x="1447800" y="1143000"/>
            <a:ext cx="1676400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1" name="Conector recto 80"/>
          <p:cNvCxnSpPr/>
          <p:nvPr/>
        </p:nvCxnSpPr>
        <p:spPr>
          <a:xfrm rot="16200000" flipH="1">
            <a:off x="152401" y="3886200"/>
            <a:ext cx="5943599" cy="1"/>
          </a:xfrm>
          <a:prstGeom prst="line">
            <a:avLst/>
          </a:prstGeom>
          <a:ln>
            <a:solidFill>
              <a:schemeClr val="accent5">
                <a:lumMod val="50000"/>
                <a:alpha val="7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 bwMode="auto">
          <a:xfrm>
            <a:off x="152400" y="4724401"/>
            <a:ext cx="1219200" cy="6857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cs typeface="Calibri"/>
              </a:rPr>
              <a:t>Sabiduría Campesina Ancestral</a:t>
            </a:r>
          </a:p>
        </p:txBody>
      </p:sp>
      <p:sp>
        <p:nvSpPr>
          <p:cNvPr id="40" name="Rectángulo 39"/>
          <p:cNvSpPr/>
          <p:nvPr/>
        </p:nvSpPr>
        <p:spPr bwMode="auto">
          <a:xfrm>
            <a:off x="1905000" y="4724400"/>
            <a:ext cx="1066800" cy="685800"/>
          </a:xfrm>
          <a:prstGeom prst="rect">
            <a:avLst/>
          </a:prstGeom>
          <a:solidFill>
            <a:srgbClr val="D7512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_tradnl" sz="1200" b="1" dirty="0" smtClean="0">
                <a:solidFill>
                  <a:srgbClr val="FFFFFF"/>
                </a:solidFill>
                <a:latin typeface="Calibri"/>
                <a:cs typeface="Calibri"/>
              </a:rPr>
              <a:t>Conocimiento </a:t>
            </a:r>
            <a:r>
              <a:rPr lang="es-ES_tradnl" sz="1100" b="1" dirty="0" smtClean="0">
                <a:solidFill>
                  <a:srgbClr val="FFFFFF"/>
                </a:solidFill>
                <a:latin typeface="Calibri"/>
                <a:cs typeface="Calibri"/>
              </a:rPr>
              <a:t>Científico Aplicado </a:t>
            </a:r>
            <a:endParaRPr lang="es-ES_tradnl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ángulo 40"/>
          <p:cNvSpPr/>
          <p:nvPr/>
        </p:nvSpPr>
        <p:spPr bwMode="auto">
          <a:xfrm>
            <a:off x="914400" y="5965448"/>
            <a:ext cx="1524000" cy="646331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ES_tradnl" sz="1200" b="1" dirty="0" smtClean="0">
                <a:solidFill>
                  <a:srgbClr val="FFFFFF"/>
                </a:solidFill>
                <a:latin typeface="Calibri"/>
                <a:cs typeface="Calibri"/>
              </a:rPr>
              <a:t>Agricultura de Conocimientos Integrados</a:t>
            </a:r>
          </a:p>
        </p:txBody>
      </p:sp>
      <p:sp>
        <p:nvSpPr>
          <p:cNvPr id="42" name="Más 41"/>
          <p:cNvSpPr/>
          <p:nvPr/>
        </p:nvSpPr>
        <p:spPr bwMode="auto">
          <a:xfrm>
            <a:off x="1447800" y="4876800"/>
            <a:ext cx="304800" cy="381000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3" name="Conector angular 42"/>
          <p:cNvCxnSpPr>
            <a:stCxn id="38" idx="2"/>
          </p:cNvCxnSpPr>
          <p:nvPr/>
        </p:nvCxnSpPr>
        <p:spPr bwMode="auto">
          <a:xfrm rot="16200000" flipH="1">
            <a:off x="1028700" y="5143500"/>
            <a:ext cx="228600" cy="76200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Conector angular 42"/>
          <p:cNvCxnSpPr>
            <a:stCxn id="40" idx="2"/>
          </p:cNvCxnSpPr>
          <p:nvPr/>
        </p:nvCxnSpPr>
        <p:spPr bwMode="auto">
          <a:xfrm rot="5400000">
            <a:off x="1866900" y="5067300"/>
            <a:ext cx="228600" cy="91440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Conector recto 56"/>
          <p:cNvCxnSpPr/>
          <p:nvPr/>
        </p:nvCxnSpPr>
        <p:spPr bwMode="auto">
          <a:xfrm rot="5400000">
            <a:off x="1447006" y="5791200"/>
            <a:ext cx="304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1" name="Cheurón 70"/>
          <p:cNvSpPr/>
          <p:nvPr/>
        </p:nvSpPr>
        <p:spPr bwMode="auto">
          <a:xfrm>
            <a:off x="2667000" y="5867400"/>
            <a:ext cx="381000" cy="762000"/>
          </a:xfrm>
          <a:prstGeom prst="chevron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Cheurón 71"/>
          <p:cNvSpPr/>
          <p:nvPr/>
        </p:nvSpPr>
        <p:spPr bwMode="auto">
          <a:xfrm rot="16200000">
            <a:off x="1333500" y="3695700"/>
            <a:ext cx="381000" cy="1371600"/>
          </a:xfrm>
          <a:prstGeom prst="chevron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7" name="Imagen 46" descr="5209423-icons-for-the-internet-and-magazines-on-the-theme-of-love-and-family.gif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162050" y="3276600"/>
            <a:ext cx="666750" cy="581736"/>
          </a:xfrm>
          <a:prstGeom prst="rect">
            <a:avLst/>
          </a:prstGeom>
        </p:spPr>
      </p:pic>
      <p:cxnSp>
        <p:nvCxnSpPr>
          <p:cNvPr id="76" name="Conector curvado 75"/>
          <p:cNvCxnSpPr/>
          <p:nvPr/>
        </p:nvCxnSpPr>
        <p:spPr bwMode="auto">
          <a:xfrm>
            <a:off x="1447800" y="4114800"/>
            <a:ext cx="1676400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48" name="Imagen 47" descr="7730201-conjunto-de-iconos-de-clima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58000" y="990600"/>
            <a:ext cx="838200" cy="772026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7010400" y="1828800"/>
            <a:ext cx="89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smtClean="0">
                <a:latin typeface="Calibri"/>
                <a:cs typeface="Calibri"/>
              </a:rPr>
              <a:t>Agua</a:t>
            </a:r>
            <a:endParaRPr lang="es-ES_tradnl" sz="1800" b="1" dirty="0">
              <a:latin typeface="Calibri"/>
              <a:cs typeface="Calibri"/>
            </a:endParaRPr>
          </a:p>
        </p:txBody>
      </p:sp>
      <p:sp>
        <p:nvSpPr>
          <p:cNvPr id="52" name="Llamada de flecha a la izquierda 51"/>
          <p:cNvSpPr/>
          <p:nvPr/>
        </p:nvSpPr>
        <p:spPr bwMode="auto">
          <a:xfrm>
            <a:off x="1752600" y="2971800"/>
            <a:ext cx="1295400" cy="1066800"/>
          </a:xfrm>
          <a:prstGeom prst="leftArrowCallout">
            <a:avLst/>
          </a:prstGeom>
          <a:solidFill>
            <a:srgbClr val="CCFFCC"/>
          </a:solidFill>
          <a:ln w="15875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900" b="1" dirty="0" smtClean="0">
                <a:latin typeface="Calibri"/>
                <a:cs typeface="Calibri"/>
              </a:rPr>
              <a:t>SUJETO </a:t>
            </a:r>
          </a:p>
          <a:p>
            <a:pPr algn="ctr"/>
            <a:r>
              <a:rPr lang="es-ES_tradnl" sz="900" b="1" dirty="0" smtClean="0">
                <a:latin typeface="Calibri"/>
                <a:cs typeface="Calibri"/>
              </a:rPr>
              <a:t>PRODUCTIVO</a:t>
            </a:r>
          </a:p>
          <a:p>
            <a:pPr algn="ctr"/>
            <a:r>
              <a:rPr lang="es-ES_tradnl" sz="900" b="1" dirty="0" smtClean="0">
                <a:latin typeface="Calibri"/>
                <a:cs typeface="Calibri"/>
              </a:rPr>
              <a:t>DE DERECHOS,</a:t>
            </a:r>
          </a:p>
          <a:p>
            <a:pPr algn="ctr"/>
            <a:r>
              <a:rPr lang="es-ES_tradnl" sz="900" b="1" dirty="0" smtClean="0">
                <a:latin typeface="Calibri"/>
                <a:cs typeface="Calibri"/>
              </a:rPr>
              <a:t>PORTADOR DE</a:t>
            </a:r>
          </a:p>
          <a:p>
            <a:pPr algn="ctr"/>
            <a:r>
              <a:rPr lang="es-ES_tradnl" sz="900" b="1" dirty="0" smtClean="0">
                <a:latin typeface="Calibri"/>
                <a:cs typeface="Calibri"/>
              </a:rPr>
              <a:t> CONOCIMIENTOS </a:t>
            </a:r>
          </a:p>
          <a:p>
            <a:pPr algn="ctr"/>
            <a:r>
              <a:rPr lang="es-ES_tradnl" sz="900" b="1" dirty="0" smtClean="0">
                <a:latin typeface="Calibri"/>
                <a:cs typeface="Calibri"/>
              </a:rPr>
              <a:t>AGRÍCOLAS</a:t>
            </a:r>
          </a:p>
          <a:p>
            <a:pPr algn="ctr"/>
            <a:r>
              <a:rPr lang="es-ES_tradnl" sz="900" b="1" dirty="0" smtClean="0">
                <a:latin typeface="Calibri"/>
                <a:cs typeface="Calibri"/>
              </a:rPr>
              <a:t> RELEVANTES</a:t>
            </a:r>
            <a:endParaRPr lang="es-ES_tradnl" sz="1050" b="1" dirty="0" smtClean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8300" y="4284989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Calibri"/>
                <a:cs typeface="Calibri"/>
              </a:rPr>
              <a:t>    ACCI/MICI</a:t>
            </a:r>
            <a:endParaRPr lang="es-MX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7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195736" y="404664"/>
            <a:ext cx="558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Calibri"/>
                <a:cs typeface="Calibri"/>
              </a:rPr>
              <a:t>Principios del modelo ACCI</a:t>
            </a:r>
            <a:endParaRPr lang="es-MX" sz="3600" dirty="0">
              <a:latin typeface="Calibri"/>
              <a:cs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1560" y="1225690"/>
            <a:ext cx="8365253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Calibri"/>
                <a:cs typeface="Calibri"/>
              </a:rPr>
              <a:t>P1. </a:t>
            </a:r>
            <a:r>
              <a:rPr lang="es-MX" sz="2400" dirty="0" smtClean="0">
                <a:latin typeface="Calibri"/>
                <a:cs typeface="Calibri"/>
              </a:rPr>
              <a:t>Las campesinas y campesinos son sujetos productivos, sujetos de derechos y portadores de conocimientos agrícolas relevantes..</a:t>
            </a:r>
          </a:p>
          <a:p>
            <a:r>
              <a:rPr lang="es-MX" sz="2000" b="1" dirty="0" smtClean="0">
                <a:latin typeface="Calibri"/>
                <a:cs typeface="Calibri"/>
              </a:rPr>
              <a:t>P2.</a:t>
            </a:r>
            <a:r>
              <a:rPr lang="es-MX" sz="2000" b="1" dirty="0">
                <a:latin typeface="Calibri"/>
                <a:cs typeface="Calibri"/>
              </a:rPr>
              <a:t> </a:t>
            </a:r>
            <a:r>
              <a:rPr lang="es-MX" sz="2400" dirty="0">
                <a:latin typeface="Calibri"/>
                <a:cs typeface="Calibri"/>
              </a:rPr>
              <a:t>La organización campesina autogestiva es el sujeto </a:t>
            </a:r>
            <a:r>
              <a:rPr lang="es-MX" sz="2400" dirty="0" smtClean="0">
                <a:latin typeface="Calibri"/>
                <a:cs typeface="Calibri"/>
              </a:rPr>
              <a:t>colectivo </a:t>
            </a:r>
            <a:r>
              <a:rPr lang="es-MX" sz="2400" dirty="0">
                <a:latin typeface="Calibri"/>
                <a:cs typeface="Calibri"/>
              </a:rPr>
              <a:t>de la nueva </a:t>
            </a:r>
            <a:r>
              <a:rPr lang="es-MX" sz="2400" dirty="0" smtClean="0">
                <a:latin typeface="Calibri"/>
                <a:cs typeface="Calibri"/>
              </a:rPr>
              <a:t>        revolución tecnológica.</a:t>
            </a:r>
          </a:p>
          <a:p>
            <a:r>
              <a:rPr lang="es-MX" sz="2000" b="1" dirty="0" smtClean="0">
                <a:latin typeface="Calibri"/>
                <a:cs typeface="Calibri"/>
              </a:rPr>
              <a:t>P3.</a:t>
            </a:r>
            <a:r>
              <a:rPr lang="es-MX" sz="2000" b="1" dirty="0">
                <a:latin typeface="Calibri"/>
                <a:cs typeface="Calibri"/>
              </a:rPr>
              <a:t> </a:t>
            </a:r>
            <a:r>
              <a:rPr lang="es-MX" sz="2400" dirty="0">
                <a:latin typeface="Calibri"/>
                <a:cs typeface="Calibri"/>
              </a:rPr>
              <a:t>Los </a:t>
            </a:r>
            <a:r>
              <a:rPr lang="es-MX" sz="2400" i="1" dirty="0">
                <a:latin typeface="Calibri"/>
                <a:cs typeface="Calibri"/>
              </a:rPr>
              <a:t>conocimientos integrados </a:t>
            </a:r>
            <a:r>
              <a:rPr lang="es-MX" sz="2400" dirty="0">
                <a:latin typeface="Calibri"/>
                <a:cs typeface="Calibri"/>
              </a:rPr>
              <a:t>al servicio de un nuevo </a:t>
            </a:r>
            <a:r>
              <a:rPr lang="es-MX" sz="2400" dirty="0" smtClean="0">
                <a:latin typeface="Calibri"/>
                <a:cs typeface="Calibri"/>
              </a:rPr>
              <a:t>modelo </a:t>
            </a:r>
            <a:r>
              <a:rPr lang="es-MX" sz="2400" dirty="0">
                <a:latin typeface="Calibri"/>
                <a:cs typeface="Calibri"/>
              </a:rPr>
              <a:t>de </a:t>
            </a:r>
            <a:r>
              <a:rPr lang="es-MX" sz="2400" dirty="0" smtClean="0">
                <a:latin typeface="Calibri"/>
                <a:cs typeface="Calibri"/>
              </a:rPr>
              <a:t>  agricultura sustentable.</a:t>
            </a:r>
          </a:p>
          <a:p>
            <a:r>
              <a:rPr lang="es-MX" sz="2000" b="1" dirty="0" smtClean="0">
                <a:latin typeface="Calibri"/>
                <a:cs typeface="Calibri"/>
              </a:rPr>
              <a:t>P4.</a:t>
            </a:r>
            <a:r>
              <a:rPr lang="es-MX" sz="2000" b="1" dirty="0">
                <a:latin typeface="Calibri"/>
                <a:cs typeface="Calibri"/>
              </a:rPr>
              <a:t> </a:t>
            </a:r>
            <a:r>
              <a:rPr lang="es-MX" sz="2400" dirty="0">
                <a:latin typeface="Calibri"/>
                <a:cs typeface="Calibri"/>
              </a:rPr>
              <a:t>Autodeteminación </a:t>
            </a:r>
            <a:r>
              <a:rPr lang="es-MX" sz="2400" dirty="0" smtClean="0">
                <a:latin typeface="Calibri"/>
                <a:cs typeface="Calibri"/>
              </a:rPr>
              <a:t>campesina.</a:t>
            </a:r>
          </a:p>
          <a:p>
            <a:r>
              <a:rPr lang="es-MX" sz="2000" b="1" dirty="0" smtClean="0">
                <a:latin typeface="Calibri"/>
                <a:cs typeface="Calibri"/>
              </a:rPr>
              <a:t>P5.</a:t>
            </a:r>
            <a:r>
              <a:rPr lang="es-MX" sz="2000" b="1" dirty="0">
                <a:latin typeface="Calibri"/>
                <a:cs typeface="Calibri"/>
              </a:rPr>
              <a:t> </a:t>
            </a:r>
            <a:r>
              <a:rPr lang="es-MX" sz="2400" dirty="0">
                <a:latin typeface="Calibri"/>
                <a:cs typeface="Calibri"/>
              </a:rPr>
              <a:t>Formación/profesionalización continua </a:t>
            </a:r>
            <a:r>
              <a:rPr lang="es-MX" sz="2400" dirty="0" smtClean="0">
                <a:latin typeface="Calibri"/>
                <a:cs typeface="Calibri"/>
              </a:rPr>
              <a:t>de </a:t>
            </a:r>
            <a:r>
              <a:rPr lang="es-MX" sz="2400" dirty="0">
                <a:latin typeface="Calibri"/>
                <a:cs typeface="Calibri"/>
              </a:rPr>
              <a:t>“campesino a campesino” y de “científico a campesino </a:t>
            </a:r>
            <a:r>
              <a:rPr lang="es-MX" sz="2400" dirty="0" smtClean="0">
                <a:latin typeface="Calibri"/>
                <a:cs typeface="Calibri"/>
              </a:rPr>
              <a:t>y de </a:t>
            </a:r>
            <a:r>
              <a:rPr lang="es-MX" sz="2400" dirty="0">
                <a:latin typeface="Calibri"/>
                <a:cs typeface="Calibri"/>
              </a:rPr>
              <a:t>campesino a científico</a:t>
            </a:r>
            <a:r>
              <a:rPr lang="es-MX" sz="2400" dirty="0" smtClean="0">
                <a:latin typeface="Calibri"/>
                <a:cs typeface="Calibri"/>
              </a:rPr>
              <a:t>”.</a:t>
            </a:r>
          </a:p>
          <a:p>
            <a:r>
              <a:rPr lang="es-MX" sz="2000" b="1" dirty="0" smtClean="0">
                <a:latin typeface="Calibri"/>
                <a:cs typeface="Calibri"/>
              </a:rPr>
              <a:t>P6.</a:t>
            </a:r>
            <a:r>
              <a:rPr lang="es-MX" sz="2000" b="1" dirty="0">
                <a:latin typeface="Calibri"/>
                <a:cs typeface="Calibri"/>
              </a:rPr>
              <a:t> </a:t>
            </a:r>
            <a:r>
              <a:rPr lang="es-MX" sz="2400" dirty="0">
                <a:latin typeface="Calibri"/>
                <a:cs typeface="Calibri"/>
              </a:rPr>
              <a:t>Producción local de bioinsumos de calidad .</a:t>
            </a:r>
            <a:endParaRPr lang="es-MX" sz="2400" dirty="0" smtClean="0">
              <a:latin typeface="Calibri"/>
              <a:cs typeface="Calibri"/>
            </a:endParaRPr>
          </a:p>
          <a:p>
            <a:r>
              <a:rPr lang="es-MX" sz="2000" b="1" dirty="0" smtClean="0">
                <a:latin typeface="Calibri"/>
                <a:cs typeface="Calibri"/>
              </a:rPr>
              <a:t>P7.</a:t>
            </a:r>
            <a:r>
              <a:rPr lang="es-MX" sz="2000" b="1" dirty="0">
                <a:latin typeface="Calibri"/>
                <a:cs typeface="Calibri"/>
              </a:rPr>
              <a:t> </a:t>
            </a:r>
            <a:r>
              <a:rPr lang="es-MX" sz="2400" dirty="0">
                <a:latin typeface="Calibri"/>
                <a:cs typeface="Calibri"/>
              </a:rPr>
              <a:t>Necesidad de una revolución de conciencias, valores </a:t>
            </a:r>
            <a:r>
              <a:rPr lang="es-MX" sz="2400" dirty="0" smtClean="0">
                <a:latin typeface="Calibri"/>
                <a:cs typeface="Calibri"/>
              </a:rPr>
              <a:t>y actitudes.</a:t>
            </a:r>
          </a:p>
          <a:p>
            <a:r>
              <a:rPr lang="es-MX" sz="2000" b="1" dirty="0" smtClean="0">
                <a:latin typeface="Calibri"/>
                <a:cs typeface="Calibri"/>
              </a:rPr>
              <a:t>P8.</a:t>
            </a:r>
            <a:r>
              <a:rPr lang="es-MX" sz="2000" b="1" dirty="0">
                <a:latin typeface="Calibri"/>
                <a:cs typeface="Calibri"/>
              </a:rPr>
              <a:t> </a:t>
            </a:r>
            <a:r>
              <a:rPr lang="es-MX" sz="2400" dirty="0">
                <a:latin typeface="Calibri"/>
                <a:cs typeface="Calibri"/>
              </a:rPr>
              <a:t>Soberanía y Política de Estado para construir otro </a:t>
            </a:r>
            <a:r>
              <a:rPr lang="es-MX" sz="2400" dirty="0" smtClean="0">
                <a:latin typeface="Calibri"/>
                <a:cs typeface="Calibri"/>
              </a:rPr>
              <a:t>sistema agroalimentario </a:t>
            </a:r>
            <a:r>
              <a:rPr lang="es-MX" sz="2400" dirty="0">
                <a:latin typeface="Calibri"/>
                <a:cs typeface="Calibri"/>
              </a:rPr>
              <a:t>y </a:t>
            </a:r>
            <a:r>
              <a:rPr lang="es-MX" sz="2400" dirty="0" smtClean="0">
                <a:latin typeface="Calibri"/>
                <a:cs typeface="Calibri"/>
              </a:rPr>
              <a:t>nutricional.</a:t>
            </a:r>
            <a:endParaRPr lang="es-MX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9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3837" y="188640"/>
            <a:ext cx="8240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Calibri"/>
                <a:cs typeface="Calibri"/>
              </a:rPr>
              <a:t> Modelo </a:t>
            </a:r>
            <a:r>
              <a:rPr lang="es-MX" sz="2400" dirty="0" smtClean="0">
                <a:latin typeface="Calibri"/>
                <a:cs typeface="Calibri"/>
              </a:rPr>
              <a:t>ACCI</a:t>
            </a:r>
            <a:r>
              <a:rPr lang="es-MX" sz="2400" dirty="0" smtClean="0">
                <a:latin typeface="Calibri"/>
                <a:cs typeface="Calibri"/>
                <a:sym typeface="Wingdings"/>
              </a:rPr>
              <a:t></a:t>
            </a:r>
            <a:r>
              <a:rPr lang="es-MX" sz="2400" dirty="0" smtClean="0">
                <a:latin typeface="Calibri"/>
                <a:cs typeface="Calibri"/>
              </a:rPr>
              <a:t> Manejo Integrado de Cultivo Inducidos (MICI):</a:t>
            </a:r>
          </a:p>
          <a:p>
            <a:pPr algn="ctr"/>
            <a:r>
              <a:rPr lang="es-MX" sz="2800" dirty="0" smtClean="0">
                <a:latin typeface="Calibri"/>
                <a:cs typeface="Calibri"/>
              </a:rPr>
              <a:t>Componentes/Proceso Tecnológico</a:t>
            </a:r>
            <a:endParaRPr lang="es-MX" sz="2800" dirty="0">
              <a:latin typeface="Calibri"/>
              <a:cs typeface="Calibri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820333" y="1196752"/>
            <a:ext cx="5559979" cy="5394672"/>
            <a:chOff x="1420813" y="460022"/>
            <a:chExt cx="6110287" cy="5915378"/>
          </a:xfrm>
        </p:grpSpPr>
        <p:sp>
          <p:nvSpPr>
            <p:cNvPr id="8" name="Conector 7"/>
            <p:cNvSpPr/>
            <p:nvPr/>
          </p:nvSpPr>
          <p:spPr>
            <a:xfrm>
              <a:off x="2844427" y="510822"/>
              <a:ext cx="1613274" cy="138147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Análisis Continuo de Agua-Suelo-Tejidos </a:t>
              </a:r>
            </a:p>
            <a:p>
              <a:pPr algn="ctr"/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(</a:t>
              </a:r>
              <a:r>
                <a:rPr lang="es-ES_tradnl" sz="105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f,q</a:t>
              </a:r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y </a:t>
              </a:r>
              <a:r>
                <a:rPr lang="es-ES_tradnl" sz="105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/mb)</a:t>
              </a:r>
              <a:endParaRPr lang="es-ES_tradnl" sz="105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" name="Conector 8"/>
            <p:cNvSpPr/>
            <p:nvPr/>
          </p:nvSpPr>
          <p:spPr>
            <a:xfrm>
              <a:off x="1709258" y="1514121"/>
              <a:ext cx="1529242" cy="1381479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Información </a:t>
              </a:r>
              <a:r>
                <a:rPr lang="es-ES_tradnl" sz="9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Climatológic</a:t>
              </a:r>
              <a:r>
                <a:rPr lang="es-ES_tradnl" sz="1000" b="1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Local Continua</a:t>
              </a:r>
              <a:endParaRPr lang="es-ES_tradnl" sz="105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Conector 9"/>
            <p:cNvSpPr/>
            <p:nvPr/>
          </p:nvSpPr>
          <p:spPr>
            <a:xfrm>
              <a:off x="4631266" y="460022"/>
              <a:ext cx="1413934" cy="1381478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s-ES_tradnl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Cultivo del suelo</a:t>
              </a:r>
              <a:endParaRPr lang="es-ES_tradnl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Conector 10"/>
            <p:cNvSpPr/>
            <p:nvPr/>
          </p:nvSpPr>
          <p:spPr>
            <a:xfrm>
              <a:off x="5825067" y="1526821"/>
              <a:ext cx="1504211" cy="1381479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Semillas: </a:t>
              </a:r>
              <a:r>
                <a:rPr lang="es-ES_tradnl" sz="9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Selección, mejoramiento e inducción de resistencia</a:t>
              </a:r>
              <a:endParaRPr lang="es-ES_tradnl" sz="9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" name="Conector 11"/>
            <p:cNvSpPr/>
            <p:nvPr/>
          </p:nvSpPr>
          <p:spPr>
            <a:xfrm>
              <a:off x="6117166" y="3063522"/>
              <a:ext cx="1413934" cy="138147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Prácticas Culturales</a:t>
              </a:r>
              <a:endParaRPr lang="es-ES_tradnl" sz="105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Conector 12"/>
            <p:cNvSpPr/>
            <p:nvPr/>
          </p:nvSpPr>
          <p:spPr>
            <a:xfrm>
              <a:off x="2155882" y="4397021"/>
              <a:ext cx="1662585" cy="1381479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Inducción de la Productividad</a:t>
              </a:r>
              <a:endParaRPr lang="es-ES_tradnl" sz="105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Conector 13"/>
            <p:cNvSpPr/>
            <p:nvPr/>
          </p:nvSpPr>
          <p:spPr>
            <a:xfrm>
              <a:off x="5380566" y="4498622"/>
              <a:ext cx="1413934" cy="138147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Nutrición Vegetal</a:t>
              </a:r>
            </a:p>
          </p:txBody>
        </p:sp>
        <p:sp>
          <p:nvSpPr>
            <p:cNvPr id="15" name="Conector 14"/>
            <p:cNvSpPr/>
            <p:nvPr/>
          </p:nvSpPr>
          <p:spPr>
            <a:xfrm>
              <a:off x="3818467" y="4993921"/>
              <a:ext cx="1519766" cy="1381479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s-ES_tradnl" sz="11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Resistencia </a:t>
              </a:r>
            </a:p>
            <a:p>
              <a:pPr algn="ctr"/>
              <a:r>
                <a:rPr lang="es-ES_tradnl" sz="11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vs </a:t>
              </a:r>
            </a:p>
            <a:p>
              <a:pPr algn="ctr"/>
              <a:r>
                <a:rPr lang="es-ES_tradnl" sz="11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Agobios</a:t>
              </a:r>
            </a:p>
            <a:p>
              <a:pPr algn="ctr"/>
              <a:r>
                <a:rPr lang="es-ES_tradnl" sz="11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(b, ab)</a:t>
              </a:r>
              <a:endParaRPr lang="es-ES_tradnl" sz="11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Conector 15"/>
            <p:cNvSpPr/>
            <p:nvPr/>
          </p:nvSpPr>
          <p:spPr>
            <a:xfrm>
              <a:off x="1420813" y="3087958"/>
              <a:ext cx="1589088" cy="1381479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r>
                <a:rPr lang="es-ES_tradnl" sz="105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Producción Local de Bioinsumos y </a:t>
              </a:r>
              <a:r>
                <a:rPr lang="es-ES_tradnl" sz="9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Conocimientos </a:t>
              </a:r>
              <a:endParaRPr lang="es-ES_tradnl" sz="10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7" name="Conector recto 16"/>
            <p:cNvCxnSpPr>
              <a:stCxn id="8" idx="4"/>
              <a:endCxn id="16" idx="6"/>
            </p:cNvCxnSpPr>
            <p:nvPr/>
          </p:nvCxnSpPr>
          <p:spPr>
            <a:xfrm flipH="1">
              <a:off x="3009901" y="1892299"/>
              <a:ext cx="641163" cy="1886399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>
              <a:stCxn id="8" idx="4"/>
              <a:endCxn id="13" idx="7"/>
            </p:cNvCxnSpPr>
            <p:nvPr/>
          </p:nvCxnSpPr>
          <p:spPr>
            <a:xfrm flipH="1">
              <a:off x="3574987" y="1892299"/>
              <a:ext cx="76077" cy="2707034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>
              <a:stCxn id="8" idx="4"/>
              <a:endCxn id="15" idx="0"/>
            </p:cNvCxnSpPr>
            <p:nvPr/>
          </p:nvCxnSpPr>
          <p:spPr>
            <a:xfrm>
              <a:off x="3651064" y="1892299"/>
              <a:ext cx="927286" cy="3101622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>
              <a:stCxn id="8" idx="4"/>
              <a:endCxn id="14" idx="1"/>
            </p:cNvCxnSpPr>
            <p:nvPr/>
          </p:nvCxnSpPr>
          <p:spPr>
            <a:xfrm>
              <a:off x="3651064" y="1892299"/>
              <a:ext cx="1936568" cy="2808635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>
              <a:stCxn id="8" idx="4"/>
              <a:endCxn id="12" idx="2"/>
            </p:cNvCxnSpPr>
            <p:nvPr/>
          </p:nvCxnSpPr>
          <p:spPr>
            <a:xfrm>
              <a:off x="3651064" y="1892299"/>
              <a:ext cx="2466101" cy="1861962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>
              <a:stCxn id="8" idx="4"/>
              <a:endCxn id="11" idx="2"/>
            </p:cNvCxnSpPr>
            <p:nvPr/>
          </p:nvCxnSpPr>
          <p:spPr>
            <a:xfrm>
              <a:off x="3651064" y="1892299"/>
              <a:ext cx="2174003" cy="325261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>
              <a:stCxn id="8" idx="4"/>
              <a:endCxn id="10" idx="4"/>
            </p:cNvCxnSpPr>
            <p:nvPr/>
          </p:nvCxnSpPr>
          <p:spPr>
            <a:xfrm flipV="1">
              <a:off x="3651064" y="1841500"/>
              <a:ext cx="1687169" cy="50800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>
              <a:stCxn id="8" idx="4"/>
              <a:endCxn id="9" idx="6"/>
            </p:cNvCxnSpPr>
            <p:nvPr/>
          </p:nvCxnSpPr>
          <p:spPr>
            <a:xfrm flipH="1">
              <a:off x="3238501" y="1892299"/>
              <a:ext cx="412564" cy="312561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>
              <a:stCxn id="10" idx="4"/>
              <a:endCxn id="14" idx="1"/>
            </p:cNvCxnSpPr>
            <p:nvPr/>
          </p:nvCxnSpPr>
          <p:spPr>
            <a:xfrm rot="16200000" flipH="1">
              <a:off x="4033215" y="3146517"/>
              <a:ext cx="2859435" cy="249399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>
              <a:stCxn id="10" idx="4"/>
              <a:endCxn id="12" idx="2"/>
            </p:cNvCxnSpPr>
            <p:nvPr/>
          </p:nvCxnSpPr>
          <p:spPr>
            <a:xfrm rot="16200000" flipH="1">
              <a:off x="4771319" y="2408413"/>
              <a:ext cx="1912761" cy="778933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>
              <a:stCxn id="10" idx="4"/>
              <a:endCxn id="11" idx="2"/>
            </p:cNvCxnSpPr>
            <p:nvPr/>
          </p:nvCxnSpPr>
          <p:spPr>
            <a:xfrm>
              <a:off x="5338233" y="1841500"/>
              <a:ext cx="486835" cy="376061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>
              <a:stCxn id="10" idx="4"/>
              <a:endCxn id="15" idx="0"/>
            </p:cNvCxnSpPr>
            <p:nvPr/>
          </p:nvCxnSpPr>
          <p:spPr>
            <a:xfrm flipH="1">
              <a:off x="4578350" y="1841500"/>
              <a:ext cx="759883" cy="3152421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>
              <a:stCxn id="10" idx="4"/>
              <a:endCxn id="13" idx="7"/>
            </p:cNvCxnSpPr>
            <p:nvPr/>
          </p:nvCxnSpPr>
          <p:spPr>
            <a:xfrm flipH="1">
              <a:off x="3574987" y="1841500"/>
              <a:ext cx="1763245" cy="2757834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>
              <a:stCxn id="10" idx="4"/>
              <a:endCxn id="16" idx="6"/>
            </p:cNvCxnSpPr>
            <p:nvPr/>
          </p:nvCxnSpPr>
          <p:spPr>
            <a:xfrm flipH="1">
              <a:off x="3009901" y="1841500"/>
              <a:ext cx="2328331" cy="1937198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>
              <a:stCxn id="10" idx="4"/>
              <a:endCxn id="9" idx="6"/>
            </p:cNvCxnSpPr>
            <p:nvPr/>
          </p:nvCxnSpPr>
          <p:spPr>
            <a:xfrm flipH="1">
              <a:off x="3238501" y="1841500"/>
              <a:ext cx="2099732" cy="363361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>
              <a:stCxn id="12" idx="2"/>
              <a:endCxn id="11" idx="2"/>
            </p:cNvCxnSpPr>
            <p:nvPr/>
          </p:nvCxnSpPr>
          <p:spPr>
            <a:xfrm flipH="1" flipV="1">
              <a:off x="5825067" y="2217561"/>
              <a:ext cx="292098" cy="1536700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>
              <a:stCxn id="14" idx="1"/>
              <a:endCxn id="11" idx="2"/>
            </p:cNvCxnSpPr>
            <p:nvPr/>
          </p:nvCxnSpPr>
          <p:spPr>
            <a:xfrm flipV="1">
              <a:off x="5587631" y="2217561"/>
              <a:ext cx="237436" cy="2483374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>
              <a:stCxn id="15" idx="0"/>
              <a:endCxn id="11" idx="2"/>
            </p:cNvCxnSpPr>
            <p:nvPr/>
          </p:nvCxnSpPr>
          <p:spPr>
            <a:xfrm flipV="1">
              <a:off x="4578350" y="2217561"/>
              <a:ext cx="1246718" cy="2776360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>
              <a:stCxn id="13" idx="7"/>
              <a:endCxn id="11" idx="2"/>
            </p:cNvCxnSpPr>
            <p:nvPr/>
          </p:nvCxnSpPr>
          <p:spPr>
            <a:xfrm flipV="1">
              <a:off x="3574987" y="2217561"/>
              <a:ext cx="2250080" cy="2381772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>
              <a:stCxn id="16" idx="6"/>
              <a:endCxn id="11" idx="2"/>
            </p:cNvCxnSpPr>
            <p:nvPr/>
          </p:nvCxnSpPr>
          <p:spPr>
            <a:xfrm flipV="1">
              <a:off x="3009901" y="2217561"/>
              <a:ext cx="2815166" cy="1561137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>
              <a:stCxn id="9" idx="6"/>
              <a:endCxn id="11" idx="2"/>
            </p:cNvCxnSpPr>
            <p:nvPr/>
          </p:nvCxnSpPr>
          <p:spPr>
            <a:xfrm>
              <a:off x="3238501" y="2204861"/>
              <a:ext cx="2586567" cy="12700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>
              <a:stCxn id="14" idx="1"/>
              <a:endCxn id="12" idx="2"/>
            </p:cNvCxnSpPr>
            <p:nvPr/>
          </p:nvCxnSpPr>
          <p:spPr>
            <a:xfrm rot="5400000" flipH="1" flipV="1">
              <a:off x="5379062" y="3962831"/>
              <a:ext cx="946674" cy="529534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>
              <a:stCxn id="15" idx="0"/>
            </p:cNvCxnSpPr>
            <p:nvPr/>
          </p:nvCxnSpPr>
          <p:spPr>
            <a:xfrm flipV="1">
              <a:off x="4578350" y="3716161"/>
              <a:ext cx="1564215" cy="1277760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>
              <a:stCxn id="13" idx="7"/>
              <a:endCxn id="12" idx="2"/>
            </p:cNvCxnSpPr>
            <p:nvPr/>
          </p:nvCxnSpPr>
          <p:spPr>
            <a:xfrm flipV="1">
              <a:off x="3574987" y="3754261"/>
              <a:ext cx="2542178" cy="845072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>
              <a:stCxn id="16" idx="6"/>
            </p:cNvCxnSpPr>
            <p:nvPr/>
          </p:nvCxnSpPr>
          <p:spPr>
            <a:xfrm>
              <a:off x="3009901" y="3778698"/>
              <a:ext cx="3107269" cy="12701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>
              <a:stCxn id="9" idx="6"/>
              <a:endCxn id="12" idx="2"/>
            </p:cNvCxnSpPr>
            <p:nvPr/>
          </p:nvCxnSpPr>
          <p:spPr>
            <a:xfrm>
              <a:off x="3238501" y="2204861"/>
              <a:ext cx="2878665" cy="1549400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/>
            <p:cNvCxnSpPr>
              <a:stCxn id="14" idx="1"/>
              <a:endCxn id="9" idx="6"/>
            </p:cNvCxnSpPr>
            <p:nvPr/>
          </p:nvCxnSpPr>
          <p:spPr>
            <a:xfrm flipH="1" flipV="1">
              <a:off x="3238501" y="2204861"/>
              <a:ext cx="2349131" cy="2496074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>
              <a:stCxn id="14" idx="1"/>
              <a:endCxn id="16" idx="6"/>
            </p:cNvCxnSpPr>
            <p:nvPr/>
          </p:nvCxnSpPr>
          <p:spPr>
            <a:xfrm flipH="1" flipV="1">
              <a:off x="3009901" y="3778698"/>
              <a:ext cx="2577731" cy="922237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>
              <a:stCxn id="14" idx="1"/>
              <a:endCxn id="13" idx="7"/>
            </p:cNvCxnSpPr>
            <p:nvPr/>
          </p:nvCxnSpPr>
          <p:spPr>
            <a:xfrm flipH="1" flipV="1">
              <a:off x="3574987" y="4599333"/>
              <a:ext cx="2012645" cy="101602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>
              <a:stCxn id="14" idx="1"/>
              <a:endCxn id="15" idx="0"/>
            </p:cNvCxnSpPr>
            <p:nvPr/>
          </p:nvCxnSpPr>
          <p:spPr>
            <a:xfrm flipH="1">
              <a:off x="4578350" y="4700935"/>
              <a:ext cx="1009283" cy="292986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>
              <a:stCxn id="15" idx="0"/>
              <a:endCxn id="13" idx="7"/>
            </p:cNvCxnSpPr>
            <p:nvPr/>
          </p:nvCxnSpPr>
          <p:spPr>
            <a:xfrm flipH="1" flipV="1">
              <a:off x="3574987" y="4599333"/>
              <a:ext cx="1003362" cy="394588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>
              <a:stCxn id="15" idx="0"/>
              <a:endCxn id="16" idx="6"/>
            </p:cNvCxnSpPr>
            <p:nvPr/>
          </p:nvCxnSpPr>
          <p:spPr>
            <a:xfrm flipH="1" flipV="1">
              <a:off x="3009901" y="3778698"/>
              <a:ext cx="1568448" cy="1215223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>
              <a:stCxn id="15" idx="0"/>
              <a:endCxn id="9" idx="6"/>
            </p:cNvCxnSpPr>
            <p:nvPr/>
          </p:nvCxnSpPr>
          <p:spPr>
            <a:xfrm flipH="1" flipV="1">
              <a:off x="3238501" y="2204861"/>
              <a:ext cx="1339849" cy="2789060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>
              <a:stCxn id="9" idx="6"/>
              <a:endCxn id="13" idx="7"/>
            </p:cNvCxnSpPr>
            <p:nvPr/>
          </p:nvCxnSpPr>
          <p:spPr>
            <a:xfrm>
              <a:off x="3238501" y="2204861"/>
              <a:ext cx="336487" cy="2394472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>
              <a:stCxn id="16" idx="6"/>
              <a:endCxn id="13" idx="7"/>
            </p:cNvCxnSpPr>
            <p:nvPr/>
          </p:nvCxnSpPr>
          <p:spPr>
            <a:xfrm>
              <a:off x="3009901" y="3778698"/>
              <a:ext cx="565086" cy="820635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/>
            <p:cNvCxnSpPr>
              <a:stCxn id="9" idx="6"/>
              <a:endCxn id="16" idx="6"/>
            </p:cNvCxnSpPr>
            <p:nvPr/>
          </p:nvCxnSpPr>
          <p:spPr>
            <a:xfrm flipH="1">
              <a:off x="3009901" y="2204861"/>
              <a:ext cx="228599" cy="1573837"/>
            </a:xfrm>
            <a:prstGeom prst="line">
              <a:avLst/>
            </a:prstGeom>
            <a:ln w="31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04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3528" y="-2738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Calibri"/>
                <a:cs typeface="Calibri"/>
              </a:rPr>
              <a:t>Componentes/</a:t>
            </a:r>
            <a:r>
              <a:rPr lang="es-MX" sz="2400" b="1" dirty="0">
                <a:latin typeface="Calibri"/>
                <a:cs typeface="Calibri"/>
              </a:rPr>
              <a:t>susbsistema del </a:t>
            </a:r>
            <a:r>
              <a:rPr lang="es-MX" sz="2400" b="1" dirty="0" smtClean="0">
                <a:latin typeface="Calibri"/>
                <a:cs typeface="Calibri"/>
              </a:rPr>
              <a:t>modelo ACCI</a:t>
            </a:r>
            <a:r>
              <a:rPr lang="es-MX" sz="2400" b="1" dirty="0">
                <a:latin typeface="Calibri"/>
                <a:cs typeface="Calibri"/>
              </a:rPr>
              <a:t>/</a:t>
            </a:r>
            <a:r>
              <a:rPr lang="es-MX" sz="2400" b="1" dirty="0" smtClean="0">
                <a:latin typeface="Calibri"/>
                <a:cs typeface="Calibri"/>
              </a:rPr>
              <a:t>MICI</a:t>
            </a:r>
            <a:r>
              <a:rPr lang="es-MX" sz="2400" b="1" dirty="0" smtClean="0">
                <a:latin typeface="Calibri"/>
                <a:cs typeface="Calibri"/>
                <a:sym typeface="Wingdings"/>
              </a:rPr>
              <a:t></a:t>
            </a:r>
          </a:p>
          <a:p>
            <a:pPr algn="ctr"/>
            <a:r>
              <a:rPr lang="es-MX" sz="2000" b="1" dirty="0" smtClean="0">
                <a:latin typeface="Calibri"/>
                <a:cs typeface="Calibri"/>
                <a:sym typeface="Wingdings"/>
              </a:rPr>
              <a:t>Plan de Manejo Integrado de Cultivos Inducidos (por parcela/org. local)  1/2</a:t>
            </a:r>
            <a:endParaRPr lang="es-MX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5094" y="1010121"/>
            <a:ext cx="8387386" cy="5683047"/>
          </a:xfrm>
        </p:spPr>
        <p:txBody>
          <a:bodyPr/>
          <a:lstStyle/>
          <a:p>
            <a:pPr marL="355600" indent="-355600">
              <a:spcBef>
                <a:spcPts val="0"/>
              </a:spcBef>
              <a:buFont typeface="+mj-lt"/>
              <a:buAutoNum type="romanUcPeriod"/>
            </a:pPr>
            <a:r>
              <a:rPr lang="es-MX" sz="1600" b="1" dirty="0">
                <a:latin typeface="Calibri"/>
                <a:cs typeface="Calibri"/>
              </a:rPr>
              <a:t>Análisis</a:t>
            </a:r>
            <a:r>
              <a:rPr lang="es-MX" sz="1600" b="1" u="sng" dirty="0">
                <a:latin typeface="Calibri"/>
                <a:cs typeface="Calibri"/>
              </a:rPr>
              <a:t> continuo</a:t>
            </a:r>
            <a:r>
              <a:rPr lang="es-MX" sz="1600" b="1" dirty="0">
                <a:latin typeface="Calibri"/>
                <a:cs typeface="Calibri"/>
              </a:rPr>
              <a:t> del suelo, agua, tejidos</a:t>
            </a:r>
            <a:r>
              <a:rPr lang="es-MX" sz="1600" dirty="0">
                <a:latin typeface="Calibri"/>
                <a:cs typeface="Calibri"/>
              </a:rPr>
              <a:t>: físico-químico-</a:t>
            </a:r>
            <a:r>
              <a:rPr lang="es-MX" sz="1600" i="1" dirty="0">
                <a:latin typeface="Calibri"/>
                <a:cs typeface="Calibri"/>
              </a:rPr>
              <a:t>microbiológico</a:t>
            </a:r>
            <a:r>
              <a:rPr lang="es-MX" sz="1600" dirty="0">
                <a:latin typeface="Calibri"/>
                <a:cs typeface="Calibri"/>
              </a:rPr>
              <a:t> (análisis organoléptico</a:t>
            </a:r>
            <a:r>
              <a:rPr lang="es-MX" sz="1600" dirty="0" smtClean="0">
                <a:latin typeface="Calibri"/>
                <a:cs typeface="Calibri"/>
              </a:rPr>
              <a:t>, disección de raíces, tallos, hojA, flores y frutos;  </a:t>
            </a:r>
            <a:r>
              <a:rPr lang="es-MX" sz="1600" dirty="0">
                <a:latin typeface="Calibri"/>
                <a:cs typeface="Calibri"/>
              </a:rPr>
              <a:t>cromatografía, físico-químico, RMN, espectrofotometría</a:t>
            </a:r>
            <a:r>
              <a:rPr lang="es-MX" sz="1600" dirty="0" smtClean="0">
                <a:latin typeface="Calibri"/>
                <a:cs typeface="Calibri"/>
              </a:rPr>
              <a:t>).</a:t>
            </a:r>
            <a:endParaRPr lang="es-MX" sz="16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600" b="1" dirty="0" smtClean="0">
                <a:latin typeface="Calibri"/>
                <a:cs typeface="Calibri"/>
              </a:rPr>
              <a:t>II.   Cultivo </a:t>
            </a:r>
            <a:r>
              <a:rPr lang="es-MX" sz="1600" b="1" dirty="0">
                <a:latin typeface="Calibri"/>
                <a:cs typeface="Calibri"/>
              </a:rPr>
              <a:t>del </a:t>
            </a:r>
            <a:r>
              <a:rPr lang="es-MX" sz="1600" b="1" dirty="0" smtClean="0">
                <a:latin typeface="Calibri"/>
                <a:cs typeface="Calibri"/>
              </a:rPr>
              <a:t>suelo/re-establecimiento </a:t>
            </a:r>
            <a:r>
              <a:rPr lang="es-MX" sz="1600" b="1" dirty="0">
                <a:latin typeface="Calibri"/>
                <a:cs typeface="Calibri"/>
              </a:rPr>
              <a:t>del equilibrio </a:t>
            </a:r>
            <a:r>
              <a:rPr lang="es-MX" sz="1600" b="1" dirty="0" smtClean="0">
                <a:latin typeface="Calibri"/>
                <a:cs typeface="Calibri"/>
              </a:rPr>
              <a:t>físico-químico-biológico </a:t>
            </a:r>
            <a:r>
              <a:rPr lang="es-MX" sz="1600" b="1" dirty="0">
                <a:latin typeface="Calibri"/>
                <a:cs typeface="Calibri"/>
              </a:rPr>
              <a:t>(</a:t>
            </a:r>
            <a:r>
              <a:rPr lang="es-MX" sz="1600" b="1" u="sng" dirty="0">
                <a:latin typeface="Calibri"/>
                <a:cs typeface="Calibri"/>
              </a:rPr>
              <a:t>MOO</a:t>
            </a:r>
            <a:r>
              <a:rPr lang="es-MX" sz="1600" b="1" dirty="0">
                <a:latin typeface="Calibri"/>
                <a:cs typeface="Calibri"/>
              </a:rPr>
              <a:t>):</a:t>
            </a: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Oxigenación </a:t>
            </a:r>
            <a:r>
              <a:rPr lang="es-MX" sz="1600" dirty="0">
                <a:latin typeface="Calibri"/>
                <a:cs typeface="Calibri"/>
              </a:rPr>
              <a:t>(H2O2, ácidos carboxílicos, fulvícos y húmicos</a:t>
            </a:r>
            <a:r>
              <a:rPr lang="es-MX" sz="1600" dirty="0" smtClean="0">
                <a:latin typeface="Calibri"/>
                <a:cs typeface="Calibri"/>
              </a:rPr>
              <a:t>: compostas, lumbricompostas y lixiviados)</a:t>
            </a:r>
            <a:r>
              <a:rPr lang="es-MX" sz="1600" dirty="0">
                <a:latin typeface="Calibri"/>
                <a:cs typeface="Calibri"/>
              </a:rPr>
              <a:t>.</a:t>
            </a: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Enriquecimiento con </a:t>
            </a:r>
            <a:r>
              <a:rPr lang="es-MX" sz="1600" dirty="0">
                <a:latin typeface="Calibri"/>
                <a:cs typeface="Calibri"/>
              </a:rPr>
              <a:t>m</a:t>
            </a:r>
            <a:r>
              <a:rPr lang="es-MX" sz="1600" dirty="0" smtClean="0">
                <a:latin typeface="Calibri"/>
                <a:cs typeface="Calibri"/>
              </a:rPr>
              <a:t>ateria </a:t>
            </a:r>
            <a:r>
              <a:rPr lang="es-MX" sz="1600" dirty="0">
                <a:latin typeface="Calibri"/>
                <a:cs typeface="Calibri"/>
              </a:rPr>
              <a:t>o</a:t>
            </a:r>
            <a:r>
              <a:rPr lang="es-MX" sz="1600" dirty="0" smtClean="0">
                <a:latin typeface="Calibri"/>
                <a:cs typeface="Calibri"/>
              </a:rPr>
              <a:t>rgánica MO: </a:t>
            </a:r>
            <a:r>
              <a:rPr lang="es-MX" sz="1600" dirty="0">
                <a:latin typeface="Calibri"/>
                <a:cs typeface="Calibri"/>
              </a:rPr>
              <a:t>esquilmos, compostas, </a:t>
            </a:r>
            <a:r>
              <a:rPr lang="es-MX" sz="1600" dirty="0" smtClean="0">
                <a:latin typeface="Calibri"/>
                <a:cs typeface="Calibri"/>
              </a:rPr>
              <a:t>cultivos de cobertera.</a:t>
            </a:r>
            <a:endParaRPr lang="es-MX" sz="1600" dirty="0">
              <a:latin typeface="Calibri"/>
              <a:cs typeface="Calibri"/>
            </a:endParaRP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Inoculación </a:t>
            </a:r>
            <a:r>
              <a:rPr lang="es-MX" sz="1600" dirty="0">
                <a:latin typeface="Calibri"/>
                <a:cs typeface="Calibri"/>
              </a:rPr>
              <a:t>de consorcios de MOO/</a:t>
            </a:r>
            <a:r>
              <a:rPr lang="es-MX" sz="1600" dirty="0" smtClean="0">
                <a:latin typeface="Calibri"/>
                <a:cs typeface="Calibri"/>
              </a:rPr>
              <a:t>dosis </a:t>
            </a:r>
            <a:r>
              <a:rPr lang="es-MX" sz="1600" dirty="0">
                <a:latin typeface="Calibri"/>
                <a:cs typeface="Calibri"/>
              </a:rPr>
              <a:t>invasivas/</a:t>
            </a:r>
            <a:r>
              <a:rPr lang="es-MX" sz="1600" dirty="0" smtClean="0">
                <a:latin typeface="Calibri"/>
                <a:cs typeface="Calibri"/>
              </a:rPr>
              <a:t>dosis </a:t>
            </a:r>
            <a:r>
              <a:rPr lang="es-MX" sz="1600" dirty="0">
                <a:latin typeface="Calibri"/>
                <a:cs typeface="Calibri"/>
              </a:rPr>
              <a:t>selectivas.</a:t>
            </a: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Enriquecimiento con harinas </a:t>
            </a:r>
            <a:r>
              <a:rPr lang="es-MX" sz="1600" dirty="0">
                <a:latin typeface="Calibri"/>
                <a:cs typeface="Calibri"/>
              </a:rPr>
              <a:t>de </a:t>
            </a:r>
            <a:r>
              <a:rPr lang="es-MX" sz="1600" dirty="0" smtClean="0">
                <a:latin typeface="Calibri"/>
                <a:cs typeface="Calibri"/>
              </a:rPr>
              <a:t>roca.</a:t>
            </a:r>
          </a:p>
          <a:p>
            <a:pPr marL="285750" indent="-285750">
              <a:spcBef>
                <a:spcPts val="0"/>
              </a:spcBef>
              <a:buFont typeface="+mj-lt"/>
              <a:buAutoNum type="romanUcPeriod" startAt="3"/>
            </a:pPr>
            <a:r>
              <a:rPr lang="es-MX" sz="1600" b="1" dirty="0">
                <a:latin typeface="Calibri"/>
                <a:cs typeface="Calibri"/>
              </a:rPr>
              <a:t>Prácticas culturales:</a:t>
            </a: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Preparación </a:t>
            </a:r>
            <a:r>
              <a:rPr lang="es-MX" sz="1600" dirty="0">
                <a:latin typeface="Calibri"/>
                <a:cs typeface="Calibri"/>
              </a:rPr>
              <a:t>del suelo. Nivelación (en su caso). Drenaje (en su caso).</a:t>
            </a: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Diseño </a:t>
            </a:r>
            <a:r>
              <a:rPr lang="es-MX" sz="1600" dirty="0">
                <a:latin typeface="Calibri"/>
                <a:cs typeface="Calibri"/>
              </a:rPr>
              <a:t>topológico y densidad de siembra.</a:t>
            </a: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Asociación </a:t>
            </a:r>
            <a:r>
              <a:rPr lang="es-MX" sz="1600" dirty="0">
                <a:latin typeface="Calibri"/>
                <a:cs typeface="Calibri"/>
              </a:rPr>
              <a:t>de cultivos.</a:t>
            </a: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Rotación </a:t>
            </a:r>
            <a:r>
              <a:rPr lang="es-MX" sz="1600" dirty="0">
                <a:latin typeface="Calibri"/>
                <a:cs typeface="Calibri"/>
              </a:rPr>
              <a:t>de cultivos.</a:t>
            </a: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Cultivos </a:t>
            </a:r>
            <a:r>
              <a:rPr lang="es-MX" sz="1600" dirty="0">
                <a:latin typeface="Calibri"/>
                <a:cs typeface="Calibri"/>
              </a:rPr>
              <a:t>de </a:t>
            </a:r>
            <a:r>
              <a:rPr lang="es-MX" sz="1600" dirty="0" smtClean="0">
                <a:latin typeface="Calibri"/>
                <a:cs typeface="Calibri"/>
              </a:rPr>
              <a:t>cobertera.</a:t>
            </a:r>
          </a:p>
          <a:p>
            <a:pPr marL="628650" lvl="1" indent="-228600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latin typeface="Calibri"/>
                <a:cs typeface="Calibri"/>
              </a:rPr>
              <a:t>Captación </a:t>
            </a:r>
            <a:r>
              <a:rPr lang="es-MX" sz="1600" dirty="0">
                <a:latin typeface="Calibri"/>
                <a:cs typeface="Calibri"/>
              </a:rPr>
              <a:t>y almacenamiento de agua  de lluvia </a:t>
            </a:r>
            <a:r>
              <a:rPr lang="es-MX" sz="1600" dirty="0" smtClean="0">
                <a:latin typeface="Calibri"/>
                <a:cs typeface="Calibri"/>
              </a:rPr>
              <a:t>(curvas de nivel, terraceo, ollas de agua, pileteo</a:t>
            </a:r>
            <a:r>
              <a:rPr lang="es-MX" sz="1600" dirty="0">
                <a:latin typeface="Calibri"/>
                <a:cs typeface="Calibri"/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600" dirty="0">
                <a:latin typeface="Calibri"/>
                <a:cs typeface="Calibri"/>
              </a:rPr>
              <a:t>IV</a:t>
            </a:r>
            <a:r>
              <a:rPr lang="es-MX" sz="1600" b="1" dirty="0">
                <a:latin typeface="Calibri"/>
                <a:cs typeface="Calibri"/>
              </a:rPr>
              <a:t>. Nutrición vegetal</a:t>
            </a:r>
          </a:p>
          <a:p>
            <a:pPr marL="685800" lvl="3">
              <a:spcBef>
                <a:spcPts val="0"/>
              </a:spcBef>
              <a:buFont typeface="+mj-lt"/>
              <a:buAutoNum type="arabicPeriod"/>
            </a:pPr>
            <a:r>
              <a:rPr lang="es-MX" sz="1200" dirty="0" smtClean="0">
                <a:latin typeface="Calibri"/>
                <a:cs typeface="Calibri"/>
              </a:rPr>
              <a:t>Presiembra</a:t>
            </a:r>
            <a:r>
              <a:rPr lang="es-MX" sz="1200" dirty="0">
                <a:latin typeface="Calibri"/>
                <a:cs typeface="Calibri"/>
              </a:rPr>
              <a:t>: lumbricomposta, MOO eficientes (</a:t>
            </a:r>
            <a:r>
              <a:rPr lang="es-MX" sz="1200" i="1" dirty="0">
                <a:latin typeface="Calibri"/>
                <a:cs typeface="Calibri"/>
              </a:rPr>
              <a:t>Azospirillum spp</a:t>
            </a:r>
            <a:r>
              <a:rPr lang="es-MX" sz="1200" dirty="0">
                <a:latin typeface="Calibri"/>
                <a:cs typeface="Calibri"/>
              </a:rPr>
              <a:t>, </a:t>
            </a:r>
            <a:r>
              <a:rPr lang="es-MX" sz="1200" i="1" dirty="0">
                <a:latin typeface="Calibri"/>
                <a:cs typeface="Calibri"/>
              </a:rPr>
              <a:t>Micorrizas spp, Trichoderma spp, Beauveria bassiana, Lecanicillium lecanii </a:t>
            </a:r>
            <a:r>
              <a:rPr lang="es-MX" sz="1200" i="1" dirty="0" smtClean="0">
                <a:latin typeface="Calibri"/>
                <a:cs typeface="Calibri"/>
              </a:rPr>
              <a:t>)</a:t>
            </a:r>
            <a:r>
              <a:rPr lang="es-MX" sz="1200" dirty="0">
                <a:latin typeface="Calibri"/>
                <a:cs typeface="Calibri"/>
              </a:rPr>
              <a:t>.</a:t>
            </a:r>
          </a:p>
          <a:p>
            <a:pPr marL="685800" lvl="3">
              <a:spcBef>
                <a:spcPts val="0"/>
              </a:spcBef>
              <a:buFont typeface="+mj-lt"/>
              <a:buAutoNum type="arabicPeriod"/>
            </a:pPr>
            <a:r>
              <a:rPr lang="es-MX" sz="1200" dirty="0" smtClean="0">
                <a:latin typeface="Calibri"/>
                <a:cs typeface="Calibri"/>
              </a:rPr>
              <a:t>Fertilización </a:t>
            </a:r>
            <a:r>
              <a:rPr lang="es-MX" sz="1200" dirty="0">
                <a:latin typeface="Calibri"/>
                <a:cs typeface="Calibri"/>
              </a:rPr>
              <a:t>macro/microelementos químicos, en su caso (según análisis de suelo y rendimientos programados</a:t>
            </a:r>
            <a:r>
              <a:rPr lang="es-MX" sz="1200" dirty="0" smtClean="0">
                <a:latin typeface="Calibri"/>
                <a:cs typeface="Calibri"/>
              </a:rPr>
              <a:t>).</a:t>
            </a:r>
          </a:p>
          <a:p>
            <a:pPr marL="685800" lvl="3">
              <a:spcBef>
                <a:spcPts val="0"/>
              </a:spcBef>
              <a:buFont typeface="+mj-lt"/>
              <a:buAutoNum type="arabicPeriod"/>
            </a:pPr>
            <a:r>
              <a:rPr lang="es-MX" sz="1200" dirty="0" smtClean="0">
                <a:latin typeface="Calibri"/>
                <a:cs typeface="Calibri"/>
              </a:rPr>
              <a:t>Harinas de roca.</a:t>
            </a:r>
          </a:p>
          <a:p>
            <a:pPr marL="685800" lvl="3">
              <a:spcBef>
                <a:spcPts val="0"/>
              </a:spcBef>
              <a:buFont typeface="+mj-lt"/>
              <a:buAutoNum type="arabicPeriod"/>
            </a:pPr>
            <a:r>
              <a:rPr lang="es-MX" sz="1200" dirty="0" smtClean="0">
                <a:latin typeface="Calibri"/>
                <a:cs typeface="Calibri"/>
              </a:rPr>
              <a:t>Fertilización </a:t>
            </a:r>
            <a:r>
              <a:rPr lang="es-MX" sz="1200" dirty="0">
                <a:latin typeface="Calibri"/>
                <a:cs typeface="Calibri"/>
              </a:rPr>
              <a:t>foliar (lixiviados).</a:t>
            </a:r>
          </a:p>
        </p:txBody>
      </p:sp>
    </p:spTree>
    <p:extLst>
      <p:ext uri="{BB962C8B-B14F-4D97-AF65-F5344CB8AC3E}">
        <p14:creationId xmlns:p14="http://schemas.microsoft.com/office/powerpoint/2010/main" val="8701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62" y="0"/>
            <a:ext cx="8326831" cy="1052736"/>
          </a:xfrm>
        </p:spPr>
        <p:txBody>
          <a:bodyPr/>
          <a:lstStyle/>
          <a:p>
            <a:r>
              <a:rPr lang="es-MX" sz="2400" b="1" dirty="0">
                <a:latin typeface="Calibri"/>
                <a:cs typeface="Calibri"/>
              </a:rPr>
              <a:t>Componentes/susbsistema del modelo ACCI/MICI</a:t>
            </a:r>
            <a:r>
              <a:rPr lang="es-MX" sz="2400" b="1" dirty="0">
                <a:latin typeface="Calibri"/>
                <a:cs typeface="Calibri"/>
                <a:sym typeface="Wingdings"/>
              </a:rPr>
              <a:t></a:t>
            </a:r>
            <a:br>
              <a:rPr lang="es-MX" sz="2400" b="1" dirty="0">
                <a:latin typeface="Calibri"/>
                <a:cs typeface="Calibri"/>
                <a:sym typeface="Wingdings"/>
              </a:rPr>
            </a:br>
            <a:r>
              <a:rPr lang="es-MX" sz="2000" b="1" dirty="0">
                <a:latin typeface="Calibri"/>
                <a:cs typeface="Calibri"/>
                <a:sym typeface="Wingdings"/>
              </a:rPr>
              <a:t>Plan de Manejo Integrado de Cultivos Inducidos (por parcela/org. local)  1/2</a:t>
            </a:r>
            <a:endParaRPr lang="es-MX" sz="20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90662" y="1124744"/>
            <a:ext cx="8653338" cy="4971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1700" dirty="0">
                <a:latin typeface="Calibri"/>
                <a:cs typeface="Calibri"/>
              </a:rPr>
              <a:t>V. </a:t>
            </a:r>
            <a:r>
              <a:rPr lang="es-MX" sz="1700" b="1" dirty="0">
                <a:latin typeface="Calibri"/>
                <a:cs typeface="Calibri"/>
              </a:rPr>
              <a:t>Resistencia Vegetal a los Agobios</a:t>
            </a: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Manejo </a:t>
            </a:r>
            <a:r>
              <a:rPr lang="es-MX" sz="1300" dirty="0">
                <a:latin typeface="Calibri"/>
                <a:cs typeface="Calibri"/>
              </a:rPr>
              <a:t>integrado de plagas y enfermedades (monitoreo</a:t>
            </a:r>
            <a:r>
              <a:rPr lang="es-MX" sz="1300" dirty="0" smtClean="0">
                <a:latin typeface="Calibri"/>
                <a:cs typeface="Calibri"/>
              </a:rPr>
              <a:t>, trampeo</a:t>
            </a:r>
            <a:r>
              <a:rPr lang="es-MX" sz="1300" dirty="0">
                <a:latin typeface="Calibri"/>
                <a:cs typeface="Calibri"/>
              </a:rPr>
              <a:t>, silicio, MOO en consorcio/específicos/preventivo/reactivo, inductores de RSI, insectos útiles, </a:t>
            </a:r>
            <a:r>
              <a:rPr lang="es-MX" sz="1300" dirty="0" smtClean="0">
                <a:latin typeface="Calibri"/>
                <a:cs typeface="Calibri"/>
              </a:rPr>
              <a:t>etc.)</a:t>
            </a:r>
            <a:r>
              <a:rPr lang="es-MX" sz="1300" dirty="0">
                <a:latin typeface="Calibri"/>
                <a:cs typeface="Calibri"/>
              </a:rPr>
              <a:t>.</a:t>
            </a: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Manejo de </a:t>
            </a:r>
            <a:r>
              <a:rPr lang="es-MX" sz="1300" dirty="0">
                <a:latin typeface="Calibri"/>
                <a:cs typeface="Calibri"/>
              </a:rPr>
              <a:t>agobios abióticos (análisis de exudados radiculares, inductores de RSI: exceso/deficiencia de frío, calor, humedad, etcétera).</a:t>
            </a:r>
          </a:p>
          <a:p>
            <a:pPr marL="0" indent="0">
              <a:buNone/>
            </a:pPr>
            <a:r>
              <a:rPr lang="es-MX" sz="1700" b="1" dirty="0">
                <a:latin typeface="Calibri"/>
                <a:cs typeface="Calibri"/>
              </a:rPr>
              <a:t>VI. Inducción de desarrollo productivo y vegetativo(desarrollo</a:t>
            </a:r>
            <a:r>
              <a:rPr lang="es-MX" sz="1700" b="1" dirty="0" smtClean="0">
                <a:latin typeface="Calibri"/>
                <a:cs typeface="Calibri"/>
              </a:rPr>
              <a:t>,elongación,  </a:t>
            </a:r>
            <a:r>
              <a:rPr lang="es-MX" sz="1700" b="1" dirty="0">
                <a:latin typeface="Calibri"/>
                <a:cs typeface="Calibri"/>
              </a:rPr>
              <a:t>diferenciación, yemas florales, floración, fructificación, maduración)</a:t>
            </a: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Nutrientes </a:t>
            </a:r>
            <a:r>
              <a:rPr lang="es-MX" sz="1300" dirty="0">
                <a:latin typeface="Calibri"/>
                <a:cs typeface="Calibri"/>
              </a:rPr>
              <a:t>radicales/</a:t>
            </a:r>
            <a:r>
              <a:rPr lang="es-MX" sz="1300" dirty="0" smtClean="0">
                <a:latin typeface="Calibri"/>
                <a:cs typeface="Calibri"/>
              </a:rPr>
              <a:t>foliares.</a:t>
            </a:r>
            <a:endParaRPr lang="es-MX" sz="1300" dirty="0">
              <a:latin typeface="Calibri"/>
              <a:cs typeface="Calibri"/>
            </a:endParaRP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Inductores </a:t>
            </a:r>
            <a:r>
              <a:rPr lang="es-MX" sz="1300" dirty="0">
                <a:latin typeface="Calibri"/>
                <a:cs typeface="Calibri"/>
              </a:rPr>
              <a:t>para aumentar producción vía aceleración/retraso/aumento de división celular, de maduración (extractos vegetales, aminoácidos, fitohormonas</a:t>
            </a:r>
            <a:r>
              <a:rPr lang="es-MX" sz="1300" dirty="0" smtClean="0">
                <a:latin typeface="Calibri"/>
                <a:cs typeface="Calibri"/>
              </a:rPr>
              <a:t>).</a:t>
            </a:r>
            <a:endParaRPr lang="es-MX" sz="13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MX" sz="1700" b="1" dirty="0">
                <a:latin typeface="Calibri"/>
                <a:cs typeface="Calibri"/>
              </a:rPr>
              <a:t>VII. Conocimiento y uso de la información climatológica </a:t>
            </a:r>
            <a:r>
              <a:rPr lang="es-MX" sz="1700" b="1" dirty="0" smtClean="0">
                <a:latin typeface="Calibri"/>
                <a:cs typeface="Calibri"/>
              </a:rPr>
              <a:t>a </a:t>
            </a:r>
            <a:r>
              <a:rPr lang="es-MX" sz="1700" b="1" dirty="0">
                <a:latin typeface="Calibri"/>
                <a:cs typeface="Calibri"/>
              </a:rPr>
              <a:t>nivel loca</a:t>
            </a:r>
            <a:r>
              <a:rPr lang="es-MX" sz="1300" b="1" dirty="0">
                <a:latin typeface="Calibri"/>
                <a:cs typeface="Calibri"/>
              </a:rPr>
              <a:t>l</a:t>
            </a: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Estaciones meteorológicas locales.</a:t>
            </a:r>
            <a:endParaRPr lang="es-MX" sz="1300" dirty="0">
              <a:latin typeface="Calibri"/>
              <a:cs typeface="Calibri"/>
            </a:endParaRP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Información </a:t>
            </a:r>
            <a:r>
              <a:rPr lang="es-MX" sz="1300" dirty="0">
                <a:latin typeface="Calibri"/>
                <a:cs typeface="Calibri"/>
              </a:rPr>
              <a:t>climatológica </a:t>
            </a:r>
            <a:r>
              <a:rPr lang="es-MX" sz="1300" dirty="0" smtClean="0">
                <a:latin typeface="Calibri"/>
                <a:cs typeface="Calibri"/>
              </a:rPr>
              <a:t>regional/nacional.</a:t>
            </a: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Pronóstico y prevención de meteoros (heladas, granizo, falta de frío, acumulación de calor y humedad para surgimiento de plagas).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sz="1700" b="1" dirty="0" smtClean="0">
                <a:latin typeface="Calibri"/>
                <a:cs typeface="Calibri"/>
              </a:rPr>
              <a:t>VIII</a:t>
            </a:r>
            <a:r>
              <a:rPr lang="es-MX" sz="1700" b="1" dirty="0">
                <a:latin typeface="Calibri"/>
                <a:cs typeface="Calibri"/>
              </a:rPr>
              <a:t>. Protección y mejoramiento de semillas</a:t>
            </a:r>
          </a:p>
          <a:p>
            <a:pPr marL="628650" lvl="1" indent="-228600">
              <a:lnSpc>
                <a:spcPct val="50000"/>
              </a:lnSpc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Selección y mejoramiento participativo de </a:t>
            </a:r>
            <a:r>
              <a:rPr lang="es-MX" sz="1300" dirty="0">
                <a:latin typeface="Calibri"/>
                <a:cs typeface="Calibri"/>
              </a:rPr>
              <a:t>semillas </a:t>
            </a:r>
            <a:r>
              <a:rPr lang="es-MX" sz="1300" dirty="0" smtClean="0">
                <a:latin typeface="Calibri"/>
                <a:cs typeface="Calibri"/>
              </a:rPr>
              <a:t>nativas.</a:t>
            </a:r>
            <a:endParaRPr lang="es-MX" sz="1300" dirty="0">
              <a:latin typeface="Calibri"/>
              <a:cs typeface="Calibri"/>
            </a:endParaRP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Producción </a:t>
            </a:r>
            <a:r>
              <a:rPr lang="es-MX" sz="1300" dirty="0">
                <a:latin typeface="Calibri"/>
                <a:cs typeface="Calibri"/>
              </a:rPr>
              <a:t>local de semillas híbridas y </a:t>
            </a:r>
            <a:r>
              <a:rPr lang="es-MX" sz="1300" dirty="0" smtClean="0">
                <a:latin typeface="Calibri"/>
                <a:cs typeface="Calibri"/>
              </a:rPr>
              <a:t>sintéticas.</a:t>
            </a:r>
            <a:endParaRPr lang="es-MX" sz="1300" dirty="0">
              <a:latin typeface="Calibri"/>
              <a:cs typeface="Calibri"/>
            </a:endParaRP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Selección </a:t>
            </a:r>
            <a:r>
              <a:rPr lang="es-MX" sz="1300" dirty="0">
                <a:latin typeface="Calibri"/>
                <a:cs typeface="Calibri"/>
              </a:rPr>
              <a:t>y tratamiento de semillas (inoculación con micorrizas, inducción de resistencia+activación/fitohormonas</a:t>
            </a:r>
            <a:r>
              <a:rPr lang="es-MX" sz="1300" dirty="0" smtClean="0">
                <a:latin typeface="Calibri"/>
                <a:cs typeface="Calibri"/>
              </a:rPr>
              <a:t>).</a:t>
            </a:r>
            <a:endParaRPr lang="es-MX" sz="13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MX" sz="1700" b="1" dirty="0">
                <a:latin typeface="Calibri"/>
                <a:cs typeface="Calibri"/>
              </a:rPr>
              <a:t>IX. Producción Local de </a:t>
            </a:r>
            <a:r>
              <a:rPr lang="es-MX" sz="1700" b="1" dirty="0" smtClean="0">
                <a:latin typeface="Calibri"/>
                <a:cs typeface="Calibri"/>
              </a:rPr>
              <a:t>BioInsumos </a:t>
            </a:r>
            <a:r>
              <a:rPr lang="es-MX" sz="1700" b="1" dirty="0">
                <a:latin typeface="Calibri"/>
                <a:cs typeface="Calibri"/>
              </a:rPr>
              <a:t>y </a:t>
            </a:r>
            <a:r>
              <a:rPr lang="es-MX" sz="1700" b="1" dirty="0" smtClean="0">
                <a:latin typeface="Calibri"/>
                <a:cs typeface="Calibri"/>
              </a:rPr>
              <a:t>Conocimientos</a:t>
            </a:r>
            <a:endParaRPr lang="es-MX" sz="1700" b="1" dirty="0">
              <a:latin typeface="Calibri"/>
              <a:cs typeface="Calibri"/>
            </a:endParaRP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Biofábricas.</a:t>
            </a:r>
            <a:endParaRPr lang="es-MX" sz="1300" dirty="0">
              <a:latin typeface="Calibri"/>
              <a:cs typeface="Calibri"/>
            </a:endParaRP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Módulos </a:t>
            </a:r>
            <a:r>
              <a:rPr lang="es-MX" sz="1300" dirty="0">
                <a:latin typeface="Calibri"/>
                <a:cs typeface="Calibri"/>
              </a:rPr>
              <a:t>de </a:t>
            </a:r>
            <a:r>
              <a:rPr lang="es-MX" sz="1300" dirty="0" smtClean="0">
                <a:latin typeface="Calibri"/>
                <a:cs typeface="Calibri"/>
              </a:rPr>
              <a:t>lumbicomposta.</a:t>
            </a:r>
            <a:endParaRPr lang="es-MX" sz="1300" dirty="0">
              <a:latin typeface="Calibri"/>
              <a:cs typeface="Calibri"/>
            </a:endParaRP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Estaciones metereológicas.</a:t>
            </a:r>
            <a:endParaRPr lang="es-MX" sz="1300" dirty="0">
              <a:latin typeface="Calibri"/>
              <a:cs typeface="Calibri"/>
            </a:endParaRPr>
          </a:p>
          <a:p>
            <a:pPr marL="628650" lvl="1" indent="-228600">
              <a:buFont typeface="+mj-lt"/>
              <a:buAutoNum type="arabicPeriod"/>
            </a:pPr>
            <a:r>
              <a:rPr lang="es-MX" sz="1300" dirty="0" smtClean="0">
                <a:latin typeface="Calibri"/>
                <a:cs typeface="Calibri"/>
              </a:rPr>
              <a:t>Experimentación </a:t>
            </a:r>
            <a:r>
              <a:rPr lang="es-MX" sz="1300" dirty="0">
                <a:latin typeface="Calibri"/>
                <a:cs typeface="Calibri"/>
              </a:rPr>
              <a:t>campesina/</a:t>
            </a:r>
            <a:r>
              <a:rPr lang="es-MX" sz="1300" dirty="0" smtClean="0">
                <a:latin typeface="Calibri"/>
                <a:cs typeface="Calibri"/>
              </a:rPr>
              <a:t>científica.</a:t>
            </a:r>
            <a:endParaRPr lang="es-MX" sz="13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s-MX" sz="13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1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1077218"/>
            <a:ext cx="9144000" cy="5430847"/>
            <a:chOff x="-1155700" y="1314450"/>
            <a:chExt cx="11455400" cy="4229100"/>
          </a:xfrm>
        </p:grpSpPr>
        <p:graphicFrame>
          <p:nvGraphicFramePr>
            <p:cNvPr id="6" name="Gráfic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3295159"/>
                </p:ext>
              </p:extLst>
            </p:nvPr>
          </p:nvGraphicFramePr>
          <p:xfrm>
            <a:off x="-1155700" y="1314450"/>
            <a:ext cx="11455400" cy="4229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Imagen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7975" y="4086225"/>
              <a:ext cx="339725" cy="187325"/>
            </a:xfrm>
            <a:prstGeom prst="rect">
              <a:avLst/>
            </a:prstGeom>
          </p:spPr>
        </p:pic>
        <p:pic>
          <p:nvPicPr>
            <p:cNvPr id="8" name="Imagen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293225" y="2025650"/>
              <a:ext cx="339725" cy="187325"/>
            </a:xfrm>
            <a:prstGeom prst="rect">
              <a:avLst/>
            </a:prstGeom>
          </p:spPr>
        </p:pic>
        <p:pic>
          <p:nvPicPr>
            <p:cNvPr id="9" name="Imagen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721475" y="2409825"/>
              <a:ext cx="276225" cy="187325"/>
            </a:xfrm>
            <a:prstGeom prst="rect">
              <a:avLst/>
            </a:prstGeom>
          </p:spPr>
        </p:pic>
        <p:pic>
          <p:nvPicPr>
            <p:cNvPr id="10" name="Imagen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90875" y="3225800"/>
              <a:ext cx="276225" cy="187325"/>
            </a:xfrm>
            <a:prstGeom prst="rect">
              <a:avLst/>
            </a:prstGeom>
          </p:spPr>
        </p:pic>
        <p:pic>
          <p:nvPicPr>
            <p:cNvPr id="11" name="Imagen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111125" y="3962400"/>
              <a:ext cx="266700" cy="19939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700" y="3711575"/>
              <a:ext cx="244452" cy="11111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875" y="3711575"/>
              <a:ext cx="180952" cy="11111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5500" y="2457451"/>
              <a:ext cx="280865" cy="17780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0900" y="2559051"/>
              <a:ext cx="280865" cy="1778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6450" y="2505076"/>
              <a:ext cx="280865" cy="1778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1100" y="4365625"/>
              <a:ext cx="339690" cy="24444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5600" y="4114800"/>
              <a:ext cx="276190" cy="49523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16125" y="3981450"/>
              <a:ext cx="406357" cy="609519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70150" y="3832225"/>
              <a:ext cx="438095" cy="749200"/>
            </a:xfrm>
            <a:prstGeom prst="rect">
              <a:avLst/>
            </a:prstGeom>
          </p:spPr>
        </p:pic>
        <p:pic>
          <p:nvPicPr>
            <p:cNvPr id="21" name="Imagen 20" descr="Fenologia Del Maiz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64" t="32851" r="21636" b="20289"/>
            <a:stretch/>
          </p:blipFill>
          <p:spPr bwMode="auto">
            <a:xfrm>
              <a:off x="3514725" y="3625851"/>
              <a:ext cx="473075" cy="9677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Imagen 21" descr="Fenologia Del Maiz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1" t="34666" r="35299" b="18474"/>
            <a:stretch/>
          </p:blipFill>
          <p:spPr bwMode="auto">
            <a:xfrm>
              <a:off x="3133726" y="3644901"/>
              <a:ext cx="381000" cy="9867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Imagen 22" descr="Fenologia Del Maiz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09" t="20599" r="5578" b="20289"/>
            <a:stretch/>
          </p:blipFill>
          <p:spPr bwMode="auto">
            <a:xfrm>
              <a:off x="5365750" y="3384550"/>
              <a:ext cx="501650" cy="11518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25601" y="3571876"/>
              <a:ext cx="239568" cy="260349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93926" y="3654426"/>
              <a:ext cx="239568" cy="273049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32326" y="3552826"/>
              <a:ext cx="239568" cy="260349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41901" y="3543301"/>
              <a:ext cx="239568" cy="260349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42250" y="1905000"/>
              <a:ext cx="206375" cy="273438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53100" y="1997075"/>
              <a:ext cx="142875" cy="286138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88150" y="2101850"/>
              <a:ext cx="142875" cy="273438"/>
            </a:xfrm>
            <a:prstGeom prst="rect">
              <a:avLst/>
            </a:prstGeom>
          </p:spPr>
        </p:pic>
        <p:pic>
          <p:nvPicPr>
            <p:cNvPr id="31" name="chart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94300" y="1943101"/>
              <a:ext cx="133350" cy="245951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63726" y="3467100"/>
              <a:ext cx="309324" cy="168275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4851" y="3635377"/>
              <a:ext cx="238124" cy="162606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562601" y="2184400"/>
              <a:ext cx="190500" cy="215114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21501" y="2006600"/>
              <a:ext cx="246692" cy="206375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106928" y="0"/>
            <a:ext cx="903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Calibri"/>
                <a:cs typeface="Calibri"/>
              </a:rPr>
              <a:t>Fenología, unidades calor, requerimientos </a:t>
            </a:r>
          </a:p>
          <a:p>
            <a:pPr algn="ctr"/>
            <a:r>
              <a:rPr lang="es-MX" sz="3200" dirty="0" smtClean="0">
                <a:latin typeface="Calibri"/>
                <a:cs typeface="Calibri"/>
              </a:rPr>
              <a:t>nutiricionales e hídricos </a:t>
            </a:r>
            <a:endParaRPr lang="es-MX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1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4333240" y="6525260"/>
            <a:ext cx="478155" cy="365760"/>
          </a:xfrm>
        </p:spPr>
        <p:txBody>
          <a:bodyPr/>
          <a:lstStyle/>
          <a:p>
            <a:fld id="{FA3BD94E-6BDF-4055-B415-DE7367DAAC25}" type="slidenum">
              <a:rPr lang="ko-KR" altLang="en-US" smtClean="0"/>
              <a:pPr/>
              <a:t>17</a:t>
            </a:fld>
            <a:endParaRPr lang="ko-KR" altLang="en-US"/>
          </a:p>
        </p:txBody>
      </p:sp>
      <p:graphicFrame>
        <p:nvGraphicFramePr>
          <p:cNvPr id="4" name="Ç¥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09419"/>
              </p:ext>
            </p:extLst>
          </p:nvPr>
        </p:nvGraphicFramePr>
        <p:xfrm>
          <a:off x="35496" y="1268760"/>
          <a:ext cx="9073008" cy="5328591"/>
        </p:xfrm>
        <a:graphic>
          <a:graphicData uri="http://schemas.openxmlformats.org/drawingml/2006/table">
            <a:tbl>
              <a:tblPr firstRow="1" bandRow="1"/>
              <a:tblGrid>
                <a:gridCol w="1650429"/>
                <a:gridCol w="34925"/>
                <a:gridCol w="1163320"/>
                <a:gridCol w="91440"/>
                <a:gridCol w="692785"/>
                <a:gridCol w="1251585"/>
                <a:gridCol w="1155700"/>
                <a:gridCol w="1119505"/>
                <a:gridCol w="1913319"/>
              </a:tblGrid>
              <a:tr h="651540"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Género</a:t>
                      </a:r>
                      <a:endParaRPr lang="ko-KR" altLang="en-US" sz="16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Especie</a:t>
                      </a:r>
                      <a:endParaRPr lang="ko-KR" altLang="en-US" sz="16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Fijador</a:t>
                      </a:r>
                      <a:endParaRPr lang="ko-KR" altLang="en-US" sz="16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Solubilizador</a:t>
                      </a:r>
                      <a:endParaRPr lang="ko-KR" altLang="en-US" sz="16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err="1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Entomo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-</a:t>
                      </a:r>
                    </a:p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err="1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patógeno</a:t>
                      </a:r>
                      <a:endParaRPr lang="ko-KR" altLang="en-US" sz="16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Antagónico</a:t>
                      </a:r>
                      <a:endParaRPr lang="ko-KR" altLang="en-US" sz="16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Promotor de Crecimiento</a:t>
                      </a:r>
                      <a:endParaRPr lang="ko-KR" altLang="en-US" sz="16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Bacillus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subtilis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16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XXX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D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F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Trichoderma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sp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XXX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D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Azospirillum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sp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N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altLang="ko-KR" sz="1400" dirty="0" smtClean="0">
                          <a:latin typeface="Calibri" charset="0"/>
                        </a:rPr>
                        <a:t>PO3, K+,</a:t>
                      </a:r>
                      <a:r>
                        <a:rPr lang="es-MX" altLang="ko-KR" sz="1400" baseline="0" dirty="0" smtClean="0">
                          <a:latin typeface="Calibri" charset="0"/>
                        </a:rPr>
                        <a:t> </a:t>
                      </a:r>
                      <a:r>
                        <a:rPr lang="es-MX" altLang="ko-KR" sz="1400" baseline="0" dirty="0" err="1" smtClean="0">
                          <a:latin typeface="Calibri" charset="0"/>
                        </a:rPr>
                        <a:t>Mn,Mg</a:t>
                      </a:r>
                      <a:endParaRPr lang="es-MX" altLang="ko-KR" sz="14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F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Micorrizas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sp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N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ko-KR" sz="1400" dirty="0" smtClean="0">
                          <a:latin typeface="Calibri" charset="0"/>
                        </a:rPr>
                        <a:t>P, K, Ca, Zn,</a:t>
                      </a:r>
                      <a:r>
                        <a:rPr lang="es-MX" altLang="ko-KR" sz="1400" baseline="0" dirty="0" smtClean="0">
                          <a:latin typeface="Calibri" charset="0"/>
                        </a:rPr>
                        <a:t> Cu,</a:t>
                      </a:r>
                      <a:endParaRPr lang="es-MX" altLang="ko-KR" sz="32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altLang="ko-KR" sz="2000" dirty="0" smtClean="0">
                          <a:latin typeface="Calibri" charset="0"/>
                        </a:rPr>
                        <a:t>x</a:t>
                      </a: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altLang="ko-KR" sz="2000" dirty="0" smtClean="0">
                          <a:latin typeface="Calibri" charset="0"/>
                        </a:rPr>
                        <a:t>x</a:t>
                      </a: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 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F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Beauberia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bassiana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XXX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err="1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Metarhizium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sp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XXX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Bacillus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thuringensis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XXX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Pseudomonas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fluorescens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P y K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D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4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Lecanicillium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leecani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XXX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D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Paecielomyces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lilacinus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XXX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88134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Rhizobium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sp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6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N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2000" dirty="0" smtClean="0">
                        <a:latin typeface="Calibri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7577"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Pseudomona 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u="sng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putida</a:t>
                      </a:r>
                      <a:endParaRPr lang="ko-KR" altLang="en-US" sz="1600" u="sng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16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 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X</a:t>
                      </a:r>
                      <a:endParaRPr lang="ko-KR" altLang="en-US" sz="2000" dirty="0" smtClean="0">
                        <a:latin typeface="맑은 고딕" charset="0"/>
                        <a:ea typeface="맑은 고딕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4"/>
                    </a:solidFill>
                  </a:tcPr>
                </a:tc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048672" cy="418058"/>
          </a:xfrm>
        </p:spPr>
        <p:txBody>
          <a:bodyPr/>
          <a:lstStyle/>
          <a:p>
            <a:r>
              <a:rPr lang="es-MX" dirty="0" smtClean="0"/>
              <a:t>Funciones de los microorganismos utilizados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15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96944" cy="504056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259632" y="25810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smtClean="0"/>
              <a:t>RSA/RSI: Inducción de resistencia contra agobios </a:t>
            </a:r>
          </a:p>
          <a:p>
            <a:pPr algn="ctr"/>
            <a:r>
              <a:rPr lang="es-MX" sz="2200" dirty="0" smtClean="0"/>
              <a:t>RUTAS DE TRANSDUCCIÓN DE “SEÑALES” EN LOS MECANISMOS DE DEFENSA DE LAS PLANTAS</a:t>
            </a:r>
            <a:endParaRPr lang="es-MX" sz="2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62819" y="6021288"/>
            <a:ext cx="818564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Exudados radicales/foliares/extractos vegetales:</a:t>
            </a:r>
            <a:r>
              <a:rPr lang="es-ES_tradnl" sz="1200" dirty="0" smtClean="0"/>
              <a:t> repeler, </a:t>
            </a:r>
            <a:r>
              <a:rPr lang="es-ES_tradnl" sz="1200" dirty="0" err="1" smtClean="0"/>
              <a:t>biocidas</a:t>
            </a:r>
            <a:r>
              <a:rPr lang="es-ES_tradnl" sz="1200" dirty="0" smtClean="0"/>
              <a:t>, inhibir/inducir RSI.</a:t>
            </a:r>
            <a:endParaRPr lang="es-ES_tradnl" sz="1200" dirty="0"/>
          </a:p>
          <a:p>
            <a:r>
              <a:rPr lang="es-ES_tradnl" sz="1100" i="1" dirty="0"/>
              <a:t>-Carbohidratos</a:t>
            </a:r>
            <a:r>
              <a:rPr lang="es-ES_tradnl" sz="1100" dirty="0"/>
              <a:t> (energía para la </a:t>
            </a:r>
            <a:r>
              <a:rPr lang="es-ES_tradnl" sz="1100" dirty="0" err="1"/>
              <a:t>microbiota</a:t>
            </a:r>
            <a:r>
              <a:rPr lang="es-ES_tradnl" sz="1100" dirty="0"/>
              <a:t>).</a:t>
            </a:r>
          </a:p>
          <a:p>
            <a:r>
              <a:rPr lang="es-ES_tradnl" sz="1100" dirty="0"/>
              <a:t>-</a:t>
            </a:r>
            <a:r>
              <a:rPr lang="es-ES_tradnl" sz="1100" i="1" dirty="0"/>
              <a:t>Ácidos Orgánicos </a:t>
            </a:r>
            <a:r>
              <a:rPr lang="es-ES_tradnl" sz="1100" dirty="0" smtClean="0"/>
              <a:t>(</a:t>
            </a:r>
            <a:r>
              <a:rPr lang="es-ES_tradnl" sz="1100" dirty="0"/>
              <a:t>p</a:t>
            </a:r>
            <a:r>
              <a:rPr lang="es-ES_tradnl" sz="1100" dirty="0" smtClean="0"/>
              <a:t>ara descomponer </a:t>
            </a:r>
            <a:r>
              <a:rPr lang="es-ES_tradnl" sz="1100" dirty="0"/>
              <a:t>y sintetizar minerales; favorecer el intercambio catiónico): Ácido Acetilsalicílico, Ácido Málico, </a:t>
            </a:r>
            <a:r>
              <a:rPr lang="es-ES_tradnl" sz="1100" dirty="0" smtClean="0"/>
              <a:t>etc.</a:t>
            </a:r>
            <a:endParaRPr lang="es-ES_tradnl" sz="1100" dirty="0"/>
          </a:p>
          <a:p>
            <a:r>
              <a:rPr lang="es-ES_tradnl" sz="1100" dirty="0"/>
              <a:t>-</a:t>
            </a:r>
            <a:r>
              <a:rPr lang="es-ES_tradnl" sz="1100" i="1" dirty="0"/>
              <a:t>Aminoácidos</a:t>
            </a:r>
            <a:r>
              <a:rPr lang="es-ES_tradnl" sz="1100" dirty="0"/>
              <a:t>  </a:t>
            </a:r>
            <a:r>
              <a:rPr lang="es-ES_tradnl" sz="1100" dirty="0" smtClean="0"/>
              <a:t>(</a:t>
            </a:r>
            <a:r>
              <a:rPr lang="es-ES_tradnl" sz="1100" dirty="0"/>
              <a:t>e</a:t>
            </a:r>
            <a:r>
              <a:rPr lang="es-ES_tradnl" sz="1100" dirty="0" smtClean="0"/>
              <a:t>senciales/no </a:t>
            </a:r>
            <a:r>
              <a:rPr lang="es-ES_tradnl" sz="1100" dirty="0"/>
              <a:t>esenciales): </a:t>
            </a:r>
            <a:r>
              <a:rPr lang="es-ES_tradnl" sz="1100" dirty="0" err="1"/>
              <a:t>Glomalina</a:t>
            </a:r>
            <a:r>
              <a:rPr lang="es-ES_tradnl" sz="1100" dirty="0"/>
              <a:t>, </a:t>
            </a:r>
            <a:r>
              <a:rPr lang="es-ES_tradnl" sz="1100" dirty="0" err="1"/>
              <a:t>Alanina</a:t>
            </a:r>
            <a:r>
              <a:rPr lang="es-ES_tradnl" sz="1100" dirty="0"/>
              <a:t>, </a:t>
            </a:r>
            <a:r>
              <a:rPr lang="es-ES_tradnl" sz="1100" dirty="0" err="1"/>
              <a:t>Glisina</a:t>
            </a:r>
            <a:r>
              <a:rPr lang="es-ES_tradnl" sz="1100" dirty="0"/>
              <a:t>, Ácido Aspártico, Ácido Glutámico, Ácido Málico, Arginina</a:t>
            </a:r>
            <a:r>
              <a:rPr lang="es-ES_tradnl" sz="1100" dirty="0" smtClean="0"/>
              <a:t>, </a:t>
            </a:r>
            <a:r>
              <a:rPr lang="es-ES_tradnl" sz="1100" dirty="0" err="1" smtClean="0"/>
              <a:t>Prolina</a:t>
            </a:r>
            <a:r>
              <a:rPr lang="es-ES_tradnl" sz="1100" dirty="0" smtClean="0"/>
              <a:t>, etc.</a:t>
            </a:r>
            <a:endParaRPr lang="es-ES_tradnl" sz="1100" dirty="0"/>
          </a:p>
          <a:p>
            <a:r>
              <a:rPr lang="es-MX" sz="3200" dirty="0" smtClean="0"/>
              <a:t>  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676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05201" y="1219200"/>
            <a:ext cx="2263556" cy="3581400"/>
          </a:xfrm>
          <a:prstGeom prst="round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3" name="Imagen 2" descr="Asamblea Guayangareo 15 may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352800"/>
            <a:ext cx="2308994" cy="145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 descr="Asamblea REGMAI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1219200"/>
            <a:ext cx="1998622" cy="129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3733801" y="2551037"/>
            <a:ext cx="1861632" cy="649363"/>
          </a:xfrm>
          <a:prstGeom prst="rect">
            <a:avLst/>
          </a:prstGeom>
          <a:solidFill>
            <a:srgbClr val="0080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/>
                </a:solidFill>
                <a:latin typeface="Calibri"/>
                <a:cs typeface="Calibri"/>
              </a:rPr>
              <a:t>ORGANIZACIÓN LOCAL</a:t>
            </a:r>
            <a:endParaRPr lang="es-ES_tradnl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33401" y="1219200"/>
            <a:ext cx="2263556" cy="3592129"/>
          </a:xfrm>
          <a:prstGeom prst="roundRect">
            <a:avLst/>
          </a:prstGeom>
          <a:noFill/>
          <a:ln w="3810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2222" y="1295400"/>
            <a:ext cx="1639351" cy="533400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rgbClr val="000000"/>
                </a:solidFill>
                <a:latin typeface="Calibri"/>
                <a:cs typeface="Calibri"/>
              </a:rPr>
              <a:t>RECURSOS HUMANOS</a:t>
            </a:r>
            <a:endParaRPr lang="es-ES_tradnl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" name="Imagen 7" descr="Asesoría Técnica en cam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3505200"/>
            <a:ext cx="1783317" cy="133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 descr="Productor con costo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2001" y="1828800"/>
            <a:ext cx="1797816" cy="134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/>
          <p:cNvSpPr/>
          <p:nvPr/>
        </p:nvSpPr>
        <p:spPr>
          <a:xfrm>
            <a:off x="838201" y="1938865"/>
            <a:ext cx="1622418" cy="194735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rgbClr val="000000"/>
                </a:solidFill>
                <a:latin typeface="Calibri"/>
                <a:cs typeface="Calibri"/>
              </a:rPr>
              <a:t>PRODUCTOR</a:t>
            </a:r>
            <a:endParaRPr lang="es-ES_tradnl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8201" y="3276600"/>
            <a:ext cx="1669016" cy="326003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rgbClr val="000000"/>
                </a:solidFill>
                <a:latin typeface="Calibri"/>
                <a:cs typeface="Calibri"/>
              </a:rPr>
              <a:t>TÉCNICO DE CAMPO DE TIEMPO COMPLETO</a:t>
            </a:r>
            <a:endParaRPr lang="es-ES_tradnl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400801" y="1219200"/>
            <a:ext cx="2263556" cy="3581533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705601" y="1295400"/>
            <a:ext cx="1675364" cy="328639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000000"/>
                </a:solidFill>
                <a:latin typeface="Calibri"/>
                <a:cs typeface="Calibri"/>
              </a:rPr>
              <a:t>EQUIPOS</a:t>
            </a:r>
            <a:endParaRPr lang="es-ES_tradnl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Rectángulo redondeado 13"/>
          <p:cNvSpPr/>
          <p:nvPr/>
        </p:nvSpPr>
        <p:spPr>
          <a:xfrm rot="5400000">
            <a:off x="3718104" y="1692096"/>
            <a:ext cx="1752600" cy="81220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18816" y="4953000"/>
            <a:ext cx="3432797" cy="423336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 smtClean="0">
                <a:solidFill>
                  <a:srgbClr val="000000"/>
                </a:solidFill>
                <a:latin typeface="Calibri"/>
                <a:cs typeface="Calibri"/>
              </a:rPr>
              <a:t>PRODUCCIÓN DE INSUMOS</a:t>
            </a:r>
            <a:endParaRPr lang="es-ES_tradnl" sz="2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6" name="Imagen 15" descr="Foto Multiparamétric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1" y="1981200"/>
            <a:ext cx="948293" cy="533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ángulo 16"/>
          <p:cNvSpPr/>
          <p:nvPr/>
        </p:nvSpPr>
        <p:spPr>
          <a:xfrm>
            <a:off x="6553201" y="1752600"/>
            <a:ext cx="1569864" cy="194735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rgbClr val="000000"/>
                </a:solidFill>
                <a:latin typeface="Calibri"/>
                <a:cs typeface="Calibri"/>
              </a:rPr>
              <a:t>MULTIPARAMÉTRICO</a:t>
            </a:r>
            <a:endParaRPr lang="es-ES_tradnl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8" name="Imagen 17" descr="Foto uso Microscopi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1" y="2743200"/>
            <a:ext cx="1560345" cy="95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 descr="ESTACI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1" y="3505200"/>
            <a:ext cx="990600" cy="132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ángulo 19"/>
          <p:cNvSpPr/>
          <p:nvPr/>
        </p:nvSpPr>
        <p:spPr>
          <a:xfrm>
            <a:off x="7391401" y="3962400"/>
            <a:ext cx="1196260" cy="526396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rgbClr val="000000"/>
                </a:solidFill>
                <a:latin typeface="Calibri"/>
                <a:cs typeface="Calibri"/>
              </a:rPr>
              <a:t>ESTACIÓN  METEOROLÓGICA</a:t>
            </a:r>
            <a:endParaRPr lang="es-ES_tradnl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239001" y="2514600"/>
            <a:ext cx="1166661" cy="194735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rgbClr val="000000"/>
                </a:solidFill>
                <a:latin typeface="Calibri"/>
                <a:cs typeface="Calibri"/>
              </a:rPr>
              <a:t>MICROSCOPIO</a:t>
            </a:r>
            <a:endParaRPr lang="es-ES_tradnl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2" name="Imagen 21" descr="Biofábrica Juli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816" y="5483548"/>
            <a:ext cx="1625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Users\Aide\Documents\VISITA ORG ESTADO MORELOS\DSC057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184" y="4995330"/>
            <a:ext cx="2488198" cy="1657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E:\2012-10-04 ALTO RENDIMIENTO JOSE VARGAS\ALTO RENDIMIENTO JOSE VARGAS 0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03" y="4995330"/>
            <a:ext cx="1280564" cy="170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7467601" y="5122707"/>
            <a:ext cx="1014832" cy="526396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rgbClr val="000000"/>
                </a:solidFill>
                <a:latin typeface="Calibri"/>
                <a:cs typeface="Calibri"/>
              </a:rPr>
              <a:t>PRODUCCIÓN DE SEMILLAS</a:t>
            </a:r>
            <a:endParaRPr lang="es-ES_tradnl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671778" y="5486400"/>
            <a:ext cx="1491974" cy="1053645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rgbClr val="000000"/>
                </a:solidFill>
                <a:latin typeface="Calibri"/>
                <a:cs typeface="Calibri"/>
              </a:rPr>
              <a:t>REPRODUCCIÓN DE MICROORGANISMOS Y PRODUCCIÓN DE BIOLES Y EXTRACTOS VEGETALES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78358" y="5216574"/>
            <a:ext cx="2251136" cy="422221"/>
          </a:xfrm>
          <a:prstGeom prst="rect">
            <a:avLst/>
          </a:prstGeom>
          <a:solidFill>
            <a:schemeClr val="accent5">
              <a:lumMod val="60000"/>
              <a:lumOff val="40000"/>
              <a:alpha val="5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rgbClr val="000000"/>
                </a:solidFill>
                <a:latin typeface="Calibri"/>
                <a:cs typeface="Calibri"/>
              </a:rPr>
              <a:t>LOMBRICOMPOSTA Y LIXIVIADOS</a:t>
            </a:r>
            <a:endParaRPr lang="es-ES_tradnl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286036" y="338665"/>
            <a:ext cx="4530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>
                <a:latin typeface="Calibri"/>
                <a:cs typeface="Calibri"/>
              </a:rPr>
              <a:t>MOA/ACCI-MICI/NIVEL LOCAL</a:t>
            </a:r>
            <a:endParaRPr lang="es-ES_tradnl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0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31" y="44624"/>
            <a:ext cx="8667769" cy="1008112"/>
          </a:xfrm>
        </p:spPr>
        <p:txBody>
          <a:bodyPr>
            <a:noAutofit/>
          </a:bodyPr>
          <a:lstStyle/>
          <a:p>
            <a:r>
              <a:rPr lang="es-MX" sz="24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  <a:t>Buscando un modelo alternativo de agricultura sustentable </a:t>
            </a:r>
            <a:br>
              <a:rPr lang="es-MX" sz="24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</a:br>
            <a:r>
              <a:rPr lang="es-MX" sz="24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  <a:t>en pequeña y mediana escala, de alta productividad,  baja emisión de carbono y alta resiliencia climática</a:t>
            </a:r>
            <a:endParaRPr lang="es-MX" sz="2400" b="1" kern="1200" dirty="0">
              <a:solidFill>
                <a:srgbClr val="1732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-108" charset="0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807564"/>
            <a:ext cx="8784976" cy="56703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2000" dirty="0" smtClean="0">
              <a:latin typeface="Calibri"/>
              <a:cs typeface="Calibri"/>
            </a:endParaRPr>
          </a:p>
          <a:p>
            <a:pPr algn="just"/>
            <a:r>
              <a:rPr lang="es-MX" sz="2800" dirty="0" smtClean="0">
                <a:latin typeface="Calibri"/>
                <a:cs typeface="Calibri"/>
              </a:rPr>
              <a:t>Después de 30 años de abandono de la agricultura campesina y a raíz de la crisis alimentaria mundial de 2008/09, los gobiernos nacionales y los organismos internacionales reconocen la necesidad de alcanzar la autosuficiencia alimentaria con base –</a:t>
            </a:r>
            <a:r>
              <a:rPr lang="es-MX" sz="2800" i="1" dirty="0" smtClean="0">
                <a:latin typeface="Calibri"/>
                <a:cs typeface="Calibri"/>
              </a:rPr>
              <a:t>principalmente</a:t>
            </a:r>
            <a:r>
              <a:rPr lang="es-MX" sz="2800" dirty="0" smtClean="0">
                <a:latin typeface="Calibri"/>
                <a:cs typeface="Calibri"/>
              </a:rPr>
              <a:t>- </a:t>
            </a:r>
            <a:r>
              <a:rPr lang="es-MX" sz="2800" b="1" dirty="0" smtClean="0">
                <a:latin typeface="Calibri"/>
                <a:cs typeface="Calibri"/>
              </a:rPr>
              <a:t>en la </a:t>
            </a:r>
            <a:r>
              <a:rPr lang="es-MX" sz="2800" b="1" i="1" dirty="0" smtClean="0">
                <a:latin typeface="Calibri"/>
                <a:cs typeface="Calibri"/>
              </a:rPr>
              <a:t>revalorización</a:t>
            </a:r>
            <a:r>
              <a:rPr lang="es-MX" sz="2800" b="1" dirty="0" smtClean="0">
                <a:latin typeface="Calibri"/>
                <a:cs typeface="Calibri"/>
              </a:rPr>
              <a:t> y el </a:t>
            </a:r>
            <a:r>
              <a:rPr lang="es-MX" sz="2800" b="1" i="1" dirty="0" smtClean="0">
                <a:latin typeface="Calibri"/>
                <a:cs typeface="Calibri"/>
              </a:rPr>
              <a:t>fomento productivo </a:t>
            </a:r>
            <a:r>
              <a:rPr lang="es-MX" sz="2800" b="1" dirty="0" smtClean="0">
                <a:latin typeface="Calibri"/>
                <a:cs typeface="Calibri"/>
              </a:rPr>
              <a:t>de las pequeñas y medianas unidades de producción agropecuarias, pesqueras y forestales.</a:t>
            </a:r>
          </a:p>
          <a:p>
            <a:pPr algn="just"/>
            <a:r>
              <a:rPr lang="es-MX" sz="2800" dirty="0" smtClean="0">
                <a:latin typeface="Calibri"/>
                <a:cs typeface="Calibri"/>
              </a:rPr>
              <a:t>2015/ONU: “año internacional de la agricultura familiar”.</a:t>
            </a:r>
          </a:p>
          <a:p>
            <a:pPr marL="342900" lvl="1" indent="-342900" algn="just">
              <a:buFontTx/>
              <a:buChar char="•"/>
            </a:pPr>
            <a:r>
              <a:rPr lang="es-MX" dirty="0">
                <a:latin typeface="Calibri"/>
                <a:cs typeface="Calibri"/>
              </a:rPr>
              <a:t>N</a:t>
            </a:r>
            <a:r>
              <a:rPr lang="es-MX" dirty="0" smtClean="0">
                <a:latin typeface="Calibri"/>
                <a:cs typeface="Calibri"/>
              </a:rPr>
              <a:t>uevo paradigma en los mercados agrícolas internacionales: agotamiento del modelo de revolución verde y g</a:t>
            </a:r>
            <a:r>
              <a:rPr lang="es-MX" i="1" dirty="0" smtClean="0">
                <a:latin typeface="Calibri"/>
                <a:cs typeface="Calibri"/>
              </a:rPr>
              <a:t>ran </a:t>
            </a:r>
            <a:r>
              <a:rPr lang="es-MX" i="1" dirty="0">
                <a:latin typeface="Calibri"/>
                <a:cs typeface="Calibri"/>
              </a:rPr>
              <a:t>volatilidad </a:t>
            </a:r>
            <a:r>
              <a:rPr lang="es-MX" i="1" dirty="0" smtClean="0">
                <a:latin typeface="Calibri"/>
                <a:cs typeface="Calibri"/>
              </a:rPr>
              <a:t>en </a:t>
            </a:r>
            <a:r>
              <a:rPr lang="es-MX" i="1" dirty="0">
                <a:latin typeface="Calibri"/>
                <a:cs typeface="Calibri"/>
              </a:rPr>
              <a:t>los </a:t>
            </a:r>
            <a:r>
              <a:rPr lang="es-MX" i="1" dirty="0" smtClean="0">
                <a:latin typeface="Calibri"/>
                <a:cs typeface="Calibri"/>
              </a:rPr>
              <a:t>mercados. </a:t>
            </a:r>
          </a:p>
        </p:txBody>
      </p:sp>
    </p:spTree>
    <p:extLst>
      <p:ext uri="{BB962C8B-B14F-4D97-AF65-F5344CB8AC3E}">
        <p14:creationId xmlns:p14="http://schemas.microsoft.com/office/powerpoint/2010/main" val="29684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charset="2"/>
              <a:buChar char="§"/>
            </a:pPr>
            <a:r>
              <a:rPr lang="es-MX" dirty="0" smtClean="0"/>
              <a:t>Sin organización campesina autónoma y autogestiva no hay ACCI/MICI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411760" y="18864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259632" y="332656"/>
            <a:ext cx="788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Calibri"/>
                <a:cs typeface="Calibri"/>
              </a:rPr>
              <a:t>Modelo Organizativo ANEC (MOA</a:t>
            </a:r>
            <a:r>
              <a:rPr lang="es-MX" sz="3600" dirty="0" smtClean="0">
                <a:latin typeface="Calibri"/>
                <a:cs typeface="Calibri"/>
              </a:rPr>
              <a:t>)</a:t>
            </a:r>
            <a:endParaRPr lang="es-MX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3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029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16632"/>
            <a:ext cx="7772400" cy="1143000"/>
          </a:xfrm>
        </p:spPr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411480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Si hay alternativas. Están en nuestras manos.</a:t>
            </a:r>
          </a:p>
          <a:p>
            <a:r>
              <a:rPr lang="es-MX" dirty="0" smtClean="0"/>
              <a:t>No hay atajos ni soluciones simples.</a:t>
            </a:r>
          </a:p>
          <a:p>
            <a:r>
              <a:rPr lang="es-MX" dirty="0" smtClean="0"/>
              <a:t>Es un asunto de derechos y de soberanía.</a:t>
            </a:r>
          </a:p>
          <a:p>
            <a:r>
              <a:rPr lang="es-MX" dirty="0" smtClean="0"/>
              <a:t>Hay que invertir el 90% de los recursos públicos en la agricultura campesina y en modelos alternativos como el modelo ACCI.</a:t>
            </a:r>
          </a:p>
          <a:p>
            <a:r>
              <a:rPr lang="es-MX" dirty="0" smtClean="0"/>
              <a:t>Podemos y debemos recuperar el esplendor de la agricultura y civilización mesoamericana de cara a un siglo XXI globalizado.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1045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800" dirty="0"/>
              <a:t>¡</a:t>
            </a:r>
            <a:r>
              <a:rPr lang="es-MX" sz="4800" dirty="0" smtClean="0"/>
              <a:t>Muchas gracias!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www. </a:t>
            </a:r>
            <a:r>
              <a:rPr lang="es-MX" smtClean="0"/>
              <a:t>anec.org.mx</a:t>
            </a:r>
            <a:endParaRPr lang="es-MX" dirty="0" smtClean="0"/>
          </a:p>
          <a:p>
            <a:pPr marL="0" indent="0" algn="ctr">
              <a:buNone/>
            </a:pPr>
            <a:r>
              <a:rPr lang="es-MX" dirty="0" smtClean="0">
                <a:hlinkClick r:id="rId2"/>
              </a:rPr>
              <a:t>victor.suarez@anec.org.mx</a:t>
            </a: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Twitter: victor_suarez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523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s-MX" sz="3600" dirty="0" smtClean="0">
                <a:cs typeface="Calibri"/>
              </a:rPr>
              <a:t/>
            </a:r>
            <a:br>
              <a:rPr lang="es-MX" sz="3600" dirty="0" smtClean="0">
                <a:cs typeface="Calibri"/>
              </a:rPr>
            </a:br>
            <a:r>
              <a:rPr lang="es-MX" sz="3600" dirty="0" smtClean="0">
                <a:cs typeface="Calibri"/>
              </a:rPr>
              <a:t>Causas complejas</a:t>
            </a:r>
            <a:r>
              <a:rPr lang="es-MX" sz="4000" dirty="0" smtClean="0">
                <a:cs typeface="Calibri"/>
              </a:rPr>
              <a:t/>
            </a:r>
            <a:br>
              <a:rPr lang="es-MX" sz="4000" dirty="0" smtClean="0">
                <a:cs typeface="Calibri"/>
              </a:rPr>
            </a:br>
            <a:endParaRPr lang="es-MX" sz="36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 algn="just">
              <a:buAutoNum type="arabicParenR"/>
            </a:pPr>
            <a:r>
              <a:rPr lang="es-MX" sz="2400" dirty="0" smtClean="0">
                <a:cs typeface="Calibri"/>
              </a:rPr>
              <a:t>Caída </a:t>
            </a:r>
            <a:r>
              <a:rPr lang="es-MX" sz="2400" dirty="0">
                <a:cs typeface="Calibri"/>
              </a:rPr>
              <a:t>en la productividad agrícola internacional/agotamiento del modelo de la revolución </a:t>
            </a:r>
            <a:r>
              <a:rPr lang="es-MX" sz="2400" dirty="0" smtClean="0">
                <a:cs typeface="Calibri"/>
              </a:rPr>
              <a:t>verde.</a:t>
            </a:r>
          </a:p>
          <a:p>
            <a:pPr marL="342900" lvl="1" indent="-342900" algn="just">
              <a:buAutoNum type="arabicParenR"/>
            </a:pPr>
            <a:r>
              <a:rPr lang="es-MX" sz="2400" dirty="0" smtClean="0">
                <a:cs typeface="Calibri"/>
              </a:rPr>
              <a:t>Subordinación </a:t>
            </a:r>
            <a:r>
              <a:rPr lang="es-MX" sz="2400" dirty="0">
                <a:cs typeface="Calibri"/>
              </a:rPr>
              <a:t>de los mercados agrícolas a los mercados financieros y a los mercados </a:t>
            </a:r>
            <a:r>
              <a:rPr lang="es-MX" sz="2400" dirty="0" smtClean="0">
                <a:cs typeface="Calibri"/>
              </a:rPr>
              <a:t>de hidrocarburos (</a:t>
            </a:r>
            <a:r>
              <a:rPr lang="es-MX" sz="2400" dirty="0">
                <a:cs typeface="Calibri"/>
              </a:rPr>
              <a:t>food crops</a:t>
            </a:r>
            <a:r>
              <a:rPr lang="es-MX" sz="2400" dirty="0">
                <a:cs typeface="Calibri"/>
                <a:sym typeface="Wingdings"/>
              </a:rPr>
              <a:t></a:t>
            </a:r>
            <a:r>
              <a:rPr lang="es-MX" sz="2400" dirty="0">
                <a:cs typeface="Calibri"/>
              </a:rPr>
              <a:t>feed crops</a:t>
            </a:r>
            <a:r>
              <a:rPr lang="es-MX" sz="2400" dirty="0">
                <a:cs typeface="Calibri"/>
                <a:sym typeface="Wingdings"/>
              </a:rPr>
              <a:t></a:t>
            </a:r>
            <a:r>
              <a:rPr lang="es-MX" sz="2400" i="1" dirty="0">
                <a:cs typeface="Calibri"/>
              </a:rPr>
              <a:t>fuel crops</a:t>
            </a:r>
            <a:r>
              <a:rPr lang="es-MX" sz="2400" dirty="0">
                <a:cs typeface="Calibri"/>
              </a:rPr>
              <a:t>)</a:t>
            </a:r>
            <a:r>
              <a:rPr lang="es-MX" sz="2400" dirty="0" smtClean="0">
                <a:cs typeface="Calibri"/>
              </a:rPr>
              <a:t>.</a:t>
            </a:r>
          </a:p>
          <a:p>
            <a:pPr marL="342900" lvl="1" indent="-342900" algn="just">
              <a:buAutoNum type="arabicParenR"/>
            </a:pPr>
            <a:r>
              <a:rPr lang="es-MX" sz="2400" dirty="0" smtClean="0">
                <a:cs typeface="Calibri"/>
              </a:rPr>
              <a:t> </a:t>
            </a:r>
            <a:r>
              <a:rPr lang="es-MX" sz="2400" dirty="0">
                <a:cs typeface="Calibri"/>
              </a:rPr>
              <a:t>Volatilidad en los tipos de </a:t>
            </a:r>
            <a:r>
              <a:rPr lang="es-MX" sz="2400" dirty="0" smtClean="0">
                <a:cs typeface="Calibri"/>
              </a:rPr>
              <a:t>cambio.</a:t>
            </a:r>
          </a:p>
          <a:p>
            <a:pPr marL="342900" lvl="1" indent="-342900" algn="just">
              <a:buAutoNum type="arabicParenR"/>
            </a:pPr>
            <a:r>
              <a:rPr lang="es-MX" sz="2400" dirty="0" smtClean="0">
                <a:cs typeface="Calibri"/>
              </a:rPr>
              <a:t>Crisis </a:t>
            </a:r>
            <a:r>
              <a:rPr lang="es-MX" sz="2400" dirty="0">
                <a:cs typeface="Calibri"/>
              </a:rPr>
              <a:t>económica-financiera global. </a:t>
            </a:r>
            <a:endParaRPr lang="es-MX" sz="2400" dirty="0" smtClean="0">
              <a:cs typeface="Calibri"/>
            </a:endParaRPr>
          </a:p>
          <a:p>
            <a:pPr marL="342900" lvl="1" indent="-342900" algn="just">
              <a:buAutoNum type="arabicParenR"/>
            </a:pPr>
            <a:r>
              <a:rPr lang="es-MX" sz="2400" dirty="0" smtClean="0">
                <a:cs typeface="Calibri"/>
              </a:rPr>
              <a:t>Creciente inestabilidad geopolítica.</a:t>
            </a:r>
          </a:p>
          <a:p>
            <a:pPr marL="342900" lvl="1" indent="-342900" algn="just">
              <a:buAutoNum type="arabicParenR"/>
            </a:pPr>
            <a:r>
              <a:rPr lang="es-MX" sz="2400" dirty="0" smtClean="0">
                <a:cs typeface="Calibri"/>
              </a:rPr>
              <a:t> </a:t>
            </a:r>
            <a:r>
              <a:rPr lang="es-MX" sz="2400" dirty="0">
                <a:cs typeface="Calibri"/>
              </a:rPr>
              <a:t>Cambio climático </a:t>
            </a:r>
            <a:r>
              <a:rPr lang="es-MX" sz="2400" dirty="0" smtClean="0">
                <a:cs typeface="Calibri"/>
              </a:rPr>
              <a:t>global.</a:t>
            </a:r>
          </a:p>
          <a:p>
            <a:pPr marL="342900" lvl="1" indent="-342900" algn="just">
              <a:buAutoNum type="arabicParenR"/>
            </a:pPr>
            <a:r>
              <a:rPr lang="es-MX" sz="2400" dirty="0" smtClean="0">
                <a:cs typeface="Calibri"/>
              </a:rPr>
              <a:t>Crecimiento </a:t>
            </a:r>
            <a:r>
              <a:rPr lang="es-MX" sz="2400" dirty="0">
                <a:cs typeface="Calibri"/>
              </a:rPr>
              <a:t>demográfico planetario y de la demanda de los BRICs; </a:t>
            </a:r>
            <a:endParaRPr lang="es-MX" sz="2400" dirty="0" smtClean="0">
              <a:cs typeface="Calibri"/>
            </a:endParaRPr>
          </a:p>
          <a:p>
            <a:pPr marL="342900" lvl="1" indent="-342900" algn="just">
              <a:buAutoNum type="arabicParenR"/>
            </a:pPr>
            <a:r>
              <a:rPr lang="es-MX" sz="2400" dirty="0" smtClean="0">
                <a:cs typeface="Calibri"/>
              </a:rPr>
              <a:t>Oligopolización </a:t>
            </a:r>
            <a:r>
              <a:rPr lang="es-MX" sz="2400" dirty="0">
                <a:cs typeface="Calibri"/>
              </a:rPr>
              <a:t>de los mercados agrícolas internacionales.</a:t>
            </a:r>
          </a:p>
          <a:p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457200" y="5959714"/>
            <a:ext cx="8360293" cy="59164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MX" sz="2800" b="1" i="1" dirty="0">
                <a:solidFill>
                  <a:schemeClr val="tx1"/>
                </a:solidFill>
                <a:cs typeface="Calibri"/>
              </a:rPr>
              <a:t>¡</a:t>
            </a:r>
            <a:r>
              <a:rPr lang="es-MX" sz="2800" b="1" i="1" dirty="0" smtClean="0">
                <a:solidFill>
                  <a:schemeClr val="tx1"/>
                </a:solidFill>
                <a:cs typeface="Calibri"/>
              </a:rPr>
              <a:t>La </a:t>
            </a:r>
            <a:r>
              <a:rPr lang="es-MX" sz="2800" b="1" i="1" dirty="0">
                <a:solidFill>
                  <a:schemeClr val="tx1"/>
                </a:solidFill>
                <a:cs typeface="Calibri"/>
              </a:rPr>
              <a:t>única certidumbre es la </a:t>
            </a:r>
            <a:r>
              <a:rPr lang="es-MX" sz="2800" b="1" i="1" dirty="0" smtClean="0">
                <a:solidFill>
                  <a:schemeClr val="tx1"/>
                </a:solidFill>
                <a:cs typeface="Calibri"/>
              </a:rPr>
              <a:t>incertidumbre</a:t>
            </a:r>
            <a:r>
              <a:rPr lang="es-MX" sz="2800" b="1" i="1" dirty="0">
                <a:solidFill>
                  <a:schemeClr val="tx1"/>
                </a:solidFill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140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-3874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MX" sz="3200" dirty="0" smtClean="0">
                <a:latin typeface="Calibri"/>
                <a:cs typeface="Calibri"/>
              </a:rPr>
              <a:t/>
            </a:r>
            <a:br>
              <a:rPr lang="es-MX" sz="3200" dirty="0" smtClean="0">
                <a:latin typeface="Calibri"/>
                <a:cs typeface="Calibri"/>
              </a:rPr>
            </a:br>
            <a:r>
              <a:rPr lang="es-MX" sz="3600" dirty="0" smtClean="0">
                <a:latin typeface="Calibri"/>
                <a:cs typeface="Calibri"/>
              </a:rPr>
              <a:t>Agotamiento de la revolución verde y </a:t>
            </a:r>
            <a:br>
              <a:rPr lang="es-MX" sz="3600" dirty="0" smtClean="0">
                <a:latin typeface="Calibri"/>
                <a:cs typeface="Calibri"/>
              </a:rPr>
            </a:br>
            <a:r>
              <a:rPr lang="es-MX" sz="3600" b="1" dirty="0" smtClean="0">
                <a:latin typeface="Calibri"/>
                <a:cs typeface="Calibri"/>
              </a:rPr>
              <a:t>aportes/límites de la agricultura orgánica</a:t>
            </a:r>
            <a:endParaRPr lang="es-MX" sz="3600" b="1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algn="just">
              <a:buFont typeface="Arial"/>
              <a:buChar char="•"/>
            </a:pPr>
            <a:r>
              <a:rPr lang="es-MX" sz="1800" b="1" dirty="0" smtClean="0">
                <a:latin typeface="Calibri"/>
                <a:cs typeface="Calibri"/>
              </a:rPr>
              <a:t>Necesitamos un modelo alternativo </a:t>
            </a:r>
            <a:r>
              <a:rPr lang="es-MX" sz="1800" dirty="0" smtClean="0">
                <a:latin typeface="Calibri"/>
                <a:cs typeface="Calibri"/>
              </a:rPr>
              <a:t>al modelo de agricultura industrial/revolución verde: está agotado, es insostenible, es contraproducente, es pernicioso (ámbitos económico, social, ambiental, salud alimentaria).</a:t>
            </a:r>
            <a:endParaRPr lang="es-MX" sz="1800" dirty="0">
              <a:latin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es-MX" sz="1800" b="1" dirty="0" smtClean="0">
                <a:latin typeface="Calibri"/>
                <a:cs typeface="Calibri"/>
              </a:rPr>
              <a:t>La agricultura orgánica ha hecho muchos aportes</a:t>
            </a:r>
            <a:r>
              <a:rPr lang="es-MX" sz="1800" dirty="0" smtClean="0">
                <a:latin typeface="Calibri"/>
                <a:cs typeface="Calibri"/>
              </a:rPr>
              <a:t>, pero tiene límites que es necesario superar. </a:t>
            </a:r>
          </a:p>
          <a:p>
            <a:pPr algn="just">
              <a:buFont typeface="Arial"/>
              <a:buChar char="•"/>
            </a:pPr>
            <a:r>
              <a:rPr lang="es-MX" sz="1800" b="1" dirty="0" smtClean="0">
                <a:latin typeface="Calibri"/>
                <a:cs typeface="Calibri"/>
              </a:rPr>
              <a:t>El modelo de agricultura orgánica actual es:</a:t>
            </a:r>
            <a:endParaRPr lang="es-MX" sz="1800" dirty="0" smtClean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s-MX" sz="1800" b="1" dirty="0">
                <a:latin typeface="Calibri"/>
                <a:cs typeface="Calibri"/>
              </a:rPr>
              <a:t> </a:t>
            </a:r>
            <a:r>
              <a:rPr lang="es-MX" sz="1800" b="1" dirty="0" smtClean="0">
                <a:latin typeface="Calibri"/>
                <a:cs typeface="Calibri"/>
              </a:rPr>
              <a:t>        -Cerrado </a:t>
            </a:r>
            <a:r>
              <a:rPr lang="es-MX" sz="1800" dirty="0" smtClean="0">
                <a:latin typeface="Calibri"/>
                <a:cs typeface="Calibri"/>
              </a:rPr>
              <a:t>–</a:t>
            </a:r>
            <a:r>
              <a:rPr lang="es-MX" sz="1800" i="1" dirty="0" smtClean="0">
                <a:latin typeface="Calibri"/>
                <a:cs typeface="Calibri"/>
              </a:rPr>
              <a:t>paquete</a:t>
            </a:r>
            <a:r>
              <a:rPr lang="es-MX" sz="1800" dirty="0" smtClean="0">
                <a:latin typeface="Calibri"/>
                <a:cs typeface="Calibri"/>
              </a:rPr>
              <a:t> tecnológico orgánico-, sujeto a certificación externa y de alto costo.</a:t>
            </a:r>
          </a:p>
          <a:p>
            <a:pPr marL="0" indent="0" algn="just">
              <a:buNone/>
            </a:pPr>
            <a:r>
              <a:rPr lang="es-MX" sz="1800" b="1" dirty="0">
                <a:latin typeface="Calibri"/>
                <a:cs typeface="Calibri"/>
              </a:rPr>
              <a:t> </a:t>
            </a:r>
            <a:r>
              <a:rPr lang="es-MX" sz="1800" b="1" dirty="0" smtClean="0">
                <a:latin typeface="Calibri"/>
                <a:cs typeface="Calibri"/>
              </a:rPr>
              <a:t> -Excluyente</a:t>
            </a:r>
            <a:r>
              <a:rPr lang="es-MX" sz="1800" dirty="0" smtClean="0">
                <a:latin typeface="Calibri"/>
                <a:cs typeface="Calibri"/>
              </a:rPr>
              <a:t>: productos orgánicos para una élite del primer mundo y </a:t>
            </a:r>
            <a:r>
              <a:rPr lang="es-MX" sz="1800" dirty="0">
                <a:latin typeface="Calibri"/>
                <a:cs typeface="Calibri"/>
              </a:rPr>
              <a:t>alimentos </a:t>
            </a:r>
            <a:r>
              <a:rPr lang="es-MX" sz="1800" dirty="0" smtClean="0">
                <a:latin typeface="Calibri"/>
                <a:cs typeface="Calibri"/>
              </a:rPr>
              <a:t>hiperindustrializados, </a:t>
            </a:r>
            <a:r>
              <a:rPr lang="es-MX" sz="1800" dirty="0">
                <a:latin typeface="Calibri"/>
                <a:cs typeface="Calibri"/>
              </a:rPr>
              <a:t>convencionales</a:t>
            </a:r>
            <a:r>
              <a:rPr lang="es-MX" sz="1800" dirty="0" smtClean="0">
                <a:latin typeface="Calibri"/>
                <a:cs typeface="Calibri"/>
              </a:rPr>
              <a:t>, </a:t>
            </a:r>
            <a:r>
              <a:rPr lang="es-MX" sz="1800" dirty="0">
                <a:latin typeface="Calibri"/>
                <a:cs typeface="Calibri"/>
              </a:rPr>
              <a:t>chatarra</a:t>
            </a:r>
            <a:r>
              <a:rPr lang="es-MX" sz="1800" dirty="0" smtClean="0">
                <a:latin typeface="Calibri"/>
                <a:cs typeface="Calibri"/>
              </a:rPr>
              <a:t>, </a:t>
            </a:r>
            <a:r>
              <a:rPr lang="es-MX" sz="1800" dirty="0">
                <a:latin typeface="Calibri"/>
                <a:cs typeface="Calibri"/>
              </a:rPr>
              <a:t>de bajo contenido </a:t>
            </a:r>
            <a:r>
              <a:rPr lang="es-MX" sz="1800" dirty="0" smtClean="0">
                <a:latin typeface="Calibri"/>
                <a:cs typeface="Calibri"/>
              </a:rPr>
              <a:t>nutricional para los productores orgánicos y sus familias, y para el resto de la población.</a:t>
            </a:r>
          </a:p>
          <a:p>
            <a:pPr marL="0" indent="0" algn="just">
              <a:buNone/>
            </a:pPr>
            <a:r>
              <a:rPr lang="es-MX" sz="1800" b="1" dirty="0">
                <a:latin typeface="Calibri"/>
                <a:cs typeface="Calibri"/>
              </a:rPr>
              <a:t> </a:t>
            </a:r>
            <a:r>
              <a:rPr lang="es-MX" sz="1800" b="1" dirty="0" smtClean="0">
                <a:latin typeface="Calibri"/>
                <a:cs typeface="Calibri"/>
              </a:rPr>
              <a:t>        -Estancado</a:t>
            </a:r>
            <a:r>
              <a:rPr lang="es-MX" sz="1800" dirty="0" smtClean="0">
                <a:latin typeface="Calibri"/>
                <a:cs typeface="Calibri"/>
              </a:rPr>
              <a:t>: </a:t>
            </a:r>
          </a:p>
          <a:p>
            <a:pPr marL="0" indent="0" algn="just">
              <a:buNone/>
            </a:pPr>
            <a:r>
              <a:rPr lang="es-MX" sz="1800" dirty="0" smtClean="0">
                <a:latin typeface="Calibri"/>
                <a:cs typeface="Calibri"/>
              </a:rPr>
              <a:t>       </a:t>
            </a:r>
            <a:r>
              <a:rPr lang="es-MX" sz="1800" dirty="0">
                <a:latin typeface="Calibri"/>
                <a:cs typeface="Calibri"/>
              </a:rPr>
              <a:t>a) 1 % de la superficie </a:t>
            </a:r>
            <a:r>
              <a:rPr lang="es-MX" sz="1800" dirty="0" smtClean="0">
                <a:latin typeface="Calibri"/>
                <a:cs typeface="Calibri"/>
              </a:rPr>
              <a:t>cultivada; 1 </a:t>
            </a:r>
            <a:r>
              <a:rPr lang="es-MX" sz="1800" dirty="0">
                <a:latin typeface="Calibri"/>
                <a:cs typeface="Calibri"/>
              </a:rPr>
              <a:t>% de los alimentos </a:t>
            </a:r>
            <a:r>
              <a:rPr lang="es-MX" sz="1800" dirty="0" smtClean="0">
                <a:latin typeface="Calibri"/>
                <a:cs typeface="Calibri"/>
              </a:rPr>
              <a:t>consumidos</a:t>
            </a:r>
            <a:r>
              <a:rPr lang="es-MX" sz="1800" dirty="0">
                <a:latin typeface="Calibri"/>
                <a:cs typeface="Calibri"/>
              </a:rPr>
              <a:t> </a:t>
            </a:r>
            <a:r>
              <a:rPr lang="es-MX" sz="1800" dirty="0" smtClean="0">
                <a:latin typeface="Calibri"/>
                <a:cs typeface="Calibri"/>
              </a:rPr>
              <a:t>(IFOAM: ORGANIC 3.0 for Truly Sustainable Farming and Consumption; 2015). </a:t>
            </a:r>
            <a:r>
              <a:rPr lang="es-MX" sz="2000" b="1" dirty="0" smtClean="0">
                <a:latin typeface="Calibri"/>
                <a:cs typeface="Calibri"/>
              </a:rPr>
              <a:t>Nicho</a:t>
            </a:r>
            <a:r>
              <a:rPr lang="es-MX" sz="1800" dirty="0" smtClean="0">
                <a:latin typeface="Calibri"/>
                <a:cs typeface="Calibri"/>
              </a:rPr>
              <a:t>.</a:t>
            </a:r>
            <a:endParaRPr lang="es-MX" sz="1800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s-MX" sz="1800" dirty="0" smtClean="0">
                <a:latin typeface="Calibri"/>
                <a:cs typeface="Calibri"/>
              </a:rPr>
              <a:t>       b) No </a:t>
            </a:r>
            <a:r>
              <a:rPr lang="es-MX" sz="1800" dirty="0">
                <a:latin typeface="Calibri"/>
                <a:cs typeface="Calibri"/>
              </a:rPr>
              <a:t>ha incoporporado los avances científicos y tecnológicos del último medio siglo; </a:t>
            </a:r>
          </a:p>
          <a:p>
            <a:pPr marL="0" indent="0" algn="just">
              <a:buNone/>
            </a:pPr>
            <a:r>
              <a:rPr lang="es-MX" sz="1800" dirty="0">
                <a:latin typeface="Calibri"/>
                <a:cs typeface="Calibri"/>
              </a:rPr>
              <a:t>       </a:t>
            </a:r>
            <a:r>
              <a:rPr lang="es-MX" sz="1800" dirty="0" smtClean="0">
                <a:latin typeface="Calibri"/>
                <a:cs typeface="Calibri"/>
              </a:rPr>
              <a:t>c) </a:t>
            </a:r>
            <a:r>
              <a:rPr lang="es-MX" sz="1800" dirty="0">
                <a:latin typeface="Calibri"/>
                <a:cs typeface="Calibri"/>
              </a:rPr>
              <a:t>No ha enfrentado el problema de la baja productividad e ingresos de los </a:t>
            </a:r>
            <a:r>
              <a:rPr lang="es-MX" sz="1800" dirty="0" smtClean="0">
                <a:latin typeface="Calibri"/>
                <a:cs typeface="Calibri"/>
              </a:rPr>
              <a:t>pequeños</a:t>
            </a:r>
          </a:p>
          <a:p>
            <a:pPr marL="0" indent="0" algn="just">
              <a:buNone/>
            </a:pPr>
            <a:r>
              <a:rPr lang="es-MX" sz="1800" dirty="0">
                <a:latin typeface="Calibri"/>
                <a:cs typeface="Calibri"/>
              </a:rPr>
              <a:t> </a:t>
            </a:r>
            <a:r>
              <a:rPr lang="es-MX" sz="1800" dirty="0" smtClean="0">
                <a:latin typeface="Calibri"/>
                <a:cs typeface="Calibri"/>
              </a:rPr>
              <a:t>           y  </a:t>
            </a:r>
            <a:r>
              <a:rPr lang="es-MX" sz="1800" dirty="0">
                <a:latin typeface="Calibri"/>
                <a:cs typeface="Calibri"/>
              </a:rPr>
              <a:t>medianos productores; y, </a:t>
            </a:r>
          </a:p>
          <a:p>
            <a:pPr marL="0" indent="0" algn="just">
              <a:buNone/>
            </a:pPr>
            <a:r>
              <a:rPr lang="es-MX" sz="1800" dirty="0">
                <a:latin typeface="Calibri"/>
                <a:cs typeface="Calibri"/>
              </a:rPr>
              <a:t>       </a:t>
            </a:r>
            <a:r>
              <a:rPr lang="es-MX" sz="1800" dirty="0" smtClean="0">
                <a:latin typeface="Calibri"/>
                <a:cs typeface="Calibri"/>
              </a:rPr>
              <a:t>d) </a:t>
            </a:r>
            <a:r>
              <a:rPr lang="es-MX" sz="1800" dirty="0">
                <a:latin typeface="Calibri"/>
                <a:cs typeface="Calibri"/>
              </a:rPr>
              <a:t>Tampoco, los impactos del cambio climático global.</a:t>
            </a:r>
          </a:p>
          <a:p>
            <a:pPr marL="0" indent="0" algn="just">
              <a:buNone/>
            </a:pPr>
            <a:r>
              <a:rPr lang="es-MX" sz="1800" b="1" dirty="0" smtClean="0">
                <a:latin typeface="Calibri"/>
                <a:cs typeface="Calibri"/>
              </a:rPr>
              <a:t>      -Refuncionalizado</a:t>
            </a:r>
            <a:r>
              <a:rPr lang="es-MX" sz="1800" dirty="0" smtClean="0">
                <a:latin typeface="Calibri"/>
                <a:cs typeface="Calibri"/>
              </a:rPr>
              <a:t>: la agricultura orgánica (y sus certificadoras) ha sido refuncionalizada -en su mayoría-  y controlada crecientemente por las grandes corporaciones.</a:t>
            </a:r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347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8" name="Picture 2" descr="organict30acqjuly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6660232" y="6716"/>
            <a:ext cx="2483768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alibri"/>
                <a:cs typeface="Calibri"/>
              </a:rPr>
              <a:t>Tomada de SEBASTIÁN PIÑEIRO; presentación en pp en ANEC, 20/11/13.</a:t>
            </a:r>
            <a:endParaRPr lang="es-MX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7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37" y="216454"/>
            <a:ext cx="8700787" cy="1204188"/>
          </a:xfrm>
        </p:spPr>
        <p:txBody>
          <a:bodyPr>
            <a:noAutofit/>
          </a:bodyPr>
          <a:lstStyle/>
          <a:p>
            <a:r>
              <a:rPr lang="es-MX" sz="32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  <a:t>Modelo de Agricultura Campesina de Conocimientos Integrados en Procesos Complejos </a:t>
            </a:r>
            <a:r>
              <a:rPr lang="es-MX" sz="24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  <a:t>(MODELO ACCI)</a:t>
            </a:r>
            <a:endParaRPr lang="es-MX" sz="2000" b="1" kern="1200" dirty="0">
              <a:solidFill>
                <a:srgbClr val="1732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-108" charset="0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9406" y="1385308"/>
            <a:ext cx="8253418" cy="53286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s-ES_tradnl" sz="2700" dirty="0" smtClean="0">
              <a:latin typeface="Calibri"/>
              <a:cs typeface="Calibri"/>
            </a:endParaRPr>
          </a:p>
          <a:p>
            <a:pPr algn="just"/>
            <a:r>
              <a:rPr lang="es-ES_tradnl" sz="2700" dirty="0" smtClean="0">
                <a:latin typeface="Calibri"/>
                <a:cs typeface="Calibri"/>
              </a:rPr>
              <a:t>Se requiere un cambio </a:t>
            </a:r>
            <a:r>
              <a:rPr lang="es-ES_tradnl" sz="2700" dirty="0">
                <a:latin typeface="Calibri"/>
                <a:cs typeface="Calibri"/>
              </a:rPr>
              <a:t>paradigmático de modelo de </a:t>
            </a:r>
            <a:r>
              <a:rPr lang="es-ES_tradnl" sz="2700" dirty="0" smtClean="0">
                <a:latin typeface="Calibri"/>
                <a:cs typeface="Calibri"/>
              </a:rPr>
              <a:t>agricultura, en </a:t>
            </a:r>
            <a:r>
              <a:rPr lang="es-ES_tradnl" sz="2700" dirty="0">
                <a:latin typeface="Calibri"/>
                <a:cs typeface="Calibri"/>
              </a:rPr>
              <a:t>el marco de la construcción de un nuevo sistema agroalimentario y </a:t>
            </a:r>
            <a:r>
              <a:rPr lang="es-ES_tradnl" sz="2700" dirty="0" smtClean="0">
                <a:latin typeface="Calibri"/>
                <a:cs typeface="Calibri"/>
              </a:rPr>
              <a:t>nutricional.</a:t>
            </a:r>
          </a:p>
          <a:p>
            <a:pPr marL="0" indent="0" algn="just">
              <a:buNone/>
            </a:pPr>
            <a:endParaRPr lang="es-ES_tradnl" sz="2700" dirty="0" smtClean="0">
              <a:latin typeface="Calibri"/>
              <a:cs typeface="Calibri"/>
            </a:endParaRPr>
          </a:p>
          <a:p>
            <a:pPr algn="just"/>
            <a:r>
              <a:rPr lang="es-ES_tradnl" sz="2700" dirty="0" smtClean="0">
                <a:latin typeface="Calibri"/>
                <a:cs typeface="Calibri"/>
              </a:rPr>
              <a:t>Y de una </a:t>
            </a:r>
            <a:r>
              <a:rPr lang="es-ES_tradnl" sz="2700" dirty="0">
                <a:latin typeface="Calibri"/>
                <a:cs typeface="Calibri"/>
              </a:rPr>
              <a:t>nueva política de Estado de largo plazo con base en los principios </a:t>
            </a:r>
            <a:r>
              <a:rPr lang="es-ES_tradnl" sz="2700" dirty="0" smtClean="0">
                <a:latin typeface="Calibri"/>
                <a:cs typeface="Calibri"/>
              </a:rPr>
              <a:t>de: i) soberanía alimentaria; ii) sustentabilidad</a:t>
            </a:r>
            <a:r>
              <a:rPr lang="es-ES_tradnl" sz="2700" dirty="0">
                <a:latin typeface="Calibri"/>
                <a:cs typeface="Calibri"/>
              </a:rPr>
              <a:t>;</a:t>
            </a:r>
            <a:r>
              <a:rPr lang="es-ES_tradnl" sz="2700" dirty="0" smtClean="0">
                <a:latin typeface="Calibri"/>
                <a:cs typeface="Calibri"/>
              </a:rPr>
              <a:t> iii) productividad; iv) rentabilidad; v) baja emisión de carbono; y, vi)</a:t>
            </a:r>
          </a:p>
          <a:p>
            <a:pPr marL="0" indent="0" algn="just">
              <a:buNone/>
            </a:pPr>
            <a:r>
              <a:rPr lang="es-ES_tradnl" sz="2700" dirty="0">
                <a:latin typeface="Calibri"/>
                <a:cs typeface="Calibri"/>
              </a:rPr>
              <a:t> </a:t>
            </a:r>
            <a:r>
              <a:rPr lang="es-ES_tradnl" sz="2700" dirty="0" smtClean="0">
                <a:latin typeface="Calibri"/>
                <a:cs typeface="Calibri"/>
              </a:rPr>
              <a:t>     alta </a:t>
            </a:r>
            <a:r>
              <a:rPr lang="es-ES_tradnl" sz="2700" dirty="0" err="1" smtClean="0">
                <a:latin typeface="Calibri"/>
                <a:cs typeface="Calibri"/>
              </a:rPr>
              <a:t>resiliencia</a:t>
            </a:r>
            <a:r>
              <a:rPr lang="es-ES_tradnl" sz="2700" dirty="0" smtClean="0">
                <a:latin typeface="Calibri"/>
                <a:cs typeface="Calibri"/>
              </a:rPr>
              <a:t> climática. </a:t>
            </a:r>
          </a:p>
          <a:p>
            <a:pPr algn="just"/>
            <a:endParaRPr lang="es-ES_tradnl" sz="2700" dirty="0" smtClean="0">
              <a:latin typeface="Calibri"/>
              <a:cs typeface="Calibri"/>
            </a:endParaRPr>
          </a:p>
          <a:p>
            <a:pPr algn="just"/>
            <a:r>
              <a:rPr lang="es-ES_tradnl" sz="2700" dirty="0" smtClean="0">
                <a:latin typeface="Calibri"/>
                <a:cs typeface="Calibri"/>
              </a:rPr>
              <a:t>Es </a:t>
            </a:r>
            <a:r>
              <a:rPr lang="es-ES_tradnl" sz="2700" dirty="0">
                <a:latin typeface="Calibri"/>
                <a:cs typeface="Calibri"/>
              </a:rPr>
              <a:t>preciso pasar de </a:t>
            </a:r>
            <a:r>
              <a:rPr lang="es-ES_tradnl" sz="2700" b="1" dirty="0">
                <a:latin typeface="Calibri"/>
                <a:cs typeface="Calibri"/>
              </a:rPr>
              <a:t>“una agricultura de </a:t>
            </a:r>
            <a:r>
              <a:rPr lang="es-ES_tradnl" sz="2700" b="1" dirty="0" smtClean="0">
                <a:latin typeface="Calibri"/>
                <a:cs typeface="Calibri"/>
              </a:rPr>
              <a:t>insumos” </a:t>
            </a:r>
            <a:r>
              <a:rPr lang="es-ES_tradnl" sz="2700" dirty="0">
                <a:latin typeface="Calibri"/>
                <a:cs typeface="Calibri"/>
              </a:rPr>
              <a:t>a una </a:t>
            </a:r>
            <a:r>
              <a:rPr lang="es-ES_tradnl" sz="2700" dirty="0" smtClean="0">
                <a:latin typeface="Calibri"/>
                <a:cs typeface="Calibri"/>
              </a:rPr>
              <a:t>“</a:t>
            </a:r>
            <a:r>
              <a:rPr lang="es-ES_tradnl" sz="2700" b="1" dirty="0" smtClean="0">
                <a:latin typeface="Calibri"/>
                <a:cs typeface="Calibri"/>
              </a:rPr>
              <a:t>agricultura </a:t>
            </a:r>
            <a:r>
              <a:rPr lang="es-ES_tradnl" sz="2700" b="1" dirty="0">
                <a:latin typeface="Calibri"/>
                <a:cs typeface="Calibri"/>
              </a:rPr>
              <a:t>de conocimientos </a:t>
            </a:r>
            <a:r>
              <a:rPr lang="es-ES_tradnl" sz="2700" b="1" dirty="0" smtClean="0">
                <a:latin typeface="Calibri"/>
                <a:cs typeface="Calibri"/>
              </a:rPr>
              <a:t>integrados en procesos complejos” </a:t>
            </a:r>
            <a:r>
              <a:rPr lang="es-ES_tradnl" sz="2700" dirty="0">
                <a:latin typeface="Calibri"/>
                <a:cs typeface="Calibri"/>
              </a:rPr>
              <a:t>con base en </a:t>
            </a:r>
            <a:r>
              <a:rPr lang="es-ES_tradnl" sz="2700" dirty="0" smtClean="0">
                <a:latin typeface="Calibri"/>
                <a:cs typeface="Calibri"/>
              </a:rPr>
              <a:t>las pequeñas </a:t>
            </a:r>
            <a:r>
              <a:rPr lang="es-ES_tradnl" sz="2700" dirty="0">
                <a:latin typeface="Calibri"/>
                <a:cs typeface="Calibri"/>
              </a:rPr>
              <a:t>y </a:t>
            </a:r>
            <a:r>
              <a:rPr lang="es-ES_tradnl" sz="2700" dirty="0" smtClean="0">
                <a:latin typeface="Calibri"/>
                <a:cs typeface="Calibri"/>
              </a:rPr>
              <a:t>medianas unidades </a:t>
            </a:r>
            <a:r>
              <a:rPr lang="es-ES_tradnl" sz="2700" dirty="0">
                <a:latin typeface="Calibri"/>
                <a:cs typeface="Calibri"/>
              </a:rPr>
              <a:t>de producción rural. </a:t>
            </a:r>
            <a:endParaRPr lang="es-ES_tradnl" sz="2700" dirty="0" smtClean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s-ES_tradnl" sz="2700" dirty="0" smtClean="0">
              <a:latin typeface="Calibri"/>
              <a:cs typeface="Calibri"/>
            </a:endParaRPr>
          </a:p>
          <a:p>
            <a:pPr algn="just"/>
            <a:r>
              <a:rPr lang="es-ES_tradnl" sz="2700" dirty="0" smtClean="0">
                <a:latin typeface="Calibri"/>
                <a:cs typeface="Calibri"/>
              </a:rPr>
              <a:t>Se </a:t>
            </a:r>
            <a:r>
              <a:rPr lang="es-ES_tradnl" sz="2700" dirty="0">
                <a:latin typeface="Calibri"/>
                <a:cs typeface="Calibri"/>
              </a:rPr>
              <a:t>trata de una verdadera revolución tecnológica y social como la única vía para alcanzar la autosuficiencia </a:t>
            </a:r>
            <a:r>
              <a:rPr lang="es-ES_tradnl" sz="2700" dirty="0" smtClean="0">
                <a:latin typeface="Calibri"/>
                <a:cs typeface="Calibri"/>
              </a:rPr>
              <a:t>y seguridad alimentaria </a:t>
            </a:r>
            <a:r>
              <a:rPr lang="es-ES_tradnl" sz="2700" dirty="0">
                <a:latin typeface="Calibri"/>
                <a:cs typeface="Calibri"/>
              </a:rPr>
              <a:t>y una vida digna para </a:t>
            </a:r>
            <a:r>
              <a:rPr lang="es-ES_tradnl" sz="2700" dirty="0" smtClean="0">
                <a:latin typeface="Calibri"/>
                <a:cs typeface="Calibri"/>
              </a:rPr>
              <a:t>los campesino y las campesinas</a:t>
            </a:r>
            <a:r>
              <a:rPr lang="es-ES_tradnl" sz="2700" dirty="0">
                <a:latin typeface="Calibri"/>
                <a:cs typeface="Calibri"/>
              </a:rPr>
              <a:t>,</a:t>
            </a:r>
            <a:r>
              <a:rPr lang="es-ES_tradnl" sz="2700" dirty="0" smtClean="0">
                <a:latin typeface="Calibri"/>
                <a:cs typeface="Calibri"/>
              </a:rPr>
              <a:t> las comunidades rurales y la población urbana del país.</a:t>
            </a:r>
            <a:endParaRPr lang="es-MX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2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004" y="288606"/>
            <a:ext cx="7384983" cy="766249"/>
          </a:xfrm>
        </p:spPr>
        <p:txBody>
          <a:bodyPr>
            <a:noAutofit/>
          </a:bodyPr>
          <a:lstStyle/>
          <a:p>
            <a:r>
              <a:rPr lang="es-MX" sz="36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  <a:cs typeface="+mn-cs"/>
              </a:rPr>
              <a:t>Raíces del Modelo ACCI  1/2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_tradnl" sz="2000" dirty="0" smtClean="0">
                <a:latin typeface="Calibri"/>
                <a:cs typeface="Calibri"/>
              </a:rPr>
              <a:t>El nuevo modelo de innovación y transferencia tecnológica integra y sintetiza las experiencias y los conocimientos de las siguientes raíces: </a:t>
            </a:r>
          </a:p>
          <a:p>
            <a:pPr marL="0" indent="0" algn="just">
              <a:buNone/>
            </a:pPr>
            <a:r>
              <a:rPr lang="es-ES_tradnl" sz="2000" dirty="0" smtClean="0">
                <a:latin typeface="Calibri"/>
                <a:cs typeface="Calibri"/>
              </a:rPr>
              <a:t>a) </a:t>
            </a:r>
            <a:r>
              <a:rPr lang="es-ES_tradnl" sz="2000" b="1" dirty="0" smtClean="0">
                <a:latin typeface="Calibri"/>
                <a:cs typeface="Calibri"/>
              </a:rPr>
              <a:t>Agricultura campesina mesoamericana</a:t>
            </a:r>
            <a:r>
              <a:rPr lang="es-ES_tradnl" sz="2000" dirty="0" smtClean="0">
                <a:latin typeface="Calibri"/>
                <a:cs typeface="Calibri"/>
              </a:rPr>
              <a:t>, estudiada, visibilizada y valorizada magistralmente por el maestro Efraín Hernández Xolocotzin</a:t>
            </a:r>
            <a:r>
              <a:rPr lang="es-ES_tradnl" sz="2000" i="1" dirty="0" smtClean="0">
                <a:latin typeface="Calibri"/>
                <a:cs typeface="Calibri"/>
              </a:rPr>
              <a:t>;</a:t>
            </a:r>
            <a:r>
              <a:rPr lang="es-ES_tradnl" sz="2000" dirty="0" smtClean="0">
                <a:latin typeface="Calibri"/>
                <a:cs typeface="Calibri"/>
              </a:rPr>
              <a:t> </a:t>
            </a:r>
          </a:p>
          <a:p>
            <a:pPr marL="0" indent="0" algn="just">
              <a:buNone/>
            </a:pPr>
            <a:endParaRPr lang="es-ES_tradnl" sz="2000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s-ES_tradnl" sz="2000" dirty="0" smtClean="0">
                <a:latin typeface="Calibri"/>
                <a:cs typeface="Calibri"/>
              </a:rPr>
              <a:t>b) </a:t>
            </a:r>
            <a:r>
              <a:rPr lang="es-ES_tradnl" sz="2000" b="1" dirty="0" smtClean="0">
                <a:latin typeface="Calibri"/>
                <a:cs typeface="Calibri"/>
              </a:rPr>
              <a:t>Escuela mexicana de mejoramiento genético de </a:t>
            </a:r>
            <a:r>
              <a:rPr lang="es-ES_tradnl" sz="20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plantas</a:t>
            </a:r>
            <a:r>
              <a:rPr lang="es-ES_tradnl" sz="2000" dirty="0" smtClean="0">
                <a:latin typeface="Calibri"/>
                <a:cs typeface="Calibri"/>
              </a:rPr>
              <a:t>, con grandes aportaciones a la productividad y adaptación de cultivos alimentarios y con innumerables genetistas de talla mundial; </a:t>
            </a:r>
          </a:p>
          <a:p>
            <a:pPr marL="0" indent="0" algn="just">
              <a:buNone/>
            </a:pPr>
            <a:endParaRPr lang="es-ES_tradnl" sz="2000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es-ES_tradnl" sz="2000" dirty="0" smtClean="0">
                <a:latin typeface="Calibri"/>
                <a:cs typeface="Calibri"/>
              </a:rPr>
              <a:t>c) </a:t>
            </a:r>
            <a:r>
              <a:rPr lang="es-ES_tradnl" sz="2000" b="1" dirty="0" smtClean="0">
                <a:latin typeface="Calibri"/>
                <a:cs typeface="Calibri"/>
              </a:rPr>
              <a:t>La agroecología y sus diferentes vertientes: </a:t>
            </a:r>
            <a:r>
              <a:rPr lang="es-ES_tradnl" sz="2000" dirty="0" smtClean="0">
                <a:latin typeface="Calibri"/>
                <a:cs typeface="Calibri"/>
              </a:rPr>
              <a:t>agricultura orgánica, agricultura sustentable, agricultura diversificada, y que tiene como exponentes sobresalientes, entre muchos otros, a </a:t>
            </a:r>
            <a:r>
              <a:rPr lang="es-ES_tradnl" sz="2000" dirty="0" err="1" smtClean="0">
                <a:latin typeface="Calibri"/>
                <a:cs typeface="Calibri"/>
              </a:rPr>
              <a:t>Sebastiao</a:t>
            </a:r>
            <a:r>
              <a:rPr lang="es-ES_tradnl" sz="2000" dirty="0" smtClean="0">
                <a:latin typeface="Calibri"/>
                <a:cs typeface="Calibri"/>
              </a:rPr>
              <a:t> Piñeiro, Víctor Manuel Toledo, Rafael Calderón </a:t>
            </a:r>
            <a:r>
              <a:rPr lang="es-ES_tradnl" sz="2000" dirty="0" err="1" smtClean="0">
                <a:latin typeface="Calibri"/>
                <a:cs typeface="Calibri"/>
              </a:rPr>
              <a:t>Arózqueta</a:t>
            </a:r>
            <a:r>
              <a:rPr lang="es-ES_tradnl" sz="2000" dirty="0" smtClean="0">
                <a:latin typeface="Calibri"/>
                <a:cs typeface="Calibri"/>
              </a:rPr>
              <a:t>, Ignacio Simón, Miguel Altieri, Jairo Restrepo, Escuela Cubana de Agroecología, Coordinadora Nacional de Organizaciones Cafetaleras (CNOC) y Gaia;</a:t>
            </a:r>
          </a:p>
          <a:p>
            <a:pPr marL="0" indent="0">
              <a:buNone/>
            </a:pPr>
            <a:r>
              <a:rPr lang="es-ES_tradnl" sz="1800" dirty="0" smtClean="0">
                <a:latin typeface="Calibri"/>
                <a:cs typeface="Calibri"/>
              </a:rPr>
              <a:t>	</a:t>
            </a:r>
            <a:endParaRPr lang="es-MX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6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69088" cy="936104"/>
          </a:xfrm>
        </p:spPr>
        <p:txBody>
          <a:bodyPr>
            <a:normAutofit/>
          </a:bodyPr>
          <a:lstStyle/>
          <a:p>
            <a:r>
              <a:rPr lang="es-MX" sz="3600" b="1" kern="1200" dirty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</a:rPr>
              <a:t>Raíces</a:t>
            </a:r>
            <a:r>
              <a:rPr lang="es-MX" sz="3200" b="1" kern="1200" dirty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</a:rPr>
              <a:t> del Modelo </a:t>
            </a:r>
            <a:r>
              <a:rPr lang="es-MX" sz="3200" b="1" kern="1200" dirty="0" smtClean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</a:rPr>
              <a:t>ACCI  2/</a:t>
            </a:r>
            <a:r>
              <a:rPr lang="es-MX" sz="3200" b="1" kern="1200" dirty="0">
                <a:solidFill>
                  <a:srgbClr val="1732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8" charset="0"/>
              </a:rPr>
              <a:t>2</a:t>
            </a:r>
            <a:endParaRPr lang="en-US" sz="3200" dirty="0" err="1" smtClean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1600" dirty="0">
                <a:latin typeface="Calibri"/>
                <a:cs typeface="Calibri"/>
              </a:rPr>
              <a:t> d) </a:t>
            </a:r>
            <a:r>
              <a:rPr lang="es-ES_tradnl" sz="1600" b="1" dirty="0">
                <a:latin typeface="Calibri"/>
                <a:cs typeface="Calibri"/>
              </a:rPr>
              <a:t>Agricultura de conocimientos científicos integrados y avances tecnológicos de punta</a:t>
            </a:r>
            <a:r>
              <a:rPr lang="es-ES_tradnl" sz="1600" dirty="0">
                <a:latin typeface="Calibri"/>
                <a:cs typeface="Calibri"/>
              </a:rPr>
              <a:t>. Ciencia</a:t>
            </a:r>
            <a:r>
              <a:rPr lang="es-ES_tradnl" sz="1600" i="1" dirty="0">
                <a:latin typeface="Calibri"/>
                <a:cs typeface="Calibri"/>
              </a:rPr>
              <a:t> aplicada </a:t>
            </a:r>
            <a:r>
              <a:rPr lang="es-ES_tradnl" sz="1600" dirty="0">
                <a:latin typeface="Calibri"/>
                <a:cs typeface="Calibri"/>
              </a:rPr>
              <a:t>a la agricultura campesina con compromiso social y </a:t>
            </a:r>
            <a:r>
              <a:rPr lang="es-ES_tradnl" sz="1600" dirty="0" smtClean="0">
                <a:latin typeface="Calibri"/>
                <a:cs typeface="Calibri"/>
              </a:rPr>
              <a:t>nacionalista en </a:t>
            </a:r>
            <a:r>
              <a:rPr lang="es-ES_tradnl" sz="1600" dirty="0">
                <a:latin typeface="Calibri"/>
                <a:cs typeface="Calibri"/>
              </a:rPr>
              <a:t>los campos </a:t>
            </a:r>
            <a:r>
              <a:rPr lang="es-ES_tradnl" sz="1600" dirty="0" smtClean="0">
                <a:latin typeface="Calibri"/>
                <a:cs typeface="Calibri"/>
              </a:rPr>
              <a:t>de:</a:t>
            </a:r>
          </a:p>
          <a:p>
            <a:pPr marL="685800" lvl="1"/>
            <a:r>
              <a:rPr lang="es-ES_tradnl" sz="1600" dirty="0" smtClean="0">
                <a:latin typeface="Calibri"/>
                <a:cs typeface="Calibri"/>
              </a:rPr>
              <a:t> </a:t>
            </a:r>
            <a:r>
              <a:rPr lang="es-ES_tradnl" sz="1600" dirty="0">
                <a:latin typeface="Calibri"/>
                <a:cs typeface="Calibri"/>
              </a:rPr>
              <a:t>la microbiología, edafología, fisiología vegetal, nutrición vegetal, resistencia vegetal, </a:t>
            </a:r>
            <a:endParaRPr lang="es-ES_tradnl" sz="1600" dirty="0" smtClean="0">
              <a:latin typeface="Calibri"/>
              <a:cs typeface="Calibri"/>
            </a:endParaRPr>
          </a:p>
          <a:p>
            <a:pPr marL="685800" lvl="1"/>
            <a:r>
              <a:rPr lang="es-ES_tradnl" sz="1600" dirty="0" smtClean="0">
                <a:latin typeface="Calibri"/>
                <a:cs typeface="Calibri"/>
              </a:rPr>
              <a:t>estudios </a:t>
            </a:r>
            <a:r>
              <a:rPr lang="es-ES_tradnl" sz="1600" dirty="0">
                <a:latin typeface="Calibri"/>
                <a:cs typeface="Calibri"/>
              </a:rPr>
              <a:t>de la complejidad, física cuántica, meteorología, </a:t>
            </a:r>
            <a:endParaRPr lang="es-ES_tradnl" sz="1600" dirty="0" smtClean="0">
              <a:latin typeface="Calibri"/>
              <a:cs typeface="Calibri"/>
            </a:endParaRPr>
          </a:p>
          <a:p>
            <a:pPr marL="685800" lvl="1"/>
            <a:r>
              <a:rPr lang="es-ES_tradnl" sz="1600" dirty="0" smtClean="0">
                <a:latin typeface="Calibri"/>
                <a:cs typeface="Calibri"/>
              </a:rPr>
              <a:t>sistemas </a:t>
            </a:r>
            <a:r>
              <a:rPr lang="es-ES_tradnl" sz="1600" dirty="0">
                <a:latin typeface="Calibri"/>
                <a:cs typeface="Calibri"/>
              </a:rPr>
              <a:t>de información geográfica, </a:t>
            </a:r>
            <a:r>
              <a:rPr lang="es-ES_tradnl" sz="1600" dirty="0" smtClean="0">
                <a:latin typeface="Calibri"/>
                <a:cs typeface="Calibri"/>
              </a:rPr>
              <a:t>tele-diagnóstico</a:t>
            </a:r>
            <a:r>
              <a:rPr lang="es-ES_tradnl" sz="1600" dirty="0">
                <a:latin typeface="Calibri"/>
                <a:cs typeface="Calibri"/>
              </a:rPr>
              <a:t>, resonancia magnética, espectrofotometría, </a:t>
            </a:r>
            <a:r>
              <a:rPr lang="es-ES_tradnl" sz="1600" dirty="0" smtClean="0">
                <a:latin typeface="Calibri"/>
                <a:cs typeface="Calibri"/>
              </a:rPr>
              <a:t>etc. </a:t>
            </a:r>
          </a:p>
          <a:p>
            <a:pPr marL="685800" lvl="1"/>
            <a:r>
              <a:rPr lang="es-ES_tradnl" sz="1600" dirty="0" smtClean="0">
                <a:latin typeface="Calibri"/>
                <a:cs typeface="Calibri"/>
              </a:rPr>
              <a:t>Entre los representantes sobresalientes de esta corriente se encuentran los doctores Juan José </a:t>
            </a:r>
            <a:r>
              <a:rPr lang="es-ES_tradnl" sz="1600" dirty="0" err="1" smtClean="0">
                <a:latin typeface="Calibri"/>
                <a:cs typeface="Calibri"/>
              </a:rPr>
              <a:t>Valdespino</a:t>
            </a:r>
            <a:r>
              <a:rPr lang="es-ES_tradnl" sz="1600" dirty="0" smtClean="0">
                <a:latin typeface="Calibri"/>
                <a:cs typeface="Calibri"/>
              </a:rPr>
              <a:t>, Sergio Ramírez, Gerardo Noriega,  Edgar Quero, Carmen Hoechst Vélez, Dolores Castañeda, Miguel Nájera, Miguel Ángel </a:t>
            </a:r>
            <a:r>
              <a:rPr lang="es-ES_tradnl" sz="1600" dirty="0" err="1" smtClean="0">
                <a:latin typeface="Calibri"/>
                <a:cs typeface="Calibri"/>
              </a:rPr>
              <a:t>Mascarúa</a:t>
            </a:r>
            <a:r>
              <a:rPr lang="es-ES_tradnl" sz="1600" dirty="0" smtClean="0">
                <a:latin typeface="Calibri"/>
                <a:cs typeface="Calibri"/>
              </a:rPr>
              <a:t>, Cesáreo Rodríguez Hernández, Felipe de Jesús Ruiz Espinoza, entre otros y otras; y,</a:t>
            </a:r>
          </a:p>
          <a:p>
            <a:pPr marL="0" indent="0">
              <a:buNone/>
            </a:pPr>
            <a:endParaRPr lang="es-ES_tradnl" sz="16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s-ES_tradnl" sz="1600" dirty="0" smtClean="0">
                <a:latin typeface="Calibri"/>
                <a:cs typeface="Calibri"/>
              </a:rPr>
              <a:t> e) </a:t>
            </a:r>
            <a:r>
              <a:rPr lang="es-ES_tradnl" sz="1600" b="1" dirty="0" smtClean="0">
                <a:latin typeface="Calibri"/>
                <a:cs typeface="Calibri"/>
              </a:rPr>
              <a:t>Modelo ANEC de organización campesina</a:t>
            </a:r>
            <a:r>
              <a:rPr lang="es-ES_tradnl" sz="1600" dirty="0" smtClean="0">
                <a:latin typeface="Calibri"/>
                <a:cs typeface="Calibri"/>
              </a:rPr>
              <a:t>.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s-ES_tradnl" sz="1600" dirty="0" smtClean="0">
                <a:latin typeface="Calibri"/>
                <a:cs typeface="Calibri"/>
              </a:rPr>
              <a:t>Centralidad </a:t>
            </a:r>
            <a:r>
              <a:rPr lang="es-ES_tradnl" sz="1600" dirty="0">
                <a:latin typeface="Calibri"/>
                <a:cs typeface="Calibri"/>
              </a:rPr>
              <a:t>de la agricultura campesina; organización campesina local y regional </a:t>
            </a:r>
            <a:r>
              <a:rPr lang="es-ES_tradnl" sz="1600" dirty="0" err="1" smtClean="0">
                <a:latin typeface="Calibri"/>
                <a:cs typeface="Calibri"/>
              </a:rPr>
              <a:t>autogestiva</a:t>
            </a:r>
            <a:r>
              <a:rPr lang="es-ES_tradnl" sz="1600" dirty="0">
                <a:latin typeface="Calibri"/>
                <a:cs typeface="Calibri"/>
              </a:rPr>
              <a:t>; </a:t>
            </a:r>
            <a:r>
              <a:rPr lang="es-ES_tradnl" sz="1600" dirty="0" smtClean="0">
                <a:latin typeface="Calibri"/>
                <a:cs typeface="Calibri"/>
              </a:rPr>
              <a:t>gobernabilidad </a:t>
            </a:r>
            <a:r>
              <a:rPr lang="es-ES_tradnl" sz="1600" dirty="0">
                <a:latin typeface="Calibri"/>
                <a:cs typeface="Calibri"/>
              </a:rPr>
              <a:t>campesina; </a:t>
            </a:r>
            <a:endParaRPr lang="es-ES_tradnl" sz="1600" dirty="0" smtClean="0">
              <a:latin typeface="Calibri"/>
              <a:cs typeface="Calibri"/>
            </a:endParaRPr>
          </a:p>
          <a:p>
            <a:pPr>
              <a:buFont typeface="Calibri" panose="020F0502020204030204" pitchFamily="34" charset="0"/>
              <a:buChar char="−"/>
            </a:pPr>
            <a:r>
              <a:rPr lang="es-ES_tradnl" sz="1600" b="1" dirty="0">
                <a:latin typeface="Calibri"/>
                <a:cs typeface="Calibri"/>
              </a:rPr>
              <a:t>M</a:t>
            </a:r>
            <a:r>
              <a:rPr lang="es-ES_tradnl" sz="1600" b="1" dirty="0" smtClean="0">
                <a:latin typeface="Calibri"/>
                <a:cs typeface="Calibri"/>
              </a:rPr>
              <a:t>odelo </a:t>
            </a:r>
            <a:r>
              <a:rPr lang="es-ES_tradnl" sz="1600" b="1" dirty="0">
                <a:latin typeface="Calibri"/>
                <a:cs typeface="Calibri"/>
              </a:rPr>
              <a:t>de transferencia tecnológica y de profesionalización campesina</a:t>
            </a:r>
            <a:r>
              <a:rPr lang="es-ES_tradnl" sz="1600" dirty="0">
                <a:latin typeface="Calibri"/>
                <a:cs typeface="Calibri"/>
              </a:rPr>
              <a:t>; integración de la sabiduría campesina con los conocimientos científicos; </a:t>
            </a:r>
            <a:endParaRPr lang="es-ES_tradnl" sz="1600" dirty="0" smtClean="0">
              <a:latin typeface="Calibri"/>
              <a:cs typeface="Calibri"/>
            </a:endParaRPr>
          </a:p>
          <a:p>
            <a:pPr>
              <a:buFont typeface="Calibri" panose="020F0502020204030204" pitchFamily="34" charset="0"/>
              <a:buChar char="−"/>
            </a:pPr>
            <a:r>
              <a:rPr lang="es-ES_tradnl" sz="1600" b="1" dirty="0" smtClean="0">
                <a:latin typeface="Calibri"/>
                <a:cs typeface="Calibri"/>
              </a:rPr>
              <a:t>Asistencia </a:t>
            </a:r>
            <a:r>
              <a:rPr lang="es-ES_tradnl" sz="1600" b="1" dirty="0">
                <a:latin typeface="Calibri"/>
                <a:cs typeface="Calibri"/>
              </a:rPr>
              <a:t>técnica</a:t>
            </a:r>
            <a:r>
              <a:rPr lang="es-ES_tradnl" sz="1600" dirty="0">
                <a:latin typeface="Calibri"/>
                <a:cs typeface="Calibri"/>
              </a:rPr>
              <a:t> a ras de parcela bajo control de la organización local; </a:t>
            </a:r>
            <a:endParaRPr lang="es-ES_tradnl" sz="1600" dirty="0" smtClean="0">
              <a:latin typeface="Calibri"/>
              <a:cs typeface="Calibri"/>
            </a:endParaRPr>
          </a:p>
          <a:p>
            <a:pPr>
              <a:buFont typeface="Calibri" panose="020F0502020204030204" pitchFamily="34" charset="0"/>
              <a:buChar char="−"/>
            </a:pPr>
            <a:r>
              <a:rPr lang="es-ES_tradnl" sz="1600" b="1" dirty="0">
                <a:latin typeface="Calibri"/>
                <a:cs typeface="Calibri"/>
              </a:rPr>
              <a:t>I</a:t>
            </a:r>
            <a:r>
              <a:rPr lang="es-ES_tradnl" sz="1600" b="1" dirty="0" smtClean="0">
                <a:latin typeface="Calibri"/>
                <a:cs typeface="Calibri"/>
              </a:rPr>
              <a:t>ntegración </a:t>
            </a:r>
            <a:r>
              <a:rPr lang="es-ES_tradnl" sz="1600" b="1" dirty="0">
                <a:latin typeface="Calibri"/>
                <a:cs typeface="Calibri"/>
              </a:rPr>
              <a:t>de objetivos </a:t>
            </a:r>
            <a:r>
              <a:rPr lang="es-ES_tradnl" sz="1600" b="1" dirty="0" smtClean="0">
                <a:latin typeface="Calibri"/>
                <a:cs typeface="Calibri"/>
              </a:rPr>
              <a:t>económicos</a:t>
            </a:r>
            <a:r>
              <a:rPr lang="es-ES_tradnl" sz="1600" dirty="0" smtClean="0">
                <a:latin typeface="Calibri"/>
                <a:cs typeface="Calibri"/>
              </a:rPr>
              <a:t>, sociales, </a:t>
            </a:r>
            <a:r>
              <a:rPr lang="es-ES_tradnl" sz="1600" dirty="0">
                <a:latin typeface="Calibri"/>
                <a:cs typeface="Calibri"/>
              </a:rPr>
              <a:t>económicos, ambientales y culturales; </a:t>
            </a:r>
            <a:endParaRPr lang="es-ES_tradnl" sz="1600" dirty="0" smtClean="0">
              <a:latin typeface="Calibri"/>
              <a:cs typeface="Calibri"/>
            </a:endParaRPr>
          </a:p>
          <a:p>
            <a:pPr>
              <a:buFont typeface="Calibri" panose="020F0502020204030204" pitchFamily="34" charset="0"/>
              <a:buChar char="−"/>
            </a:pPr>
            <a:r>
              <a:rPr lang="es-ES_tradnl" sz="1600" dirty="0">
                <a:latin typeface="Calibri"/>
                <a:cs typeface="Calibri"/>
              </a:rPr>
              <a:t>S</a:t>
            </a:r>
            <a:r>
              <a:rPr lang="es-ES_tradnl" sz="1600" dirty="0" smtClean="0">
                <a:latin typeface="Calibri"/>
                <a:cs typeface="Calibri"/>
              </a:rPr>
              <a:t>ervicios </a:t>
            </a:r>
            <a:r>
              <a:rPr lang="es-ES_tradnl" sz="1600" dirty="0">
                <a:latin typeface="Calibri"/>
                <a:cs typeface="Calibri"/>
              </a:rPr>
              <a:t>integrales </a:t>
            </a:r>
            <a:r>
              <a:rPr lang="es-ES_tradnl" sz="1600" dirty="0" smtClean="0">
                <a:latin typeface="Calibri"/>
                <a:cs typeface="Calibri"/>
              </a:rPr>
              <a:t>en la cadena producción</a:t>
            </a:r>
            <a:r>
              <a:rPr lang="es-ES_tradnl" sz="1600" dirty="0">
                <a:latin typeface="Calibri"/>
                <a:cs typeface="Calibri"/>
              </a:rPr>
              <a:t>-comercialización;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s-ES_tradnl" sz="1600" dirty="0" smtClean="0">
                <a:latin typeface="Calibri"/>
                <a:cs typeface="Calibri"/>
              </a:rPr>
              <a:t>Incidencia </a:t>
            </a:r>
            <a:r>
              <a:rPr lang="es-ES_tradnl" sz="1600" dirty="0">
                <a:latin typeface="Calibri"/>
                <a:cs typeface="Calibri"/>
              </a:rPr>
              <a:t>en políticas </a:t>
            </a:r>
            <a:r>
              <a:rPr lang="es-ES_tradnl" sz="1600" dirty="0" smtClean="0">
                <a:latin typeface="Calibri"/>
                <a:cs typeface="Calibri"/>
              </a:rPr>
              <a:t>públicas</a:t>
            </a:r>
            <a:r>
              <a:rPr lang="es-ES_tradnl" sz="1600" dirty="0">
                <a:latin typeface="Calibri"/>
                <a:cs typeface="Calibri"/>
              </a:rPr>
              <a:t>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692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49359019"/>
              </p:ext>
            </p:extLst>
          </p:nvPr>
        </p:nvGraphicFramePr>
        <p:xfrm>
          <a:off x="0" y="1268760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33164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Calibri"/>
                <a:cs typeface="Calibri"/>
              </a:rPr>
              <a:t>Raíces del Modelo ACCI</a:t>
            </a:r>
            <a:endParaRPr lang="es-MX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2222</Words>
  <Application>Microsoft Office PowerPoint</Application>
  <PresentationFormat>Presentación en pantalla (4:3)</PresentationFormat>
  <Paragraphs>318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맑은 고딕</vt:lpstr>
      <vt:lpstr>ＭＳ Ｐゴシック</vt:lpstr>
      <vt:lpstr>Arial</vt:lpstr>
      <vt:lpstr>Calibri</vt:lpstr>
      <vt:lpstr>Tahoma</vt:lpstr>
      <vt:lpstr>Times New Roman</vt:lpstr>
      <vt:lpstr>Wingdings</vt:lpstr>
      <vt:lpstr>Tema de Office</vt:lpstr>
      <vt:lpstr>Presentación de PowerPoint</vt:lpstr>
      <vt:lpstr>Buscando un modelo alternativo de agricultura sustentable  en pequeña y mediana escala, de alta productividad,  baja emisión de carbono y alta resiliencia climática</vt:lpstr>
      <vt:lpstr> Causas complejas </vt:lpstr>
      <vt:lpstr> Agotamiento de la revolución verde y  aportes/límites de la agricultura orgánica</vt:lpstr>
      <vt:lpstr>Presentación de PowerPoint</vt:lpstr>
      <vt:lpstr>Modelo de Agricultura Campesina de Conocimientos Integrados en Procesos Complejos (MODELO ACCI)</vt:lpstr>
      <vt:lpstr>Raíces del Modelo ACCI  1/2</vt:lpstr>
      <vt:lpstr>Raíces del Modelo ACCI  2/2</vt:lpstr>
      <vt:lpstr>Presentación de PowerPoint</vt:lpstr>
      <vt:lpstr>Modelo ACCI: resultados posibles en el corto y mediano plazos.</vt:lpstr>
      <vt:lpstr>Presentación de PowerPoint</vt:lpstr>
      <vt:lpstr>Presentación de PowerPoint</vt:lpstr>
      <vt:lpstr>Presentación de PowerPoint</vt:lpstr>
      <vt:lpstr>Presentación de PowerPoint</vt:lpstr>
      <vt:lpstr>Componentes/susbsistema del modelo ACCI/MICI Plan de Manejo Integrado de Cultivos Inducidos (por parcela/org. local)  1/2</vt:lpstr>
      <vt:lpstr>Presentación de PowerPoint</vt:lpstr>
      <vt:lpstr>Funciones de los microorganismos utilizados</vt:lpstr>
      <vt:lpstr>Presentación de PowerPoint</vt:lpstr>
      <vt:lpstr>Presentación de PowerPoint</vt:lpstr>
      <vt:lpstr>Sin organización campesina autónoma y autogestiva no hay ACCI/MICI </vt:lpstr>
      <vt:lpstr>Casos</vt:lpstr>
      <vt:lpstr>Conclusiones</vt:lpstr>
      <vt:lpstr>Presentación de PowerPoint</vt:lpstr>
    </vt:vector>
  </TitlesOfParts>
  <Company>ANEC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Suarez</dc:creator>
  <cp:lastModifiedBy>Karina</cp:lastModifiedBy>
  <cp:revision>13</cp:revision>
  <dcterms:created xsi:type="dcterms:W3CDTF">2016-04-06T18:02:15Z</dcterms:created>
  <dcterms:modified xsi:type="dcterms:W3CDTF">2016-04-07T23:26:52Z</dcterms:modified>
</cp:coreProperties>
</file>