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handoutMasterIdLst>
    <p:handoutMasterId r:id="rId23"/>
  </p:handoutMasterIdLst>
  <p:sldIdLst>
    <p:sldId id="371" r:id="rId2"/>
    <p:sldId id="372" r:id="rId3"/>
    <p:sldId id="373" r:id="rId4"/>
    <p:sldId id="344" r:id="rId5"/>
    <p:sldId id="345" r:id="rId6"/>
    <p:sldId id="374" r:id="rId7"/>
    <p:sldId id="375" r:id="rId8"/>
    <p:sldId id="346" r:id="rId9"/>
    <p:sldId id="347" r:id="rId10"/>
    <p:sldId id="359" r:id="rId11"/>
    <p:sldId id="360" r:id="rId12"/>
    <p:sldId id="362" r:id="rId13"/>
    <p:sldId id="383" r:id="rId14"/>
    <p:sldId id="391" r:id="rId15"/>
    <p:sldId id="349" r:id="rId16"/>
    <p:sldId id="386" r:id="rId17"/>
    <p:sldId id="388" r:id="rId18"/>
    <p:sldId id="390" r:id="rId19"/>
    <p:sldId id="385" r:id="rId20"/>
    <p:sldId id="298" r:id="rId21"/>
  </p:sldIdLst>
  <p:sldSz cx="9144000" cy="6858000" type="screen4x3"/>
  <p:notesSz cx="7086600" cy="93726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trabajos%202013\Cuba%20y%20Brasil\matriz%20tenencia%20de%20la%20tierra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&#233;ctor\Documents\Trabajos%202014\Subsidios%20al%20campo\cuadros_para_gr&#225;ficar_y_mapear_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Índice de Gini</c:v>
          </c:tx>
          <c:invertIfNegative val="0"/>
          <c:cat>
            <c:strRef>
              <c:f>Hoja9!$A$2:$A$24</c:f>
              <c:strCache>
                <c:ptCount val="23"/>
                <c:pt idx="0">
                  <c:v>Paraguay</c:v>
                </c:pt>
                <c:pt idx="1">
                  <c:v>Colombia</c:v>
                </c:pt>
                <c:pt idx="2">
                  <c:v>Brasil</c:v>
                </c:pt>
                <c:pt idx="3">
                  <c:v>Venezuela</c:v>
                </c:pt>
                <c:pt idx="4">
                  <c:v>Guatemala</c:v>
                </c:pt>
                <c:pt idx="5">
                  <c:v>Argentina</c:v>
                </c:pt>
                <c:pt idx="6">
                  <c:v>Ecuador</c:v>
                </c:pt>
                <c:pt idx="7">
                  <c:v>Panamá</c:v>
                </c:pt>
                <c:pt idx="8">
                  <c:v>Uruguay</c:v>
                </c:pt>
                <c:pt idx="9">
                  <c:v>Granada</c:v>
                </c:pt>
                <c:pt idx="10">
                  <c:v>Estados Unidos </c:v>
                </c:pt>
                <c:pt idx="11">
                  <c:v>Nicaragua</c:v>
                </c:pt>
                <c:pt idx="12">
                  <c:v>Costa Rica</c:v>
                </c:pt>
                <c:pt idx="13">
                  <c:v>República Dominicana</c:v>
                </c:pt>
                <c:pt idx="14">
                  <c:v>Honduras</c:v>
                </c:pt>
                <c:pt idx="15">
                  <c:v>Haiti</c:v>
                </c:pt>
                <c:pt idx="16">
                  <c:v>Chile</c:v>
                </c:pt>
                <c:pt idx="17">
                  <c:v>Canadá </c:v>
                </c:pt>
                <c:pt idx="18">
                  <c:v>Trinidad y Tobago</c:v>
                </c:pt>
                <c:pt idx="19">
                  <c:v>Guayana</c:v>
                </c:pt>
                <c:pt idx="20">
                  <c:v>Bolivia</c:v>
                </c:pt>
                <c:pt idx="21">
                  <c:v>México</c:v>
                </c:pt>
                <c:pt idx="22">
                  <c:v>Perú</c:v>
                </c:pt>
              </c:strCache>
            </c:strRef>
          </c:cat>
          <c:val>
            <c:numRef>
              <c:f>Hoja9!$B$2:$B$24</c:f>
              <c:numCache>
                <c:formatCode>General</c:formatCode>
                <c:ptCount val="23"/>
                <c:pt idx="0">
                  <c:v>0.93</c:v>
                </c:pt>
                <c:pt idx="1">
                  <c:v>0.86000000000000065</c:v>
                </c:pt>
                <c:pt idx="2">
                  <c:v>0.85000000000000064</c:v>
                </c:pt>
                <c:pt idx="3">
                  <c:v>0.85000000000000064</c:v>
                </c:pt>
                <c:pt idx="4">
                  <c:v>0.84000000000000064</c:v>
                </c:pt>
                <c:pt idx="5">
                  <c:v>0.83000000000000063</c:v>
                </c:pt>
                <c:pt idx="6">
                  <c:v>0.8</c:v>
                </c:pt>
                <c:pt idx="7">
                  <c:v>0.73000000000000065</c:v>
                </c:pt>
                <c:pt idx="8">
                  <c:v>0.73000000000000065</c:v>
                </c:pt>
                <c:pt idx="9">
                  <c:v>0.73000000000000065</c:v>
                </c:pt>
                <c:pt idx="10">
                  <c:v>0.72000000000000064</c:v>
                </c:pt>
                <c:pt idx="11">
                  <c:v>0.71000000000000063</c:v>
                </c:pt>
                <c:pt idx="12">
                  <c:v>0.67000000000000215</c:v>
                </c:pt>
                <c:pt idx="13">
                  <c:v>0.67000000000000215</c:v>
                </c:pt>
                <c:pt idx="14">
                  <c:v>0.66000000000000214</c:v>
                </c:pt>
                <c:pt idx="15">
                  <c:v>0.65000000000000202</c:v>
                </c:pt>
                <c:pt idx="16">
                  <c:v>0.6400000000000019</c:v>
                </c:pt>
                <c:pt idx="17">
                  <c:v>0.6400000000000019</c:v>
                </c:pt>
                <c:pt idx="18">
                  <c:v>0.61000000000000065</c:v>
                </c:pt>
                <c:pt idx="19">
                  <c:v>0.59000000000000052</c:v>
                </c:pt>
                <c:pt idx="20">
                  <c:v>0.55000000000000004</c:v>
                </c:pt>
                <c:pt idx="21">
                  <c:v>0.54</c:v>
                </c:pt>
                <c:pt idx="22">
                  <c:v>0.51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4356976"/>
        <c:axId val="-864352624"/>
      </c:barChart>
      <c:catAx>
        <c:axId val="-8643569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-864352624"/>
        <c:crosses val="autoZero"/>
        <c:auto val="1"/>
        <c:lblAlgn val="ctr"/>
        <c:lblOffset val="100"/>
        <c:noMultiLvlLbl val="0"/>
      </c:catAx>
      <c:valAx>
        <c:axId val="-86435262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-8643569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'gráfica 1'!$B$2</c:f>
              <c:strCache>
                <c:ptCount val="1"/>
                <c:pt idx="0">
                  <c:v>Alimentaria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'gráfica 1'!$A$3:$A$14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'gráfica 1'!$B$3:$B$14</c:f>
              <c:numCache>
                <c:formatCode>0.0</c:formatCode>
                <c:ptCount val="12"/>
                <c:pt idx="0">
                  <c:v>33.964652452524199</c:v>
                </c:pt>
                <c:pt idx="1">
                  <c:v>33.964652452524199</c:v>
                </c:pt>
                <c:pt idx="2">
                  <c:v>28.040164826204105</c:v>
                </c:pt>
                <c:pt idx="3">
                  <c:v>32.294643956142714</c:v>
                </c:pt>
                <c:pt idx="4">
                  <c:v>24.429980459999999</c:v>
                </c:pt>
                <c:pt idx="5">
                  <c:v>24.429980459999999</c:v>
                </c:pt>
                <c:pt idx="6">
                  <c:v>31.810607000000001</c:v>
                </c:pt>
                <c:pt idx="7">
                  <c:v>31.810607000000001</c:v>
                </c:pt>
                <c:pt idx="8">
                  <c:v>29.20978191</c:v>
                </c:pt>
                <c:pt idx="9">
                  <c:v>29.20978191</c:v>
                </c:pt>
                <c:pt idx="10">
                  <c:v>30.927787000000002</c:v>
                </c:pt>
                <c:pt idx="11">
                  <c:v>30.927787000000002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'gráfica 1'!$C$2</c:f>
              <c:strCache>
                <c:ptCount val="1"/>
                <c:pt idx="0">
                  <c:v>Capacidades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'gráfica 1'!$A$3:$A$14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'gráfica 1'!$C$3:$C$14</c:f>
              <c:numCache>
                <c:formatCode>0.0</c:formatCode>
                <c:ptCount val="12"/>
                <c:pt idx="0">
                  <c:v>42.563505165916702</c:v>
                </c:pt>
                <c:pt idx="1">
                  <c:v>42.563505165916702</c:v>
                </c:pt>
                <c:pt idx="2">
                  <c:v>36.182046140818862</c:v>
                </c:pt>
                <c:pt idx="3">
                  <c:v>39.798574435260946</c:v>
                </c:pt>
                <c:pt idx="4">
                  <c:v>32.638248069999996</c:v>
                </c:pt>
                <c:pt idx="5">
                  <c:v>32.638248069999996</c:v>
                </c:pt>
                <c:pt idx="6">
                  <c:v>39.102856000000003</c:v>
                </c:pt>
                <c:pt idx="7">
                  <c:v>39.102856000000003</c:v>
                </c:pt>
                <c:pt idx="8">
                  <c:v>37.752235130000003</c:v>
                </c:pt>
                <c:pt idx="9">
                  <c:v>37.752235130000003</c:v>
                </c:pt>
                <c:pt idx="10">
                  <c:v>40.180997000000005</c:v>
                </c:pt>
                <c:pt idx="11">
                  <c:v>40.180997000000005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'gráfica 1'!$D$2</c:f>
              <c:strCache>
                <c:ptCount val="1"/>
                <c:pt idx="0">
                  <c:v>Patrimonio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'gráfica 1'!$A$3:$A$14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'gráfica 1'!$D$3:$D$14</c:f>
              <c:numCache>
                <c:formatCode>0.0</c:formatCode>
                <c:ptCount val="12"/>
                <c:pt idx="0">
                  <c:v>64.278545775761188</c:v>
                </c:pt>
                <c:pt idx="1">
                  <c:v>64.278545775761188</c:v>
                </c:pt>
                <c:pt idx="2">
                  <c:v>57.358252171760505</c:v>
                </c:pt>
                <c:pt idx="3">
                  <c:v>61.786792060314198</c:v>
                </c:pt>
                <c:pt idx="4">
                  <c:v>54.558926539999995</c:v>
                </c:pt>
                <c:pt idx="5">
                  <c:v>54.558926539999995</c:v>
                </c:pt>
                <c:pt idx="6">
                  <c:v>60.861759000000006</c:v>
                </c:pt>
                <c:pt idx="7">
                  <c:v>60.861759000000006</c:v>
                </c:pt>
                <c:pt idx="8">
                  <c:v>60.711941030000006</c:v>
                </c:pt>
                <c:pt idx="9">
                  <c:v>60.711941030000006</c:v>
                </c:pt>
                <c:pt idx="10">
                  <c:v>63.587718000000002</c:v>
                </c:pt>
                <c:pt idx="11">
                  <c:v>63.587718000000002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864355344"/>
        <c:axId val="-864353712"/>
      </c:lineChart>
      <c:lineChart>
        <c:grouping val="standard"/>
        <c:varyColors val="0"/>
        <c:ser>
          <c:idx val="4"/>
          <c:order val="3"/>
          <c:tx>
            <c:strRef>
              <c:f>'gráfica 1'!$E$2</c:f>
              <c:strCache>
                <c:ptCount val="1"/>
                <c:pt idx="0">
                  <c:v>Presupuesto PEC</c:v>
                </c:pt>
              </c:strCache>
            </c:strRef>
          </c:tx>
          <c:spPr>
            <a:ln w="762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76200">
                <a:solidFill>
                  <a:schemeClr val="accent5"/>
                </a:solidFill>
              </a:ln>
              <a:effectLst/>
            </c:spPr>
          </c:marker>
          <c:cat>
            <c:numRef>
              <c:f>'gráfica 1'!$A$3:$A$14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'gráfica 1'!$E$3:$E$14</c:f>
              <c:numCache>
                <c:formatCode>_-* #,##0\ _€_-;\-* #,##0\ _€_-;_-* "-"??\ _€_-;_-@_-</c:formatCode>
                <c:ptCount val="12"/>
                <c:pt idx="1">
                  <c:v>116122.79</c:v>
                </c:pt>
                <c:pt idx="2">
                  <c:v>115175.77</c:v>
                </c:pt>
                <c:pt idx="3">
                  <c:v>145940.85999999999</c:v>
                </c:pt>
                <c:pt idx="4">
                  <c:v>154889.15</c:v>
                </c:pt>
                <c:pt idx="5">
                  <c:v>176513.5</c:v>
                </c:pt>
                <c:pt idx="6">
                  <c:v>203999.98</c:v>
                </c:pt>
                <c:pt idx="7">
                  <c:v>235858.2</c:v>
                </c:pt>
                <c:pt idx="8">
                  <c:v>269058.2</c:v>
                </c:pt>
                <c:pt idx="9">
                  <c:v>295866.90000000002</c:v>
                </c:pt>
                <c:pt idx="10">
                  <c:v>305975.5</c:v>
                </c:pt>
                <c:pt idx="11">
                  <c:v>313789.8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864366224"/>
        <c:axId val="-864360240"/>
      </c:lineChart>
      <c:catAx>
        <c:axId val="-86435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864353712"/>
        <c:crosses val="autoZero"/>
        <c:auto val="1"/>
        <c:lblAlgn val="ctr"/>
        <c:lblOffset val="100"/>
        <c:noMultiLvlLbl val="0"/>
      </c:catAx>
      <c:valAx>
        <c:axId val="-86435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Número de personas (%)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864355344"/>
        <c:crosses val="autoZero"/>
        <c:crossBetween val="between"/>
      </c:valAx>
      <c:valAx>
        <c:axId val="-86436024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Miles de millones de pesos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</c:title>
        <c:numFmt formatCode="_-* #,##0\ _€_-;\-* #,##0\ _€_-;_-* &quot;-&quot;??\ _€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864366224"/>
        <c:crosses val="max"/>
        <c:crossBetween val="between"/>
      </c:valAx>
      <c:catAx>
        <c:axId val="-864366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8643602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5"/>
          <c:y val="0.89409667541557303"/>
          <c:w val="0.92500000000000004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0.05217</cdr:x>
      <cdr:y>0.06944</cdr:y>
    </cdr:from>
    <cdr:to>
      <cdr:x>0.22609</cdr:x>
      <cdr:y>0.20833</cdr:y>
    </cdr:to>
    <cdr:sp macro="" textlink="">
      <cdr:nvSpPr>
        <cdr:cNvPr id="2" name="Elipse 1"/>
        <cdr:cNvSpPr/>
      </cdr:nvSpPr>
      <cdr:spPr>
        <a:xfrm xmlns:a="http://schemas.openxmlformats.org/drawingml/2006/main">
          <a:off x="432048" y="360040"/>
          <a:ext cx="1440160" cy="72008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/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MX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14788" y="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71DF2-3F29-49CB-95B6-6712EEEF08C3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14788" y="890270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2BFC7-8005-4618-AF72-E08413D6F44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510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14100" y="0"/>
            <a:ext cx="3070860" cy="470258"/>
          </a:xfrm>
          <a:prstGeom prst="rect">
            <a:avLst/>
          </a:prstGeom>
        </p:spPr>
        <p:txBody>
          <a:bodyPr vert="horz" lIns="94046" tIns="47023" rIns="94046" bIns="47023" rtlCol="0"/>
          <a:lstStyle>
            <a:lvl1pPr algn="r">
              <a:defRPr sz="1200"/>
            </a:lvl1pPr>
          </a:lstStyle>
          <a:p>
            <a:fld id="{33E55CC6-4371-40F5-A010-99BF414B67D4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71575"/>
            <a:ext cx="4219575" cy="3163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6" tIns="47023" rIns="94046" bIns="47023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8660" y="4510564"/>
            <a:ext cx="5669280" cy="3690461"/>
          </a:xfrm>
          <a:prstGeom prst="rect">
            <a:avLst/>
          </a:prstGeom>
        </p:spPr>
        <p:txBody>
          <a:bodyPr vert="horz" lIns="94046" tIns="47023" rIns="94046" bIns="47023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14100" y="8902344"/>
            <a:ext cx="3070860" cy="470257"/>
          </a:xfrm>
          <a:prstGeom prst="rect">
            <a:avLst/>
          </a:prstGeom>
        </p:spPr>
        <p:txBody>
          <a:bodyPr vert="horz" lIns="94046" tIns="47023" rIns="94046" bIns="47023" rtlCol="0" anchor="b"/>
          <a:lstStyle>
            <a:lvl1pPr algn="r">
              <a:defRPr sz="1200"/>
            </a:lvl1pPr>
          </a:lstStyle>
          <a:p>
            <a:fld id="{61A80A79-EB30-47EB-B5C6-D23F32C03C6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244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03F6A5-FD63-455D-B1C7-070349A08B76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4544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02A8793-9D04-494A-849A-DDCB11379E48}" type="datetimeFigureOut">
              <a:rPr lang="es-MX" smtClean="0"/>
              <a:t>07/04/2016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35FE796-E64D-475F-A7AE-EDCBE461FC8C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bsidiosalcampo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1892" y="1268760"/>
            <a:ext cx="7992888" cy="2232248"/>
          </a:xfrm>
        </p:spPr>
        <p:txBody>
          <a:bodyPr>
            <a:normAutofit fontScale="25000" lnSpcReduction="20000"/>
          </a:bodyPr>
          <a:lstStyle/>
          <a:p>
            <a:pPr algn="ctr"/>
            <a:endParaRPr lang="es-MX" sz="3200" dirty="0"/>
          </a:p>
          <a:p>
            <a:pPr algn="ctr"/>
            <a:endParaRPr lang="es-MX" sz="3300" b="1" cap="all" dirty="0" smtClean="0"/>
          </a:p>
          <a:p>
            <a:pPr algn="ctr"/>
            <a:endParaRPr lang="es-MX" sz="3300" b="1" cap="all" dirty="0"/>
          </a:p>
          <a:p>
            <a:pPr algn="ctr"/>
            <a:r>
              <a:rPr lang="es-MX" sz="11200" b="1" cap="all" dirty="0" smtClean="0"/>
              <a:t>Iniciativa</a:t>
            </a:r>
          </a:p>
          <a:p>
            <a:pPr algn="ctr"/>
            <a:endParaRPr lang="es-ES" sz="11200" cap="all" dirty="0"/>
          </a:p>
          <a:p>
            <a:pPr algn="ctr"/>
            <a:r>
              <a:rPr lang="es-MX" sz="11200" b="1" cap="all" dirty="0"/>
              <a:t>Valor al </a:t>
            </a:r>
            <a:r>
              <a:rPr lang="es-MX" sz="11200" b="1" cap="all" dirty="0" smtClean="0"/>
              <a:t>campesino</a:t>
            </a:r>
          </a:p>
          <a:p>
            <a:pPr algn="ctr"/>
            <a:endParaRPr lang="es-ES" sz="11200" cap="all" dirty="0"/>
          </a:p>
          <a:p>
            <a:pPr algn="ctr"/>
            <a:r>
              <a:rPr lang="es-MX" sz="11200" b="1" cap="all" dirty="0"/>
              <a:t>Vida, nutrición y riqueza para México</a:t>
            </a:r>
            <a:endParaRPr lang="es-ES" sz="11200" cap="all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91892" y="3501008"/>
            <a:ext cx="7992888" cy="2664296"/>
          </a:xfrm>
          <a:prstGeom prst="rect">
            <a:avLst/>
          </a:prstGeom>
        </p:spPr>
        <p:txBody>
          <a:bodyPr vert="horz" tIns="0" rIns="45720" bIns="0" anchor="b">
            <a:normAutofit/>
          </a:bodyPr>
          <a:lstStyle>
            <a:lvl1pPr marL="0" indent="0" algn="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None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3200" dirty="0" smtClean="0"/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634917" y="2564904"/>
            <a:ext cx="7992888" cy="1872208"/>
          </a:xfrm>
          <a:prstGeom prst="rect">
            <a:avLst/>
          </a:prstGeom>
        </p:spPr>
        <p:txBody>
          <a:bodyPr vert="horz" tIns="0" rIns="45720" bIns="0" anchor="b">
            <a:normAutofit/>
          </a:bodyPr>
          <a:lstStyle>
            <a:lvl1pPr marL="0" indent="0" algn="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None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3200" dirty="0" smtClean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4640" y="4821809"/>
            <a:ext cx="1262938" cy="845937"/>
          </a:xfrm>
          <a:prstGeom prst="rect">
            <a:avLst/>
          </a:prstGeom>
        </p:spPr>
      </p:pic>
      <p:pic>
        <p:nvPicPr>
          <p:cNvPr id="6" name="Imagen 5" descr="Archivo adjunto al mensaj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629" y="446166"/>
            <a:ext cx="2019176" cy="16451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617" y="4821810"/>
            <a:ext cx="1257505" cy="845937"/>
          </a:xfrm>
          <a:prstGeom prst="rect">
            <a:avLst/>
          </a:prstGeom>
        </p:spPr>
      </p:pic>
      <p:pic>
        <p:nvPicPr>
          <p:cNvPr id="8" name="1 Imag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256" y="4797152"/>
            <a:ext cx="1238250" cy="84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4 Imagen" descr="log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9847" y="4812762"/>
            <a:ext cx="1449843" cy="84593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156" y="4728670"/>
            <a:ext cx="1546331" cy="1038618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10" y="4691530"/>
            <a:ext cx="1458546" cy="104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90281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2700" i="1" dirty="0"/>
              <a:t>El presupuesto creciente </a:t>
            </a:r>
            <a:r>
              <a:rPr lang="es-MX" sz="2700" i="1" dirty="0" smtClean="0"/>
              <a:t>no </a:t>
            </a:r>
            <a:r>
              <a:rPr lang="es-MX" sz="2700" i="1" dirty="0"/>
              <a:t>ha impactado positivamente en las condiciones socioeconómicas y productivas del sector rural</a:t>
            </a:r>
            <a:endParaRPr lang="es-ES" sz="27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683568" y="1628800"/>
          <a:ext cx="763284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ángulo 2"/>
          <p:cNvSpPr/>
          <p:nvPr/>
        </p:nvSpPr>
        <p:spPr>
          <a:xfrm>
            <a:off x="683568" y="6309320"/>
            <a:ext cx="446449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Fuente: Subsidios al campo.org.mx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9712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es-MX" sz="3200" i="1" dirty="0"/>
              <a:t>Baja cobertura de los programas del PEC</a:t>
            </a:r>
            <a:endParaRPr lang="es-ES" sz="3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119597"/>
            <a:ext cx="7704855" cy="5112568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683568" y="6309320"/>
            <a:ext cx="4464496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Fuente: Subsidios al campo.org.mx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6288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/>
          </a:bodyPr>
          <a:lstStyle/>
          <a:p>
            <a:r>
              <a:rPr lang="es-MX" sz="2800" i="1" dirty="0"/>
              <a:t>La política hacia el sector rural tiene una orientación social y no productiva</a:t>
            </a:r>
            <a:endParaRPr lang="es-ES" sz="2800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07699"/>
            <a:ext cx="8003232" cy="51549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718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Concentración del gasto</a:t>
            </a:r>
            <a:endParaRPr lang="es-MX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>
          <a:xfrm>
            <a:off x="457200" y="5715876"/>
            <a:ext cx="4040188" cy="663352"/>
          </a:xfrm>
        </p:spPr>
        <p:txBody>
          <a:bodyPr>
            <a:normAutofit/>
          </a:bodyPr>
          <a:lstStyle/>
          <a:p>
            <a:r>
              <a:rPr lang="es-MX" sz="3200" dirty="0" err="1" smtClean="0"/>
              <a:t>Proagro</a:t>
            </a:r>
            <a:endParaRPr lang="es-MX" sz="3200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half" idx="3"/>
          </p:nvPr>
        </p:nvSpPr>
        <p:spPr>
          <a:xfrm>
            <a:off x="4645025" y="5757891"/>
            <a:ext cx="4041775" cy="678904"/>
          </a:xfrm>
        </p:spPr>
        <p:txBody>
          <a:bodyPr>
            <a:normAutofit/>
          </a:bodyPr>
          <a:lstStyle/>
          <a:p>
            <a:r>
              <a:rPr lang="es-MX" sz="3200" dirty="0" smtClean="0"/>
              <a:t>Financiamiento</a:t>
            </a:r>
            <a:endParaRPr lang="es-MX" sz="3200" dirty="0"/>
          </a:p>
        </p:txBody>
      </p:sp>
      <p:pic>
        <p:nvPicPr>
          <p:cNvPr id="10" name="Picture 3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457200" y="1628800"/>
            <a:ext cx="4040188" cy="3960440"/>
          </a:xfrm>
          <a:prstGeom prst="rect">
            <a:avLst/>
          </a:prstGeom>
        </p:spPr>
      </p:pic>
      <p:pic>
        <p:nvPicPr>
          <p:cNvPr id="11" name="Marcador de contenido 10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1598717"/>
            <a:ext cx="4041775" cy="399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352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Jerarquía Marco Jurídico</a:t>
            </a:r>
            <a:endParaRPr lang="es-MX" dirty="0"/>
          </a:p>
        </p:txBody>
      </p:sp>
      <p:sp>
        <p:nvSpPr>
          <p:cNvPr id="6" name="Triángulo isósceles 5"/>
          <p:cNvSpPr/>
          <p:nvPr/>
        </p:nvSpPr>
        <p:spPr>
          <a:xfrm>
            <a:off x="248101" y="1957137"/>
            <a:ext cx="3312368" cy="3600400"/>
          </a:xfrm>
          <a:prstGeom prst="triangl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9" name="Conector recto 8"/>
          <p:cNvCxnSpPr/>
          <p:nvPr/>
        </p:nvCxnSpPr>
        <p:spPr>
          <a:xfrm>
            <a:off x="1691680" y="2471932"/>
            <a:ext cx="466703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 flipV="1">
            <a:off x="1397285" y="3038117"/>
            <a:ext cx="1013126" cy="13308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1187624" y="3604302"/>
            <a:ext cx="1447203" cy="1097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898243" y="4158147"/>
            <a:ext cx="2088232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644144" y="4693175"/>
            <a:ext cx="252028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469355" y="5094627"/>
            <a:ext cx="2869858" cy="36004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3772427" y="2070939"/>
            <a:ext cx="1907433" cy="40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/>
              <a:t>Constitución</a:t>
            </a:r>
            <a:endParaRPr lang="es-MX" sz="1600" dirty="0"/>
          </a:p>
        </p:txBody>
      </p:sp>
      <p:sp>
        <p:nvSpPr>
          <p:cNvPr id="37" name="Rectángulo 36"/>
          <p:cNvSpPr/>
          <p:nvPr/>
        </p:nvSpPr>
        <p:spPr>
          <a:xfrm>
            <a:off x="3793701" y="2550008"/>
            <a:ext cx="1907433" cy="40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/>
              <a:t>Tratados</a:t>
            </a:r>
            <a:endParaRPr lang="es-MX" sz="1600" dirty="0"/>
          </a:p>
        </p:txBody>
      </p:sp>
      <p:sp>
        <p:nvSpPr>
          <p:cNvPr id="38" name="Rectángulo 37"/>
          <p:cNvSpPr/>
          <p:nvPr/>
        </p:nvSpPr>
        <p:spPr>
          <a:xfrm>
            <a:off x="3793701" y="3038117"/>
            <a:ext cx="1907433" cy="40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Normas secundarias</a:t>
            </a:r>
            <a:endParaRPr lang="es-MX" sz="1400" dirty="0"/>
          </a:p>
        </p:txBody>
      </p:sp>
      <p:sp>
        <p:nvSpPr>
          <p:cNvPr id="39" name="Rectángulo 38"/>
          <p:cNvSpPr/>
          <p:nvPr/>
        </p:nvSpPr>
        <p:spPr>
          <a:xfrm>
            <a:off x="3793702" y="3560744"/>
            <a:ext cx="1907433" cy="40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Normas reglamentarias</a:t>
            </a:r>
            <a:endParaRPr lang="es-MX" sz="1400" dirty="0"/>
          </a:p>
        </p:txBody>
      </p:sp>
      <p:sp>
        <p:nvSpPr>
          <p:cNvPr id="40" name="Rectángulo 39"/>
          <p:cNvSpPr/>
          <p:nvPr/>
        </p:nvSpPr>
        <p:spPr>
          <a:xfrm>
            <a:off x="3793701" y="4158147"/>
            <a:ext cx="1907433" cy="40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/>
              <a:t>Reglamentos</a:t>
            </a:r>
            <a:endParaRPr lang="es-MX" sz="1600" dirty="0"/>
          </a:p>
        </p:txBody>
      </p:sp>
      <p:sp>
        <p:nvSpPr>
          <p:cNvPr id="41" name="Rectángulo 40"/>
          <p:cNvSpPr/>
          <p:nvPr/>
        </p:nvSpPr>
        <p:spPr>
          <a:xfrm>
            <a:off x="3837026" y="4653136"/>
            <a:ext cx="1907433" cy="40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/>
              <a:t>Lineamientos</a:t>
            </a:r>
          </a:p>
        </p:txBody>
      </p:sp>
      <p:sp>
        <p:nvSpPr>
          <p:cNvPr id="42" name="Rectángulo 41"/>
          <p:cNvSpPr/>
          <p:nvPr/>
        </p:nvSpPr>
        <p:spPr>
          <a:xfrm>
            <a:off x="3837026" y="5156859"/>
            <a:ext cx="1907433" cy="4009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dirty="0" smtClean="0"/>
              <a:t>ROP</a:t>
            </a:r>
            <a:endParaRPr lang="es-MX" sz="1600" dirty="0"/>
          </a:p>
        </p:txBody>
      </p:sp>
      <p:cxnSp>
        <p:nvCxnSpPr>
          <p:cNvPr id="44" name="Conector recto de flecha 43"/>
          <p:cNvCxnSpPr>
            <a:endCxn id="30" idx="1"/>
          </p:cNvCxnSpPr>
          <p:nvPr/>
        </p:nvCxnSpPr>
        <p:spPr>
          <a:xfrm flipV="1">
            <a:off x="2087724" y="2271436"/>
            <a:ext cx="1684703" cy="7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endCxn id="37" idx="1"/>
          </p:cNvCxnSpPr>
          <p:nvPr/>
        </p:nvCxnSpPr>
        <p:spPr>
          <a:xfrm>
            <a:off x="2339752" y="2739811"/>
            <a:ext cx="1453949" cy="10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endCxn id="38" idx="1"/>
          </p:cNvCxnSpPr>
          <p:nvPr/>
        </p:nvCxnSpPr>
        <p:spPr>
          <a:xfrm>
            <a:off x="2483768" y="3238033"/>
            <a:ext cx="1309933" cy="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stCxn id="6" idx="5"/>
            <a:endCxn id="39" idx="1"/>
          </p:cNvCxnSpPr>
          <p:nvPr/>
        </p:nvCxnSpPr>
        <p:spPr>
          <a:xfrm>
            <a:off x="2732377" y="3757337"/>
            <a:ext cx="1061325" cy="3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/>
          <p:cNvCxnSpPr/>
          <p:nvPr/>
        </p:nvCxnSpPr>
        <p:spPr>
          <a:xfrm flipV="1">
            <a:off x="3056089" y="4401275"/>
            <a:ext cx="716338" cy="35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/>
          <p:cNvCxnSpPr>
            <a:endCxn id="41" idx="1"/>
          </p:cNvCxnSpPr>
          <p:nvPr/>
        </p:nvCxnSpPr>
        <p:spPr>
          <a:xfrm flipV="1">
            <a:off x="3263039" y="4853633"/>
            <a:ext cx="573987" cy="247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/>
          <p:cNvCxnSpPr/>
          <p:nvPr/>
        </p:nvCxnSpPr>
        <p:spPr>
          <a:xfrm flipV="1">
            <a:off x="3445100" y="5229201"/>
            <a:ext cx="391926" cy="7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riángulo isósceles 62"/>
          <p:cNvSpPr/>
          <p:nvPr/>
        </p:nvSpPr>
        <p:spPr>
          <a:xfrm rot="10800000">
            <a:off x="5786494" y="1957137"/>
            <a:ext cx="3312368" cy="3600400"/>
          </a:xfrm>
          <a:prstGeom prst="triangl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4" name="Conector recto 63"/>
          <p:cNvCxnSpPr/>
          <p:nvPr/>
        </p:nvCxnSpPr>
        <p:spPr>
          <a:xfrm>
            <a:off x="7226654" y="5124032"/>
            <a:ext cx="432048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>
            <a:off x="6974626" y="4624376"/>
            <a:ext cx="909742" cy="9292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 flipV="1">
            <a:off x="6722187" y="4013584"/>
            <a:ext cx="1378205" cy="464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6444208" y="3439110"/>
            <a:ext cx="1944216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>
            <a:off x="6182537" y="2951001"/>
            <a:ext cx="242191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>
            <a:off x="6030170" y="2446147"/>
            <a:ext cx="2790302" cy="25785"/>
          </a:xfrm>
          <a:prstGeom prst="line">
            <a:avLst/>
          </a:prstGeom>
          <a:ln w="254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de flecha 80"/>
          <p:cNvCxnSpPr>
            <a:stCxn id="42" idx="3"/>
          </p:cNvCxnSpPr>
          <p:nvPr/>
        </p:nvCxnSpPr>
        <p:spPr>
          <a:xfrm flipV="1">
            <a:off x="5744459" y="5348621"/>
            <a:ext cx="1649033" cy="87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/>
          <p:cNvCxnSpPr/>
          <p:nvPr/>
        </p:nvCxnSpPr>
        <p:spPr>
          <a:xfrm>
            <a:off x="5786494" y="4828208"/>
            <a:ext cx="1305786" cy="15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ctor recto de flecha 84"/>
          <p:cNvCxnSpPr>
            <a:stCxn id="40" idx="3"/>
          </p:cNvCxnSpPr>
          <p:nvPr/>
        </p:nvCxnSpPr>
        <p:spPr>
          <a:xfrm>
            <a:off x="5701134" y="4358644"/>
            <a:ext cx="1175122" cy="9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de flecha 86"/>
          <p:cNvCxnSpPr>
            <a:stCxn id="39" idx="3"/>
            <a:endCxn id="63" idx="5"/>
          </p:cNvCxnSpPr>
          <p:nvPr/>
        </p:nvCxnSpPr>
        <p:spPr>
          <a:xfrm flipV="1">
            <a:off x="5701135" y="3757337"/>
            <a:ext cx="913451" cy="3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ector recto de flecha 88"/>
          <p:cNvCxnSpPr>
            <a:stCxn id="38" idx="3"/>
          </p:cNvCxnSpPr>
          <p:nvPr/>
        </p:nvCxnSpPr>
        <p:spPr>
          <a:xfrm>
            <a:off x="5701134" y="3238614"/>
            <a:ext cx="671066" cy="153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cto de flecha 90"/>
          <p:cNvCxnSpPr>
            <a:stCxn id="37" idx="3"/>
          </p:cNvCxnSpPr>
          <p:nvPr/>
        </p:nvCxnSpPr>
        <p:spPr>
          <a:xfrm flipV="1">
            <a:off x="5701134" y="2750504"/>
            <a:ext cx="45672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de flecha 92"/>
          <p:cNvCxnSpPr>
            <a:stCxn id="30" idx="3"/>
          </p:cNvCxnSpPr>
          <p:nvPr/>
        </p:nvCxnSpPr>
        <p:spPr>
          <a:xfrm>
            <a:off x="5679860" y="2271436"/>
            <a:ext cx="260292" cy="155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98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908720"/>
            <a:ext cx="7467600" cy="4525963"/>
          </a:xfrm>
        </p:spPr>
        <p:txBody>
          <a:bodyPr/>
          <a:lstStyle/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LA </a:t>
            </a:r>
          </a:p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PROPUESTA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4179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Árbol de problemas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323528" y="1434501"/>
            <a:ext cx="8424936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productividad de los pequeños productores es baja. 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Ausencia de economías de escala. 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Escaso acceso a servicios como el financiamiento, seguro y manejo de riesgos.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Bajo desarrollo de las cadenas de valor.  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Bajo acceso a innovaciones tecnológicas.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Baja presencia de servicios de desarrollo de capacidades.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producción agropecuaria y forestal es vulnerable a las condiciones climáticas.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" panose="02020603050405020304" pitchFamily="18" charset="0"/>
              <a:buChar char="•"/>
              <a:tabLst>
                <a:tab pos="457200" algn="l"/>
              </a:tabLst>
            </a:pP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 mal manejo se presenta un deterioro de los recursos naturales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MX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67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r>
              <a:rPr lang="es-MX" sz="3200" dirty="0" smtClean="0"/>
              <a:t>Fin, Propósito y Población </a:t>
            </a:r>
            <a:endParaRPr lang="es-MX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96752"/>
            <a:ext cx="7467600" cy="4929411"/>
          </a:xfrm>
        </p:spPr>
        <p:txBody>
          <a:bodyPr>
            <a:normAutofit fontScale="77500" lnSpcReduction="20000"/>
          </a:bodyPr>
          <a:lstStyle/>
          <a:p>
            <a:pPr marL="36576" indent="0">
              <a:buNone/>
            </a:pPr>
            <a:r>
              <a:rPr lang="es-MX" b="1" dirty="0" smtClean="0"/>
              <a:t>FIN</a:t>
            </a:r>
            <a:r>
              <a:rPr lang="es-MX" dirty="0" smtClean="0"/>
              <a:t> </a:t>
            </a:r>
          </a:p>
          <a:p>
            <a:r>
              <a:rPr lang="es-MX" dirty="0" smtClean="0"/>
              <a:t>“</a:t>
            </a:r>
            <a:r>
              <a:rPr lang="es-MX" dirty="0"/>
              <a:t>Contribuir al incremento de la productividad de las unidades económicas rurales”.  </a:t>
            </a:r>
          </a:p>
          <a:p>
            <a:pPr marL="36576" indent="0">
              <a:buNone/>
            </a:pPr>
            <a:endParaRPr lang="es-MX" b="1" dirty="0" smtClean="0"/>
          </a:p>
          <a:p>
            <a:pPr marL="36576" indent="0">
              <a:buNone/>
            </a:pPr>
            <a:r>
              <a:rPr lang="es-MX" b="1" dirty="0" smtClean="0"/>
              <a:t>PROPÓSITO</a:t>
            </a:r>
            <a:r>
              <a:rPr lang="es-MX" dirty="0" smtClean="0"/>
              <a:t> </a:t>
            </a:r>
          </a:p>
          <a:p>
            <a:r>
              <a:rPr lang="es-MX" dirty="0" smtClean="0"/>
              <a:t>“</a:t>
            </a:r>
            <a:r>
              <a:rPr lang="es-ES" dirty="0"/>
              <a:t>Las unidades económicas rurales </a:t>
            </a:r>
            <a:r>
              <a:rPr lang="es-MX" dirty="0"/>
              <a:t>incrementan su productividad”.</a:t>
            </a:r>
          </a:p>
          <a:p>
            <a:endParaRPr lang="es-MX" dirty="0"/>
          </a:p>
          <a:p>
            <a:pPr marL="36576" indent="0">
              <a:buNone/>
            </a:pPr>
            <a:r>
              <a:rPr lang="es-MX" b="1" dirty="0" smtClean="0"/>
              <a:t>COBERTURA</a:t>
            </a:r>
          </a:p>
          <a:p>
            <a:pPr marL="36576" indent="0">
              <a:buNone/>
            </a:pPr>
            <a:r>
              <a:rPr lang="es-MX" dirty="0"/>
              <a:t>el programa se enfocaría en aquellas Unidades de Producción que presentan el problema. Bajo esta consideración, la PO estaría en 1 millón 733 mil Unidades de producción agropecuarias y forestales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8733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Diseño de la intervención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7638"/>
            <a:ext cx="8147248" cy="5035698"/>
          </a:xfrm>
        </p:spPr>
        <p:txBody>
          <a:bodyPr>
            <a:normAutofit fontScale="92500" lnSpcReduction="10000"/>
          </a:bodyPr>
          <a:lstStyle/>
          <a:p>
            <a:r>
              <a:rPr lang="es-MX" i="1" dirty="0" smtClean="0"/>
              <a:t>Articulación </a:t>
            </a:r>
            <a:r>
              <a:rPr lang="es-MX" i="1" dirty="0"/>
              <a:t>de </a:t>
            </a:r>
            <a:r>
              <a:rPr lang="es-MX" i="1" dirty="0" smtClean="0"/>
              <a:t>componentes</a:t>
            </a:r>
          </a:p>
          <a:p>
            <a:r>
              <a:rPr lang="es-MX" i="1" dirty="0" smtClean="0"/>
              <a:t>Enfoque </a:t>
            </a:r>
            <a:r>
              <a:rPr lang="es-MX" i="1" dirty="0"/>
              <a:t>territorial e </a:t>
            </a:r>
            <a:r>
              <a:rPr lang="es-MX" i="1" dirty="0" smtClean="0"/>
              <a:t>integral</a:t>
            </a:r>
          </a:p>
          <a:p>
            <a:r>
              <a:rPr lang="es-MX" i="1" dirty="0"/>
              <a:t>Centrado en el desarrollo de la </a:t>
            </a:r>
            <a:r>
              <a:rPr lang="es-MX" i="1" dirty="0" smtClean="0"/>
              <a:t>PO</a:t>
            </a:r>
          </a:p>
          <a:p>
            <a:r>
              <a:rPr lang="es-MX" i="1" dirty="0"/>
              <a:t>Inclusión </a:t>
            </a:r>
            <a:r>
              <a:rPr lang="es-MX" i="1" dirty="0" smtClean="0"/>
              <a:t>Financiera</a:t>
            </a:r>
          </a:p>
          <a:p>
            <a:r>
              <a:rPr lang="es-MX" i="1" dirty="0"/>
              <a:t>Promoción de la organización </a:t>
            </a:r>
            <a:r>
              <a:rPr lang="es-MX" i="1" dirty="0" smtClean="0"/>
              <a:t>económica</a:t>
            </a:r>
          </a:p>
          <a:p>
            <a:r>
              <a:rPr lang="es-MX" i="1" dirty="0"/>
              <a:t>Desarrollo de </a:t>
            </a:r>
            <a:r>
              <a:rPr lang="es-MX" i="1" dirty="0" smtClean="0"/>
              <a:t>capacidades</a:t>
            </a:r>
          </a:p>
          <a:p>
            <a:r>
              <a:rPr lang="es-MX" i="1" dirty="0"/>
              <a:t>Una sola Regla de Operación (ROP</a:t>
            </a:r>
            <a:r>
              <a:rPr lang="es-MX" i="1" dirty="0" smtClean="0"/>
              <a:t>)</a:t>
            </a:r>
          </a:p>
          <a:p>
            <a:r>
              <a:rPr lang="es-MX" i="1" dirty="0"/>
              <a:t>Compras gubernamentales en apoyo a </a:t>
            </a:r>
            <a:r>
              <a:rPr lang="es-MX" i="1" dirty="0" smtClean="0"/>
              <a:t>PP </a:t>
            </a:r>
            <a:r>
              <a:rPr lang="es-MX" i="1" dirty="0"/>
              <a:t>y al fortalecimiento de los mercados </a:t>
            </a:r>
            <a:r>
              <a:rPr lang="es-MX" i="1" dirty="0" smtClean="0"/>
              <a:t>regionales</a:t>
            </a:r>
            <a:endParaRPr lang="es-MX" dirty="0" smtClean="0"/>
          </a:p>
          <a:p>
            <a:r>
              <a:rPr lang="es-MX" i="1" dirty="0"/>
              <a:t>Responsabilidad social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17383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Nuestros países no se pueden pensar sin la participación decidida de los campesinos</a:t>
            </a:r>
          </a:p>
          <a:p>
            <a:endParaRPr lang="es-MX" dirty="0" smtClean="0"/>
          </a:p>
          <a:p>
            <a:r>
              <a:rPr lang="es-MX" dirty="0" smtClean="0"/>
              <a:t>El Presente </a:t>
            </a:r>
            <a:r>
              <a:rPr lang="es-MX" dirty="0"/>
              <a:t>y </a:t>
            </a:r>
            <a:r>
              <a:rPr lang="es-MX" dirty="0" smtClean="0"/>
              <a:t>el futuro de América Latina sólo puede ser posible con la participación activa de los campesinos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36963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Definiciones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4968552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s-MX" sz="2800" u="sng" dirty="0">
                <a:solidFill>
                  <a:srgbClr val="FF0000"/>
                </a:solidFill>
              </a:rPr>
              <a:t>En </a:t>
            </a:r>
            <a:r>
              <a:rPr lang="es-MX" sz="2800" u="sng" dirty="0" smtClean="0">
                <a:solidFill>
                  <a:srgbClr val="FF0000"/>
                </a:solidFill>
              </a:rPr>
              <a:t>la Real Academia Española</a:t>
            </a:r>
            <a:endParaRPr lang="es-MX" sz="2800" u="sng" dirty="0">
              <a:solidFill>
                <a:srgbClr val="FF0000"/>
              </a:solidFill>
            </a:endParaRPr>
          </a:p>
          <a:p>
            <a:r>
              <a:rPr lang="es-MX" sz="2800" dirty="0" smtClean="0"/>
              <a:t>Incivil</a:t>
            </a:r>
            <a:r>
              <a:rPr lang="es-MX" sz="2800" dirty="0"/>
              <a:t> (‖ grosero</a:t>
            </a:r>
            <a:r>
              <a:rPr lang="es-MX" sz="2800" dirty="0" smtClean="0"/>
              <a:t>)  </a:t>
            </a:r>
            <a:endParaRPr lang="es-MX" sz="2800" i="1" dirty="0" smtClean="0"/>
          </a:p>
          <a:p>
            <a:r>
              <a:rPr lang="es-MX" sz="2800" dirty="0" smtClean="0"/>
              <a:t>Persona </a:t>
            </a:r>
            <a:r>
              <a:rPr lang="es-MX" sz="2800" dirty="0"/>
              <a:t>falta de trato social, poco habituada a las costumbres de las grandes </a:t>
            </a:r>
            <a:r>
              <a:rPr lang="es-MX" sz="2800" dirty="0" smtClean="0"/>
              <a:t>ciudades</a:t>
            </a:r>
          </a:p>
          <a:p>
            <a:r>
              <a:rPr lang="es-MX" sz="2800" dirty="0" smtClean="0"/>
              <a:t>Persona </a:t>
            </a:r>
            <a:r>
              <a:rPr lang="es-MX" sz="2800" dirty="0"/>
              <a:t>de </a:t>
            </a:r>
            <a:r>
              <a:rPr lang="es-MX" sz="2800" dirty="0" smtClean="0"/>
              <a:t>modales rústicos.  Persona tímida</a:t>
            </a:r>
          </a:p>
          <a:p>
            <a:r>
              <a:rPr lang="es-MX" sz="2800" dirty="0"/>
              <a:t>Silvestre, espontáneo, </a:t>
            </a:r>
            <a:r>
              <a:rPr lang="es-MX" sz="2800" dirty="0" smtClean="0"/>
              <a:t>inculto</a:t>
            </a:r>
          </a:p>
          <a:p>
            <a:pPr marL="36576" indent="0">
              <a:buNone/>
            </a:pPr>
            <a:r>
              <a:rPr lang="es-MX" sz="2800" u="sng" dirty="0" smtClean="0">
                <a:solidFill>
                  <a:srgbClr val="FF0000"/>
                </a:solidFill>
              </a:rPr>
              <a:t>En los programas de gobierno</a:t>
            </a:r>
          </a:p>
          <a:p>
            <a:r>
              <a:rPr lang="es-MX" dirty="0" smtClean="0"/>
              <a:t>Improductivo</a:t>
            </a:r>
          </a:p>
          <a:p>
            <a:r>
              <a:rPr lang="es-MX" dirty="0" smtClean="0"/>
              <a:t>Atrasado 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251254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836712"/>
            <a:ext cx="7467600" cy="5289451"/>
          </a:xfrm>
        </p:spPr>
        <p:txBody>
          <a:bodyPr/>
          <a:lstStyle/>
          <a:p>
            <a:pPr marL="36576" indent="0" algn="ctr">
              <a:buNone/>
            </a:pPr>
            <a:endParaRPr lang="es-MX" dirty="0" smtClean="0"/>
          </a:p>
          <a:p>
            <a:pPr marL="36576" indent="0" algn="ctr">
              <a:buNone/>
            </a:pPr>
            <a:r>
              <a:rPr lang="es-MX" dirty="0" smtClean="0"/>
              <a:t>Presente y futuro con campesinos</a:t>
            </a:r>
          </a:p>
          <a:p>
            <a:pPr marL="36576" indent="0" algn="ctr">
              <a:buNone/>
            </a:pPr>
            <a:endParaRPr lang="es-MX" dirty="0"/>
          </a:p>
          <a:p>
            <a:pPr marL="36576" indent="0" algn="ctr">
              <a:buNone/>
            </a:pPr>
            <a:r>
              <a:rPr lang="es-MX" dirty="0" smtClean="0"/>
              <a:t>Gracias</a:t>
            </a:r>
          </a:p>
          <a:p>
            <a:pPr marL="36576" indent="0" algn="ctr">
              <a:buNone/>
            </a:pPr>
            <a:endParaRPr lang="es-MX" dirty="0"/>
          </a:p>
          <a:p>
            <a:pPr marL="36576" indent="0" algn="ctr">
              <a:buNone/>
            </a:pPr>
            <a:r>
              <a:rPr lang="es-MX" smtClean="0">
                <a:hlinkClick r:id="rId2"/>
              </a:rPr>
              <a:t>www.valoralcampesino.org.mx</a:t>
            </a:r>
            <a:endParaRPr lang="es-MX" dirty="0" smtClean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616224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es-MX" dirty="0" smtClean="0"/>
              <a:t>Desigualdad </a:t>
            </a:r>
            <a:endParaRPr lang="es-MX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99242250"/>
              </p:ext>
            </p:extLst>
          </p:nvPr>
        </p:nvGraphicFramePr>
        <p:xfrm>
          <a:off x="395536" y="1268760"/>
          <a:ext cx="828092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302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052736"/>
            <a:ext cx="7467600" cy="4525963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IMPORTANCIA </a:t>
            </a:r>
          </a:p>
          <a:p>
            <a:pPr marL="36576" indent="0" algn="ctr">
              <a:buNone/>
            </a:pPr>
            <a:r>
              <a:rPr lang="es-ES" dirty="0" smtClean="0"/>
              <a:t>DE LA </a:t>
            </a:r>
          </a:p>
          <a:p>
            <a:pPr marL="36576" indent="0" algn="ctr">
              <a:buNone/>
            </a:pPr>
            <a:r>
              <a:rPr lang="es-ES" dirty="0" smtClean="0"/>
              <a:t>PEQUEÑA AGRICULTURA </a:t>
            </a:r>
          </a:p>
          <a:p>
            <a:pPr marL="36576" indent="0" algn="ctr">
              <a:buNone/>
            </a:pPr>
            <a:r>
              <a:rPr lang="es-ES" dirty="0" smtClean="0"/>
              <a:t>EN EL </a:t>
            </a:r>
          </a:p>
          <a:p>
            <a:pPr marL="36576" indent="0" algn="ctr">
              <a:buNone/>
            </a:pPr>
            <a:r>
              <a:rPr lang="es-ES" dirty="0" smtClean="0"/>
              <a:t>MUNDO </a:t>
            </a:r>
          </a:p>
          <a:p>
            <a:pPr marL="36576" indent="0" algn="ctr">
              <a:buNone/>
            </a:pPr>
            <a:r>
              <a:rPr lang="es-ES" dirty="0" smtClean="0"/>
              <a:t>Y </a:t>
            </a:r>
          </a:p>
          <a:p>
            <a:pPr marL="36576" indent="0" algn="ctr">
              <a:buNone/>
            </a:pPr>
            <a:r>
              <a:rPr lang="es-ES" dirty="0" smtClean="0"/>
              <a:t>AMÉRICA LATINA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4303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/>
          <a:lstStyle/>
          <a:p>
            <a:r>
              <a:rPr lang="es-MX" dirty="0" smtClean="0"/>
              <a:t>Importancia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s-MX" dirty="0"/>
              <a:t>La agricultura familiar y a pequeña escala están ligadas de manera indisociable a la seguridad alimentaria mundial</a:t>
            </a:r>
            <a:r>
              <a:rPr lang="es-MX" dirty="0" smtClean="0"/>
              <a:t>.</a:t>
            </a:r>
          </a:p>
          <a:p>
            <a:pPr lvl="0"/>
            <a:endParaRPr lang="es-MX" dirty="0"/>
          </a:p>
          <a:p>
            <a:pPr lvl="0"/>
            <a:r>
              <a:rPr lang="es-MX" dirty="0"/>
              <a:t>La agricultura familiar rescata los alimentos tradicionales, contribuyendo a una dieta equilibrada, a la protección de la biodiversidad agrícola del mundo y al uso sostenible de los recursos naturales</a:t>
            </a:r>
            <a:r>
              <a:rPr lang="es-MX" dirty="0" smtClean="0"/>
              <a:t>.</a:t>
            </a:r>
          </a:p>
          <a:p>
            <a:pPr lvl="0"/>
            <a:endParaRPr lang="es-MX" dirty="0"/>
          </a:p>
          <a:p>
            <a:pPr lvl="0"/>
            <a:r>
              <a:rPr lang="es-MX" dirty="0"/>
              <a:t>La agricultura familiar representa una oportunidad para dinamizar las economías locales, especialmente cuando se combina con políticas específicas destinadas a la protección social y al bienestar de las comunidades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3500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136904" cy="634082"/>
          </a:xfrm>
        </p:spPr>
        <p:txBody>
          <a:bodyPr>
            <a:normAutofit/>
          </a:bodyPr>
          <a:lstStyle/>
          <a:p>
            <a:r>
              <a:rPr lang="es-MX" sz="3200" dirty="0" smtClean="0"/>
              <a:t>Pequeña agricultura en América Latina </a:t>
            </a:r>
            <a:endParaRPr lang="es-MX" sz="32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109608"/>
              </p:ext>
            </p:extLst>
          </p:nvPr>
        </p:nvGraphicFramePr>
        <p:xfrm>
          <a:off x="1043608" y="1196752"/>
          <a:ext cx="7344816" cy="5332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2956"/>
                <a:gridCol w="2458180"/>
                <a:gridCol w="1624554"/>
                <a:gridCol w="1899126"/>
              </a:tblGrid>
              <a:tr h="462777"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País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Áreas promedio 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Porcentaje UP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participación  oferta empleo (%)</a:t>
                      </a:r>
                      <a:endParaRPr lang="es-MX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Argentina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142.0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75.3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53.0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Brasil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18.4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84.4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77.0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Chile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17.0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95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61.0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Colombia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   3.0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87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57.0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>
                          <a:effectLst/>
                        </a:rPr>
                        <a:t>Ecuador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   7.0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88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NI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 smtClean="0">
                          <a:effectLst/>
                        </a:rPr>
                        <a:t>Paraguay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   7.4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91.4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NI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154259">
                <a:tc>
                  <a:txBody>
                    <a:bodyPr/>
                    <a:lstStyle/>
                    <a:p>
                      <a:pPr algn="l" fontAlgn="b"/>
                      <a:endParaRPr lang="es-MX" sz="16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es-MX" sz="1600" u="none" strike="noStrike" dirty="0" smtClean="0">
                          <a:effectLst/>
                        </a:rPr>
                        <a:t>Uruguay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77.2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57.2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NI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Costa Rica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NI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más del </a:t>
                      </a:r>
                      <a:r>
                        <a:rPr lang="es-MX" sz="1600" u="none" strike="noStrike" dirty="0" smtClean="0">
                          <a:effectLst/>
                        </a:rPr>
                        <a:t>80%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36.0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el </a:t>
                      </a:r>
                      <a:r>
                        <a:rPr lang="es-MX" sz="1600" u="none" strike="noStrike" dirty="0" smtClean="0">
                          <a:effectLst/>
                        </a:rPr>
                        <a:t>Salvador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   2.2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más del </a:t>
                      </a:r>
                      <a:r>
                        <a:rPr lang="es-MX" sz="1600" u="none" strike="noStrike" dirty="0" smtClean="0">
                          <a:effectLst/>
                        </a:rPr>
                        <a:t>80%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51.0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Guatemala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1.0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más del </a:t>
                      </a:r>
                      <a:r>
                        <a:rPr lang="es-MX" sz="1600" u="none" strike="noStrike" dirty="0" smtClean="0">
                          <a:effectLst/>
                        </a:rPr>
                        <a:t>80%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63.0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Honduras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NI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más del </a:t>
                      </a:r>
                      <a:r>
                        <a:rPr lang="es-MX" sz="1600" u="none" strike="noStrike" dirty="0" smtClean="0">
                          <a:effectLst/>
                        </a:rPr>
                        <a:t>80%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76.0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Nicaragua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6.7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más del </a:t>
                      </a:r>
                      <a:r>
                        <a:rPr lang="es-MX" sz="1600" u="none" strike="noStrike" dirty="0" smtClean="0">
                          <a:effectLst/>
                        </a:rPr>
                        <a:t>80%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65.0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Panamá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4.1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más del </a:t>
                      </a:r>
                      <a:r>
                        <a:rPr lang="es-MX" sz="1600" u="none" strike="noStrike" dirty="0" smtClean="0">
                          <a:effectLst/>
                        </a:rPr>
                        <a:t>80%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70.0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*México (hasta 5 ha)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2.0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     67.9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       63.4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  <a:tr h="279209">
                <a:tc>
                  <a:txBody>
                    <a:bodyPr/>
                    <a:lstStyle/>
                    <a:p>
                      <a:pPr algn="l" fontAlgn="b"/>
                      <a:r>
                        <a:rPr lang="es-MX" sz="1600" u="none" strike="noStrike" dirty="0">
                          <a:effectLst/>
                        </a:rPr>
                        <a:t>*México (Hasta 20 ha)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>
                          <a:effectLst/>
                        </a:rPr>
                        <a:t>                  4.1 </a:t>
                      </a:r>
                      <a:endParaRPr lang="es-MX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     91.0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                         94.2 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13" marR="7713" marT="7713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09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052736"/>
            <a:ext cx="7467600" cy="4525963"/>
          </a:xfrm>
        </p:spPr>
        <p:txBody>
          <a:bodyPr>
            <a:normAutofit fontScale="92500" lnSpcReduction="20000"/>
          </a:bodyPr>
          <a:lstStyle/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IMPORTANCIA </a:t>
            </a:r>
          </a:p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DE LA </a:t>
            </a:r>
          </a:p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PEQUEÑA AGRICULTURA </a:t>
            </a:r>
          </a:p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EN</a:t>
            </a:r>
          </a:p>
          <a:p>
            <a:pPr marL="36576" indent="0" algn="ctr">
              <a:buNone/>
            </a:pPr>
            <a:endParaRPr lang="es-ES" dirty="0" smtClean="0"/>
          </a:p>
          <a:p>
            <a:pPr marL="36576" indent="0" algn="ctr">
              <a:buNone/>
            </a:pPr>
            <a:r>
              <a:rPr lang="es-ES" dirty="0" smtClean="0"/>
              <a:t>MÉXICO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646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Importancia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229483"/>
            <a:ext cx="7467600" cy="4975098"/>
          </a:xfrm>
        </p:spPr>
        <p:txBody>
          <a:bodyPr>
            <a:normAutofit fontScale="550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Siete de cada diez</a:t>
            </a:r>
            <a:r>
              <a:rPr lang="es-ES" dirty="0" smtClean="0"/>
              <a:t> de las UP tienen menos de 5 ha</a:t>
            </a:r>
          </a:p>
          <a:p>
            <a:endParaRPr lang="es-ES" dirty="0" smtClean="0"/>
          </a:p>
          <a:p>
            <a:r>
              <a:rPr lang="es-ES" dirty="0" smtClean="0"/>
              <a:t>1930-2010 creció </a:t>
            </a:r>
            <a:r>
              <a:rPr lang="es-ES" dirty="0" smtClean="0">
                <a:solidFill>
                  <a:srgbClr val="FF0000"/>
                </a:solidFill>
              </a:rPr>
              <a:t>709%</a:t>
            </a:r>
            <a:r>
              <a:rPr lang="es-ES" dirty="0" smtClean="0"/>
              <a:t> al pasar de 332 mil a 2.6 millones de UP</a:t>
            </a:r>
          </a:p>
          <a:p>
            <a:endParaRPr lang="es-ES" dirty="0" smtClean="0"/>
          </a:p>
          <a:p>
            <a:r>
              <a:rPr lang="es-ES" dirty="0" smtClean="0"/>
              <a:t>Aportan el </a:t>
            </a:r>
            <a:r>
              <a:rPr lang="es-ES" dirty="0" smtClean="0">
                <a:solidFill>
                  <a:srgbClr val="FF0000"/>
                </a:solidFill>
              </a:rPr>
              <a:t>40%</a:t>
            </a:r>
            <a:r>
              <a:rPr lang="es-ES" dirty="0" smtClean="0"/>
              <a:t> de la producción de granos básicos</a:t>
            </a:r>
          </a:p>
          <a:p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7 de cada diez </a:t>
            </a:r>
            <a:r>
              <a:rPr lang="es-ES" dirty="0" smtClean="0"/>
              <a:t>productores de maíz y 6 de 10 de frijol tienen menos de 5 ha</a:t>
            </a:r>
          </a:p>
          <a:p>
            <a:endParaRPr lang="es-ES" dirty="0" smtClean="0"/>
          </a:p>
          <a:p>
            <a:r>
              <a:rPr lang="es-ES" dirty="0" smtClean="0"/>
              <a:t>Generan </a:t>
            </a:r>
            <a:r>
              <a:rPr lang="es-ES" dirty="0" smtClean="0">
                <a:solidFill>
                  <a:srgbClr val="FF0000"/>
                </a:solidFill>
              </a:rPr>
              <a:t>Seis de cada diez</a:t>
            </a:r>
            <a:r>
              <a:rPr lang="es-ES" dirty="0" smtClean="0"/>
              <a:t> empleos contratados y familiares</a:t>
            </a:r>
          </a:p>
          <a:p>
            <a:endParaRPr lang="es-ES" dirty="0" smtClean="0"/>
          </a:p>
          <a:p>
            <a:r>
              <a:rPr lang="es-ES" dirty="0" smtClean="0"/>
              <a:t>La </a:t>
            </a:r>
            <a:r>
              <a:rPr lang="es-ES" dirty="0" smtClean="0">
                <a:solidFill>
                  <a:srgbClr val="FF0000"/>
                </a:solidFill>
              </a:rPr>
              <a:t>agroindustria trabaja</a:t>
            </a:r>
            <a:r>
              <a:rPr lang="es-ES" dirty="0" smtClean="0"/>
              <a:t> con pequeños productores: café, caña, cebada, maíz, tabaco, tequila, mezcal</a:t>
            </a:r>
          </a:p>
          <a:p>
            <a:endParaRPr lang="es-ES" dirty="0" smtClean="0"/>
          </a:p>
          <a:p>
            <a:r>
              <a:rPr lang="es-ES" dirty="0" smtClean="0"/>
              <a:t>Legado histórico, </a:t>
            </a:r>
            <a:r>
              <a:rPr lang="es-ES" dirty="0" smtClean="0">
                <a:solidFill>
                  <a:srgbClr val="FF0000"/>
                </a:solidFill>
              </a:rPr>
              <a:t>uno de cada siete</a:t>
            </a:r>
            <a:r>
              <a:rPr lang="es-ES" dirty="0" smtClean="0"/>
              <a:t> alimentos provienen de pequeños productores</a:t>
            </a:r>
          </a:p>
          <a:p>
            <a:endParaRPr lang="es-ES" dirty="0" smtClean="0"/>
          </a:p>
          <a:p>
            <a:r>
              <a:rPr lang="es-ES" dirty="0" smtClean="0"/>
              <a:t>La comida mexicana: </a:t>
            </a:r>
            <a:r>
              <a:rPr lang="es-ES" dirty="0" smtClean="0">
                <a:solidFill>
                  <a:srgbClr val="FF0000"/>
                </a:solidFill>
              </a:rPr>
              <a:t>Patrimonio intangible</a:t>
            </a:r>
            <a:r>
              <a:rPr lang="es-ES" dirty="0" smtClean="0"/>
              <a:t> de la humanidad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943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Bajo impacto del PEC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52736"/>
            <a:ext cx="7467600" cy="5073427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El  PEC creció más de </a:t>
            </a:r>
            <a:r>
              <a:rPr lang="es-ES" dirty="0" smtClean="0">
                <a:solidFill>
                  <a:srgbClr val="FF0000"/>
                </a:solidFill>
              </a:rPr>
              <a:t>170%</a:t>
            </a:r>
          </a:p>
          <a:p>
            <a:endParaRPr lang="es-ES" dirty="0" smtClean="0"/>
          </a:p>
          <a:p>
            <a:r>
              <a:rPr lang="es-ES" dirty="0" smtClean="0"/>
              <a:t>Pobreza. </a:t>
            </a:r>
            <a:r>
              <a:rPr lang="es-ES" dirty="0" err="1" smtClean="0">
                <a:solidFill>
                  <a:srgbClr val="FF0000"/>
                </a:solidFill>
              </a:rPr>
              <a:t>Coneval</a:t>
            </a:r>
            <a:r>
              <a:rPr lang="es-ES" dirty="0" smtClean="0"/>
              <a:t>. La </a:t>
            </a:r>
            <a:r>
              <a:rPr lang="es-ES" dirty="0" smtClean="0">
                <a:solidFill>
                  <a:srgbClr val="FF0000"/>
                </a:solidFill>
              </a:rPr>
              <a:t>pobreza rural </a:t>
            </a:r>
            <a:r>
              <a:rPr lang="es-ES" dirty="0" smtClean="0"/>
              <a:t>se mantuvo constante con crecimientos no mayores al 4%</a:t>
            </a:r>
          </a:p>
          <a:p>
            <a:endParaRPr lang="es-ES" dirty="0" smtClean="0"/>
          </a:p>
          <a:p>
            <a:r>
              <a:rPr lang="es-ES" dirty="0" smtClean="0"/>
              <a:t>Balanza comercial. </a:t>
            </a:r>
            <a:r>
              <a:rPr lang="es-ES" dirty="0" smtClean="0">
                <a:solidFill>
                  <a:srgbClr val="FF0000"/>
                </a:solidFill>
              </a:rPr>
              <a:t>FAO</a:t>
            </a:r>
            <a:r>
              <a:rPr lang="es-ES" dirty="0" smtClean="0"/>
              <a:t> (1990-2011), las </a:t>
            </a:r>
            <a:r>
              <a:rPr lang="es-ES" dirty="0"/>
              <a:t>importaciones de cereales </a:t>
            </a:r>
            <a:r>
              <a:rPr lang="es-ES" dirty="0" smtClean="0"/>
              <a:t>representan el </a:t>
            </a:r>
            <a:r>
              <a:rPr lang="es-ES" dirty="0" smtClean="0">
                <a:solidFill>
                  <a:srgbClr val="FF0000"/>
                </a:solidFill>
              </a:rPr>
              <a:t>39</a:t>
            </a:r>
            <a:r>
              <a:rPr lang="es-ES" dirty="0">
                <a:solidFill>
                  <a:srgbClr val="FF0000"/>
                </a:solidFill>
              </a:rPr>
              <a:t>%</a:t>
            </a:r>
            <a:r>
              <a:rPr lang="es-ES" dirty="0"/>
              <a:t> </a:t>
            </a:r>
            <a:r>
              <a:rPr lang="es-ES" dirty="0" smtClean="0"/>
              <a:t>del suministro interno del país.</a:t>
            </a:r>
          </a:p>
          <a:p>
            <a:endParaRPr lang="es-MX" dirty="0" smtClean="0"/>
          </a:p>
          <a:p>
            <a:r>
              <a:rPr lang="es-MX" dirty="0" smtClean="0">
                <a:solidFill>
                  <a:srgbClr val="FF0000"/>
                </a:solidFill>
              </a:rPr>
              <a:t>Banco </a:t>
            </a:r>
            <a:r>
              <a:rPr lang="es-MX" dirty="0">
                <a:solidFill>
                  <a:srgbClr val="FF0000"/>
                </a:solidFill>
              </a:rPr>
              <a:t>Mundial</a:t>
            </a:r>
            <a:r>
              <a:rPr lang="es-MX" dirty="0"/>
              <a:t>, el valor agregado por trabajador en el sector agrícola mexicano, en dólares constantes, aumentó en </a:t>
            </a:r>
            <a:r>
              <a:rPr lang="es-MX" dirty="0">
                <a:solidFill>
                  <a:srgbClr val="FF0000"/>
                </a:solidFill>
              </a:rPr>
              <a:t>52%</a:t>
            </a:r>
            <a:r>
              <a:rPr lang="es-MX" dirty="0"/>
              <a:t> entre 1980 y el 2010. En el mismo periodo, el mismo indicador para Brasil aumentó </a:t>
            </a:r>
            <a:r>
              <a:rPr lang="es-MX" dirty="0">
                <a:solidFill>
                  <a:srgbClr val="FF0000"/>
                </a:solidFill>
              </a:rPr>
              <a:t>3.8</a:t>
            </a:r>
            <a:r>
              <a:rPr lang="es-MX" dirty="0"/>
              <a:t> veces y, para Chile y China, </a:t>
            </a:r>
            <a:r>
              <a:rPr lang="es-MX" dirty="0">
                <a:solidFill>
                  <a:srgbClr val="FF0000"/>
                </a:solidFill>
              </a:rPr>
              <a:t>2.6 y 3.0</a:t>
            </a:r>
            <a:r>
              <a:rPr lang="es-MX" dirty="0"/>
              <a:t> veces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93662259"/>
      </p:ext>
    </p:extLst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782</TotalTime>
  <Words>777</Words>
  <Application>Microsoft Office PowerPoint</Application>
  <PresentationFormat>Presentación en pantalla (4:3)</PresentationFormat>
  <Paragraphs>194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Calibri</vt:lpstr>
      <vt:lpstr>Franklin Gothic Book</vt:lpstr>
      <vt:lpstr>Times</vt:lpstr>
      <vt:lpstr>Times New Roman</vt:lpstr>
      <vt:lpstr>Wingdings 2</vt:lpstr>
      <vt:lpstr>Técnico</vt:lpstr>
      <vt:lpstr>Presentación de PowerPoint</vt:lpstr>
      <vt:lpstr>Definiciones </vt:lpstr>
      <vt:lpstr>Desigualdad </vt:lpstr>
      <vt:lpstr>Presentación de PowerPoint</vt:lpstr>
      <vt:lpstr>Importancia</vt:lpstr>
      <vt:lpstr>Pequeña agricultura en América Latina </vt:lpstr>
      <vt:lpstr>Presentación de PowerPoint</vt:lpstr>
      <vt:lpstr>Importancia</vt:lpstr>
      <vt:lpstr>Bajo impacto del PEC</vt:lpstr>
      <vt:lpstr>El presupuesto creciente no ha impactado positivamente en las condiciones socioeconómicas y productivas del sector rural</vt:lpstr>
      <vt:lpstr>Baja cobertura de los programas del PEC</vt:lpstr>
      <vt:lpstr>La política hacia el sector rural tiene una orientación social y no productiva</vt:lpstr>
      <vt:lpstr>Concentración del gasto</vt:lpstr>
      <vt:lpstr>Jerarquía Marco Jurídico</vt:lpstr>
      <vt:lpstr>Presentación de PowerPoint</vt:lpstr>
      <vt:lpstr>Árbol de problemas</vt:lpstr>
      <vt:lpstr>Fin, Propósito y Población </vt:lpstr>
      <vt:lpstr>Diseño de la intervención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Subsidios al campo subsidiosalcampo.org.mx</dc:title>
  <dc:creator>Personal</dc:creator>
  <cp:lastModifiedBy>Karina</cp:lastModifiedBy>
  <cp:revision>76</cp:revision>
  <cp:lastPrinted>2015-06-23T17:42:53Z</cp:lastPrinted>
  <dcterms:created xsi:type="dcterms:W3CDTF">2013-07-30T01:44:14Z</dcterms:created>
  <dcterms:modified xsi:type="dcterms:W3CDTF">2016-04-07T23:24:53Z</dcterms:modified>
</cp:coreProperties>
</file>