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460" r:id="rId2"/>
    <p:sldId id="456" r:id="rId3"/>
    <p:sldId id="461" r:id="rId4"/>
    <p:sldId id="408" r:id="rId5"/>
    <p:sldId id="435" r:id="rId6"/>
    <p:sldId id="436" r:id="rId7"/>
    <p:sldId id="432" r:id="rId8"/>
    <p:sldId id="462" r:id="rId9"/>
    <p:sldId id="458" r:id="rId10"/>
    <p:sldId id="425" r:id="rId11"/>
    <p:sldId id="470" r:id="rId12"/>
    <p:sldId id="475" r:id="rId13"/>
    <p:sldId id="476" r:id="rId14"/>
    <p:sldId id="477" r:id="rId15"/>
    <p:sldId id="478" r:id="rId16"/>
    <p:sldId id="423" r:id="rId17"/>
    <p:sldId id="447" r:id="rId18"/>
    <p:sldId id="441" r:id="rId19"/>
    <p:sldId id="442" r:id="rId20"/>
    <p:sldId id="433" r:id="rId21"/>
    <p:sldId id="440" r:id="rId22"/>
    <p:sldId id="471" r:id="rId23"/>
    <p:sldId id="472" r:id="rId24"/>
    <p:sldId id="473" r:id="rId25"/>
    <p:sldId id="474" r:id="rId26"/>
    <p:sldId id="444" r:id="rId27"/>
    <p:sldId id="443" r:id="rId28"/>
    <p:sldId id="481" r:id="rId29"/>
    <p:sldId id="482" r:id="rId30"/>
    <p:sldId id="483" r:id="rId31"/>
    <p:sldId id="445" r:id="rId32"/>
    <p:sldId id="446" r:id="rId33"/>
    <p:sldId id="451" r:id="rId34"/>
    <p:sldId id="453" r:id="rId35"/>
    <p:sldId id="454" r:id="rId36"/>
    <p:sldId id="455" r:id="rId37"/>
    <p:sldId id="479" r:id="rId38"/>
    <p:sldId id="459" r:id="rId39"/>
    <p:sldId id="412" r:id="rId40"/>
    <p:sldId id="480" r:id="rId41"/>
    <p:sldId id="422" r:id="rId42"/>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ricia Zamudi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B1AE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963" autoAdjust="0"/>
  </p:normalViewPr>
  <p:slideViewPr>
    <p:cSldViewPr snapToGrid="0" snapToObjects="1">
      <p:cViewPr>
        <p:scale>
          <a:sx n="100" d="100"/>
          <a:sy n="100" d="100"/>
        </p:scale>
        <p:origin x="-1208" y="-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commentAuthors" Target="commentAuthors.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8619FE6-9C20-6D46-A4EC-16AC840BFCCF}" type="datetimeFigureOut">
              <a:rPr lang="es-ES" smtClean="0"/>
              <a:t>27/05/16</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F65773-4190-4C4B-8BF6-5B0C643F34A4}" type="slidenum">
              <a:rPr lang="es-ES" smtClean="0"/>
              <a:t>‹Nr.›</a:t>
            </a:fld>
            <a:endParaRPr lang="es-ES"/>
          </a:p>
        </p:txBody>
      </p:sp>
    </p:spTree>
    <p:extLst>
      <p:ext uri="{BB962C8B-B14F-4D97-AF65-F5344CB8AC3E}">
        <p14:creationId xmlns:p14="http://schemas.microsoft.com/office/powerpoint/2010/main" val="27339994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F001AE-A4F6-6048-BE21-CBB3C8B55E5C}" type="datetimeFigureOut">
              <a:rPr lang="es-ES" smtClean="0"/>
              <a:t>27/05/16</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AFA325-D95D-AC4A-AEDA-5812720FCF64}" type="slidenum">
              <a:rPr lang="es-ES" smtClean="0"/>
              <a:t>‹Nr.›</a:t>
            </a:fld>
            <a:endParaRPr lang="es-ES"/>
          </a:p>
        </p:txBody>
      </p:sp>
    </p:spTree>
    <p:extLst>
      <p:ext uri="{BB962C8B-B14F-4D97-AF65-F5344CB8AC3E}">
        <p14:creationId xmlns:p14="http://schemas.microsoft.com/office/powerpoint/2010/main" val="14595974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C4F1C7FB-278B-7246-BEB4-1EF81101D3C9}" type="datetimeFigureOut">
              <a:rPr lang="es-ES" smtClean="0"/>
              <a:t>27/05/16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F3ABF87-70F4-A744-A3C2-03A1B1C55524}" type="slidenum">
              <a:rPr lang="es-ES" smtClean="0"/>
              <a:t>‹Nr.›</a:t>
            </a:fld>
            <a:endParaRPr lang="es-ES"/>
          </a:p>
        </p:txBody>
      </p:sp>
    </p:spTree>
    <p:extLst>
      <p:ext uri="{BB962C8B-B14F-4D97-AF65-F5344CB8AC3E}">
        <p14:creationId xmlns:p14="http://schemas.microsoft.com/office/powerpoint/2010/main" val="756787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C4F1C7FB-278B-7246-BEB4-1EF81101D3C9}" type="datetimeFigureOut">
              <a:rPr lang="es-ES" smtClean="0"/>
              <a:t>27/05/16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F3ABF87-70F4-A744-A3C2-03A1B1C55524}" type="slidenum">
              <a:rPr lang="es-ES" smtClean="0"/>
              <a:t>‹Nr.›</a:t>
            </a:fld>
            <a:endParaRPr lang="es-ES"/>
          </a:p>
        </p:txBody>
      </p:sp>
    </p:spTree>
    <p:extLst>
      <p:ext uri="{BB962C8B-B14F-4D97-AF65-F5344CB8AC3E}">
        <p14:creationId xmlns:p14="http://schemas.microsoft.com/office/powerpoint/2010/main" val="840160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C4F1C7FB-278B-7246-BEB4-1EF81101D3C9}" type="datetimeFigureOut">
              <a:rPr lang="es-ES" smtClean="0"/>
              <a:t>27/05/16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F3ABF87-70F4-A744-A3C2-03A1B1C55524}" type="slidenum">
              <a:rPr lang="es-ES" smtClean="0"/>
              <a:t>‹Nr.›</a:t>
            </a:fld>
            <a:endParaRPr lang="es-ES"/>
          </a:p>
        </p:txBody>
      </p:sp>
    </p:spTree>
    <p:extLst>
      <p:ext uri="{BB962C8B-B14F-4D97-AF65-F5344CB8AC3E}">
        <p14:creationId xmlns:p14="http://schemas.microsoft.com/office/powerpoint/2010/main" val="435814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C4F1C7FB-278B-7246-BEB4-1EF81101D3C9}" type="datetimeFigureOut">
              <a:rPr lang="es-ES" smtClean="0"/>
              <a:t>27/05/16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F3ABF87-70F4-A744-A3C2-03A1B1C55524}" type="slidenum">
              <a:rPr lang="es-ES" smtClean="0"/>
              <a:t>‹Nr.›</a:t>
            </a:fld>
            <a:endParaRPr lang="es-ES"/>
          </a:p>
        </p:txBody>
      </p:sp>
    </p:spTree>
    <p:extLst>
      <p:ext uri="{BB962C8B-B14F-4D97-AF65-F5344CB8AC3E}">
        <p14:creationId xmlns:p14="http://schemas.microsoft.com/office/powerpoint/2010/main" val="3356618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C4F1C7FB-278B-7246-BEB4-1EF81101D3C9}" type="datetimeFigureOut">
              <a:rPr lang="es-ES" smtClean="0"/>
              <a:t>27/05/16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F3ABF87-70F4-A744-A3C2-03A1B1C55524}" type="slidenum">
              <a:rPr lang="es-ES" smtClean="0"/>
              <a:t>‹Nr.›</a:t>
            </a:fld>
            <a:endParaRPr lang="es-ES"/>
          </a:p>
        </p:txBody>
      </p:sp>
    </p:spTree>
    <p:extLst>
      <p:ext uri="{BB962C8B-B14F-4D97-AF65-F5344CB8AC3E}">
        <p14:creationId xmlns:p14="http://schemas.microsoft.com/office/powerpoint/2010/main" val="1420365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C4F1C7FB-278B-7246-BEB4-1EF81101D3C9}" type="datetimeFigureOut">
              <a:rPr lang="es-ES" smtClean="0"/>
              <a:t>27/05/16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F3ABF87-70F4-A744-A3C2-03A1B1C55524}" type="slidenum">
              <a:rPr lang="es-ES" smtClean="0"/>
              <a:t>‹Nr.›</a:t>
            </a:fld>
            <a:endParaRPr lang="es-ES"/>
          </a:p>
        </p:txBody>
      </p:sp>
    </p:spTree>
    <p:extLst>
      <p:ext uri="{BB962C8B-B14F-4D97-AF65-F5344CB8AC3E}">
        <p14:creationId xmlns:p14="http://schemas.microsoft.com/office/powerpoint/2010/main" val="3133420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C4F1C7FB-278B-7246-BEB4-1EF81101D3C9}" type="datetimeFigureOut">
              <a:rPr lang="es-ES" smtClean="0"/>
              <a:t>27/05/16</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1F3ABF87-70F4-A744-A3C2-03A1B1C55524}" type="slidenum">
              <a:rPr lang="es-ES" smtClean="0"/>
              <a:t>‹Nr.›</a:t>
            </a:fld>
            <a:endParaRPr lang="es-ES"/>
          </a:p>
        </p:txBody>
      </p:sp>
    </p:spTree>
    <p:extLst>
      <p:ext uri="{BB962C8B-B14F-4D97-AF65-F5344CB8AC3E}">
        <p14:creationId xmlns:p14="http://schemas.microsoft.com/office/powerpoint/2010/main" val="2093690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C4F1C7FB-278B-7246-BEB4-1EF81101D3C9}" type="datetimeFigureOut">
              <a:rPr lang="es-ES" smtClean="0"/>
              <a:t>27/05/16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1F3ABF87-70F4-A744-A3C2-03A1B1C55524}" type="slidenum">
              <a:rPr lang="es-ES" smtClean="0"/>
              <a:t>‹Nr.›</a:t>
            </a:fld>
            <a:endParaRPr lang="es-ES"/>
          </a:p>
        </p:txBody>
      </p:sp>
    </p:spTree>
    <p:extLst>
      <p:ext uri="{BB962C8B-B14F-4D97-AF65-F5344CB8AC3E}">
        <p14:creationId xmlns:p14="http://schemas.microsoft.com/office/powerpoint/2010/main" val="2183351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4F1C7FB-278B-7246-BEB4-1EF81101D3C9}" type="datetimeFigureOut">
              <a:rPr lang="es-ES" smtClean="0"/>
              <a:t>27/05/16</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1F3ABF87-70F4-A744-A3C2-03A1B1C55524}" type="slidenum">
              <a:rPr lang="es-ES" smtClean="0"/>
              <a:t>‹Nr.›</a:t>
            </a:fld>
            <a:endParaRPr lang="es-ES"/>
          </a:p>
        </p:txBody>
      </p:sp>
    </p:spTree>
    <p:extLst>
      <p:ext uri="{BB962C8B-B14F-4D97-AF65-F5344CB8AC3E}">
        <p14:creationId xmlns:p14="http://schemas.microsoft.com/office/powerpoint/2010/main" val="3447897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C4F1C7FB-278B-7246-BEB4-1EF81101D3C9}" type="datetimeFigureOut">
              <a:rPr lang="es-ES" smtClean="0"/>
              <a:t>27/05/16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F3ABF87-70F4-A744-A3C2-03A1B1C55524}" type="slidenum">
              <a:rPr lang="es-ES" smtClean="0"/>
              <a:t>‹Nr.›</a:t>
            </a:fld>
            <a:endParaRPr lang="es-ES"/>
          </a:p>
        </p:txBody>
      </p:sp>
    </p:spTree>
    <p:extLst>
      <p:ext uri="{BB962C8B-B14F-4D97-AF65-F5344CB8AC3E}">
        <p14:creationId xmlns:p14="http://schemas.microsoft.com/office/powerpoint/2010/main" val="3639711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C4F1C7FB-278B-7246-BEB4-1EF81101D3C9}" type="datetimeFigureOut">
              <a:rPr lang="es-ES" smtClean="0"/>
              <a:t>27/05/16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F3ABF87-70F4-A744-A3C2-03A1B1C55524}" type="slidenum">
              <a:rPr lang="es-ES" smtClean="0"/>
              <a:t>‹Nr.›</a:t>
            </a:fld>
            <a:endParaRPr lang="es-ES"/>
          </a:p>
        </p:txBody>
      </p:sp>
    </p:spTree>
    <p:extLst>
      <p:ext uri="{BB962C8B-B14F-4D97-AF65-F5344CB8AC3E}">
        <p14:creationId xmlns:p14="http://schemas.microsoft.com/office/powerpoint/2010/main" val="24849111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1C7FB-278B-7246-BEB4-1EF81101D3C9}" type="datetimeFigureOut">
              <a:rPr lang="es-ES" smtClean="0"/>
              <a:t>27/05/16</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3ABF87-70F4-A744-A3C2-03A1B1C55524}" type="slidenum">
              <a:rPr lang="es-ES" smtClean="0"/>
              <a:t>‹Nr.›</a:t>
            </a:fld>
            <a:endParaRPr lang="es-ES"/>
          </a:p>
        </p:txBody>
      </p:sp>
    </p:spTree>
    <p:extLst>
      <p:ext uri="{BB962C8B-B14F-4D97-AF65-F5344CB8AC3E}">
        <p14:creationId xmlns:p14="http://schemas.microsoft.com/office/powerpoint/2010/main" val="2313882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p:txBody>
          <a:bodyPr/>
          <a:lstStyle/>
          <a:p>
            <a:endParaRPr lang="es-ES"/>
          </a:p>
        </p:txBody>
      </p:sp>
      <p:pic>
        <p:nvPicPr>
          <p:cNvPr id="5" name="Imagen 4" descr="PNG HOJA SMR.jpg"/>
          <p:cNvPicPr>
            <a:picLocks noChangeAspect="1"/>
          </p:cNvPicPr>
          <p:nvPr/>
        </p:nvPicPr>
        <p:blipFill rotWithShape="1">
          <a:blip r:embed="rId2">
            <a:extLst>
              <a:ext uri="{28A0092B-C50C-407E-A947-70E740481C1C}">
                <a14:useLocalDpi xmlns:a14="http://schemas.microsoft.com/office/drawing/2010/main" val="0"/>
              </a:ext>
            </a:extLst>
          </a:blip>
          <a:srcRect b="2137"/>
          <a:stretch/>
        </p:blipFill>
        <p:spPr>
          <a:xfrm>
            <a:off x="0" y="0"/>
            <a:ext cx="9134225"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uadroTexto 3"/>
          <p:cNvSpPr txBox="1"/>
          <p:nvPr/>
        </p:nvSpPr>
        <p:spPr>
          <a:xfrm>
            <a:off x="1282700" y="1431925"/>
            <a:ext cx="7086600" cy="369332"/>
          </a:xfrm>
          <a:prstGeom prst="rect">
            <a:avLst/>
          </a:prstGeom>
          <a:noFill/>
        </p:spPr>
        <p:txBody>
          <a:bodyPr wrap="square" rtlCol="0">
            <a:spAutoFit/>
          </a:bodyPr>
          <a:lstStyle/>
          <a:p>
            <a:endParaRPr lang="es-ES" dirty="0"/>
          </a:p>
        </p:txBody>
      </p:sp>
      <p:sp>
        <p:nvSpPr>
          <p:cNvPr id="8" name="CuadroTexto 7"/>
          <p:cNvSpPr txBox="1"/>
          <p:nvPr/>
        </p:nvSpPr>
        <p:spPr>
          <a:xfrm>
            <a:off x="1066800" y="1129367"/>
            <a:ext cx="7302500" cy="4031873"/>
          </a:xfrm>
          <a:prstGeom prst="rect">
            <a:avLst/>
          </a:prstGeom>
          <a:noFill/>
        </p:spPr>
        <p:txBody>
          <a:bodyPr wrap="square" rtlCol="0">
            <a:spAutoFit/>
          </a:bodyPr>
          <a:lstStyle/>
          <a:p>
            <a:pPr algn="ctr"/>
            <a:r>
              <a:rPr lang="es-ES" sz="4800" b="1" dirty="0" smtClean="0">
                <a:solidFill>
                  <a:schemeClr val="tx1">
                    <a:lumMod val="65000"/>
                    <a:lumOff val="35000"/>
                  </a:schemeClr>
                </a:solidFill>
              </a:rPr>
              <a:t> </a:t>
            </a:r>
            <a:endParaRPr lang="es-ES" sz="4800" b="1" dirty="0">
              <a:solidFill>
                <a:schemeClr val="tx1">
                  <a:lumMod val="65000"/>
                  <a:lumOff val="35000"/>
                </a:schemeClr>
              </a:solidFill>
            </a:endParaRPr>
          </a:p>
          <a:p>
            <a:pPr algn="ctr"/>
            <a:r>
              <a:rPr lang="es-ES" sz="4800" b="1" dirty="0" smtClean="0">
                <a:solidFill>
                  <a:schemeClr val="tx2">
                    <a:lumMod val="75000"/>
                  </a:schemeClr>
                </a:solidFill>
              </a:rPr>
              <a:t>PROBLEMAS-DESAFÍOS</a:t>
            </a:r>
          </a:p>
          <a:p>
            <a:pPr algn="ctr"/>
            <a:r>
              <a:rPr lang="es-ES" sz="4800" b="1" dirty="0" smtClean="0">
                <a:solidFill>
                  <a:schemeClr val="tx2">
                    <a:lumMod val="75000"/>
                  </a:schemeClr>
                </a:solidFill>
              </a:rPr>
              <a:t>DE LA  </a:t>
            </a:r>
          </a:p>
          <a:p>
            <a:pPr algn="ctr"/>
            <a:r>
              <a:rPr lang="es-ES" sz="4800" b="1" dirty="0" smtClean="0">
                <a:solidFill>
                  <a:schemeClr val="tx2">
                    <a:lumMod val="75000"/>
                  </a:schemeClr>
                </a:solidFill>
              </a:rPr>
              <a:t>MIGRACIÓN RURAL</a:t>
            </a:r>
          </a:p>
          <a:p>
            <a:pPr algn="ctr"/>
            <a:endParaRPr lang="es-ES" sz="2000" b="1" dirty="0" smtClean="0">
              <a:solidFill>
                <a:schemeClr val="tx2">
                  <a:lumMod val="75000"/>
                </a:schemeClr>
              </a:solidFill>
            </a:endParaRPr>
          </a:p>
          <a:p>
            <a:pPr algn="ctr"/>
            <a:r>
              <a:rPr lang="es-ES" sz="2000" b="1" dirty="0" smtClean="0">
                <a:solidFill>
                  <a:schemeClr val="tx2">
                    <a:lumMod val="75000"/>
                  </a:schemeClr>
                </a:solidFill>
              </a:rPr>
              <a:t>Ciudad de México, 27 de mayo de 2016</a:t>
            </a:r>
          </a:p>
          <a:p>
            <a:pPr algn="ctr"/>
            <a:r>
              <a:rPr lang="es-ES" sz="2400" b="1" dirty="0" smtClean="0">
                <a:solidFill>
                  <a:schemeClr val="bg2">
                    <a:lumMod val="25000"/>
                  </a:schemeClr>
                </a:solidFill>
              </a:rPr>
              <a:t> </a:t>
            </a:r>
            <a:endParaRPr lang="es-ES" sz="2400" b="1" dirty="0">
              <a:solidFill>
                <a:schemeClr val="bg2">
                  <a:lumMod val="25000"/>
                </a:schemeClr>
              </a:solidFill>
            </a:endParaRPr>
          </a:p>
        </p:txBody>
      </p:sp>
      <p:pic>
        <p:nvPicPr>
          <p:cNvPr id="6" name="Imagen 5"/>
          <p:cNvPicPr>
            <a:picLocks noChangeAspect="1"/>
          </p:cNvPicPr>
          <p:nvPr/>
        </p:nvPicPr>
        <p:blipFill>
          <a:blip r:embed="rId3"/>
          <a:stretch>
            <a:fillRect/>
          </a:stretch>
        </p:blipFill>
        <p:spPr>
          <a:xfrm>
            <a:off x="127000" y="5168900"/>
            <a:ext cx="2794000" cy="1706840"/>
          </a:xfrm>
          <a:prstGeom prst="rect">
            <a:avLst/>
          </a:prstGeom>
        </p:spPr>
      </p:pic>
      <p:pic>
        <p:nvPicPr>
          <p:cNvPr id="11" name="Imagen 10"/>
          <p:cNvPicPr>
            <a:picLocks noChangeAspect="1"/>
          </p:cNvPicPr>
          <p:nvPr/>
        </p:nvPicPr>
        <p:blipFill>
          <a:blip r:embed="rId4"/>
          <a:stretch>
            <a:fillRect/>
          </a:stretch>
        </p:blipFill>
        <p:spPr>
          <a:xfrm>
            <a:off x="5816600" y="5151160"/>
            <a:ext cx="3162300" cy="1732380"/>
          </a:xfrm>
          <a:prstGeom prst="rect">
            <a:avLst/>
          </a:prstGeom>
        </p:spPr>
      </p:pic>
      <p:pic>
        <p:nvPicPr>
          <p:cNvPr id="12" name="Imagen 11"/>
          <p:cNvPicPr>
            <a:picLocks noChangeAspect="1"/>
          </p:cNvPicPr>
          <p:nvPr/>
        </p:nvPicPr>
        <p:blipFill>
          <a:blip r:embed="rId5"/>
          <a:stretch>
            <a:fillRect/>
          </a:stretch>
        </p:blipFill>
        <p:spPr>
          <a:xfrm>
            <a:off x="2870200" y="5151160"/>
            <a:ext cx="3035300" cy="1706840"/>
          </a:xfrm>
          <a:prstGeom prst="rect">
            <a:avLst/>
          </a:prstGeom>
        </p:spPr>
      </p:pic>
    </p:spTree>
    <p:extLst>
      <p:ext uri="{BB962C8B-B14F-4D97-AF65-F5344CB8AC3E}">
        <p14:creationId xmlns:p14="http://schemas.microsoft.com/office/powerpoint/2010/main" val="36313321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200414"/>
            <a:ext cx="8229600" cy="4525963"/>
          </a:xfrm>
        </p:spPr>
        <p:txBody>
          <a:bodyPr>
            <a:normAutofit fontScale="92500" lnSpcReduction="10000"/>
          </a:bodyPr>
          <a:lstStyle/>
          <a:p>
            <a:r>
              <a:rPr lang="es-ES_tradnl" dirty="0" smtClean="0"/>
              <a:t>México 100 años exportando migrantes por incapacidad estructural de generar empleos.</a:t>
            </a:r>
          </a:p>
          <a:p>
            <a:r>
              <a:rPr lang="es-ES_tradnl" dirty="0" err="1" smtClean="0"/>
              <a:t>Extractivismo</a:t>
            </a:r>
            <a:r>
              <a:rPr lang="es-ES_tradnl" dirty="0" smtClean="0"/>
              <a:t>, “</a:t>
            </a:r>
            <a:r>
              <a:rPr lang="es-ES_tradnl" dirty="0" err="1" smtClean="0"/>
              <a:t>Porfirismo</a:t>
            </a:r>
            <a:r>
              <a:rPr lang="es-ES_tradnl" dirty="0" smtClean="0"/>
              <a:t> del SXXI”.</a:t>
            </a:r>
          </a:p>
          <a:p>
            <a:pPr algn="just"/>
            <a:r>
              <a:rPr lang="es-ES_tradnl" dirty="0" smtClean="0"/>
              <a:t>CA 70s del SXX guerras civiles, desastres naturales, neoliberalismo, destrucción del campo y migración como alternativa.</a:t>
            </a:r>
          </a:p>
          <a:p>
            <a:pPr algn="just"/>
            <a:r>
              <a:rPr lang="es-ES_tradnl" dirty="0" smtClean="0"/>
              <a:t>Para CA y México, el Norte como “alternativa”. Ilusión de las remesas y el desarrollo. Enorme fábrica de pobres al servicio de EU. </a:t>
            </a:r>
            <a:endParaRPr lang="es-MX" dirty="0"/>
          </a:p>
        </p:txBody>
      </p:sp>
      <p:sp>
        <p:nvSpPr>
          <p:cNvPr id="4" name="Título 1"/>
          <p:cNvSpPr>
            <a:spLocks noGrp="1"/>
          </p:cNvSpPr>
          <p:nvPr>
            <p:ph type="title"/>
          </p:nvPr>
        </p:nvSpPr>
        <p:spPr>
          <a:xfrm>
            <a:off x="457200" y="274638"/>
            <a:ext cx="8229600" cy="1143000"/>
          </a:xfrm>
        </p:spPr>
        <p:txBody>
          <a:bodyPr/>
          <a:lstStyle/>
          <a:p>
            <a:r>
              <a:rPr lang="es-ES" b="1" dirty="0" smtClean="0"/>
              <a:t>Causas de la Migración</a:t>
            </a:r>
            <a:endParaRPr lang="es-ES" b="1" dirty="0"/>
          </a:p>
        </p:txBody>
      </p:sp>
    </p:spTree>
    <p:extLst>
      <p:ext uri="{BB962C8B-B14F-4D97-AF65-F5344CB8AC3E}">
        <p14:creationId xmlns:p14="http://schemas.microsoft.com/office/powerpoint/2010/main" val="25031373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244600" y="1483142"/>
            <a:ext cx="6896100" cy="2123658"/>
          </a:xfrm>
          <a:prstGeom prst="rect">
            <a:avLst/>
          </a:prstGeom>
          <a:noFill/>
        </p:spPr>
        <p:txBody>
          <a:bodyPr wrap="square" rtlCol="0">
            <a:spAutoFit/>
          </a:bodyPr>
          <a:lstStyle/>
          <a:p>
            <a:pPr algn="ctr"/>
            <a:r>
              <a:rPr lang="es-ES" sz="4400" b="1" dirty="0" smtClean="0">
                <a:solidFill>
                  <a:srgbClr val="17375E"/>
                </a:solidFill>
              </a:rPr>
              <a:t>MIGRACIÓN FORZADA</a:t>
            </a:r>
          </a:p>
          <a:p>
            <a:pPr algn="ctr"/>
            <a:r>
              <a:rPr lang="es-ES" sz="4400" b="1" dirty="0" smtClean="0">
                <a:solidFill>
                  <a:srgbClr val="17375E"/>
                </a:solidFill>
              </a:rPr>
              <a:t>REGIONAL Y GLOBAL</a:t>
            </a:r>
          </a:p>
          <a:p>
            <a:pPr algn="ctr"/>
            <a:endParaRPr lang="es-ES" sz="4400" dirty="0"/>
          </a:p>
        </p:txBody>
      </p:sp>
      <p:pic>
        <p:nvPicPr>
          <p:cNvPr id="3" name="Imagen 2"/>
          <p:cNvPicPr>
            <a:picLocks noChangeAspect="1"/>
          </p:cNvPicPr>
          <p:nvPr/>
        </p:nvPicPr>
        <p:blipFill>
          <a:blip r:embed="rId2"/>
          <a:stretch>
            <a:fillRect/>
          </a:stretch>
        </p:blipFill>
        <p:spPr>
          <a:xfrm>
            <a:off x="0" y="3606800"/>
            <a:ext cx="4203700" cy="3251200"/>
          </a:xfrm>
          <a:prstGeom prst="rect">
            <a:avLst/>
          </a:prstGeom>
        </p:spPr>
      </p:pic>
      <p:pic>
        <p:nvPicPr>
          <p:cNvPr id="4" name="Imagen 3"/>
          <p:cNvPicPr>
            <a:picLocks noChangeAspect="1"/>
          </p:cNvPicPr>
          <p:nvPr/>
        </p:nvPicPr>
        <p:blipFill>
          <a:blip r:embed="rId3"/>
          <a:stretch>
            <a:fillRect/>
          </a:stretch>
        </p:blipFill>
        <p:spPr>
          <a:xfrm>
            <a:off x="4197658" y="3606800"/>
            <a:ext cx="4946342" cy="3251200"/>
          </a:xfrm>
          <a:prstGeom prst="rect">
            <a:avLst/>
          </a:prstGeom>
        </p:spPr>
      </p:pic>
    </p:spTree>
    <p:extLst>
      <p:ext uri="{BB962C8B-B14F-4D97-AF65-F5344CB8AC3E}">
        <p14:creationId xmlns:p14="http://schemas.microsoft.com/office/powerpoint/2010/main" val="16032006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1 CuadroTexto"/>
          <p:cNvSpPr txBox="1">
            <a:spLocks noChangeArrowheads="1"/>
          </p:cNvSpPr>
          <p:nvPr/>
        </p:nvSpPr>
        <p:spPr bwMode="auto">
          <a:xfrm>
            <a:off x="0" y="407432"/>
            <a:ext cx="9029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MX" sz="2800" b="1" dirty="0">
                <a:solidFill>
                  <a:srgbClr val="17375E"/>
                </a:solidFill>
              </a:rPr>
              <a:t>CONCESIONES </a:t>
            </a:r>
            <a:r>
              <a:rPr lang="es-MX" sz="2800" b="1" dirty="0" smtClean="0">
                <a:solidFill>
                  <a:srgbClr val="17375E"/>
                </a:solidFill>
              </a:rPr>
              <a:t>MINERAS  OTORGADAS</a:t>
            </a:r>
            <a:endParaRPr lang="es-MX" sz="2800" b="1" dirty="0">
              <a:solidFill>
                <a:srgbClr val="17375E"/>
              </a:solidFill>
            </a:endParaRPr>
          </a:p>
        </p:txBody>
      </p:sp>
      <p:sp>
        <p:nvSpPr>
          <p:cNvPr id="3" name="CuadroTexto 2"/>
          <p:cNvSpPr txBox="1"/>
          <p:nvPr/>
        </p:nvSpPr>
        <p:spPr>
          <a:xfrm>
            <a:off x="133896" y="5880100"/>
            <a:ext cx="8743404" cy="923330"/>
          </a:xfrm>
          <a:prstGeom prst="rect">
            <a:avLst/>
          </a:prstGeom>
          <a:noFill/>
        </p:spPr>
        <p:txBody>
          <a:bodyPr wrap="square" rtlCol="0">
            <a:spAutoFit/>
          </a:bodyPr>
          <a:lstStyle/>
          <a:p>
            <a:r>
              <a:rPr lang="es-ES" dirty="0" smtClean="0"/>
              <a:t>Distribuidas hasta 2015 de la siguiente manera: Canadá </a:t>
            </a:r>
            <a:r>
              <a:rPr lang="es-ES" dirty="0"/>
              <a:t>participa con 74 por ciento de los proyectos mineros (que representan 207); Estados Unidos, 15 por ciento (43); China, 3 (8); Australia, 2 (6); Japón, 2 (5); otros, 4 por ciento (11).</a:t>
            </a:r>
          </a:p>
        </p:txBody>
      </p:sp>
      <p:pic>
        <p:nvPicPr>
          <p:cNvPr id="6" name="Imagen 5"/>
          <p:cNvPicPr>
            <a:picLocks noChangeAspect="1"/>
          </p:cNvPicPr>
          <p:nvPr/>
        </p:nvPicPr>
        <p:blipFill>
          <a:blip r:embed="rId2"/>
          <a:stretch>
            <a:fillRect/>
          </a:stretch>
        </p:blipFill>
        <p:spPr>
          <a:xfrm>
            <a:off x="133896" y="930652"/>
            <a:ext cx="8895804" cy="4949448"/>
          </a:xfrm>
          <a:prstGeom prst="rect">
            <a:avLst/>
          </a:prstGeom>
        </p:spPr>
      </p:pic>
    </p:spTree>
    <p:extLst>
      <p:ext uri="{BB962C8B-B14F-4D97-AF65-F5344CB8AC3E}">
        <p14:creationId xmlns:p14="http://schemas.microsoft.com/office/powerpoint/2010/main" val="31404139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Arturo González\Documents\SJM2015\Analisis Escolares\20150203_1159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35100"/>
            <a:ext cx="49276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1 CuadroTexto"/>
          <p:cNvSpPr txBox="1">
            <a:spLocks noChangeArrowheads="1"/>
          </p:cNvSpPr>
          <p:nvPr/>
        </p:nvSpPr>
        <p:spPr bwMode="auto">
          <a:xfrm>
            <a:off x="774700" y="369888"/>
            <a:ext cx="7861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MX" sz="2800" b="1" dirty="0">
                <a:solidFill>
                  <a:srgbClr val="17375E"/>
                </a:solidFill>
              </a:rPr>
              <a:t>ASIGNACIONES MINERAS</a:t>
            </a:r>
          </a:p>
        </p:txBody>
      </p:sp>
      <p:sp>
        <p:nvSpPr>
          <p:cNvPr id="4" name="3 CuadroTexto"/>
          <p:cNvSpPr txBox="1"/>
          <p:nvPr/>
        </p:nvSpPr>
        <p:spPr>
          <a:xfrm>
            <a:off x="286296" y="4650865"/>
            <a:ext cx="2124199" cy="738664"/>
          </a:xfrm>
          <a:prstGeom prst="rect">
            <a:avLst/>
          </a:prstGeom>
          <a:noFill/>
        </p:spPr>
        <p:txBody>
          <a:bodyPr wrap="square" rtlCol="0">
            <a:spAutoFit/>
          </a:bodyPr>
          <a:lstStyle/>
          <a:p>
            <a:r>
              <a:rPr lang="es-MX" sz="1400" dirty="0" smtClean="0"/>
              <a:t>Fuente: Secretaria de Economía del Gobierno Federal de México</a:t>
            </a:r>
            <a:endParaRPr lang="es-MX" sz="1400" dirty="0"/>
          </a:p>
        </p:txBody>
      </p:sp>
      <p:sp>
        <p:nvSpPr>
          <p:cNvPr id="2" name="CuadroTexto 1"/>
          <p:cNvSpPr txBox="1"/>
          <p:nvPr/>
        </p:nvSpPr>
        <p:spPr>
          <a:xfrm>
            <a:off x="4927600" y="1574800"/>
            <a:ext cx="4025900" cy="4247317"/>
          </a:xfrm>
          <a:prstGeom prst="rect">
            <a:avLst/>
          </a:prstGeom>
          <a:noFill/>
        </p:spPr>
        <p:txBody>
          <a:bodyPr wrap="square" rtlCol="0">
            <a:spAutoFit/>
          </a:bodyPr>
          <a:lstStyle/>
          <a:p>
            <a:r>
              <a:rPr lang="es-ES" dirty="0"/>
              <a:t>L</a:t>
            </a:r>
            <a:r>
              <a:rPr lang="es-ES" dirty="0" smtClean="0"/>
              <a:t>os </a:t>
            </a:r>
            <a:r>
              <a:rPr lang="es-ES" dirty="0"/>
              <a:t>estados que aportan concesiones a la inversión minera extranjera son: Sonora, 24 por ciento (204 en esa entidad); Chihuahua, 14 por ciento (120); Durango, 11 (97); Sinaloa, 10 (85); Zacatecas, 8 (66); Jalisco, 7 (60); Guerrero, 4 (35), y Oaxaca, 4 por ciento (33).</a:t>
            </a:r>
          </a:p>
          <a:p>
            <a:r>
              <a:rPr lang="es-ES" dirty="0"/>
              <a:t>Siguen Nayarit, 3 por ciento (22); Michoacán, 2 (19); San Luis Potosí, 2 (17); Guanajuato, 2 (16); Colima, uno (11); Coahuila, uno (11); Baja California, uno (11); Puebla, uno (10); Chiapas, uno (7); estado de México, uno (7); Baja California Sur, uno (7); Querétaro, uno por ciento (5).</a:t>
            </a:r>
          </a:p>
        </p:txBody>
      </p:sp>
    </p:spTree>
    <p:extLst>
      <p:ext uri="{BB962C8B-B14F-4D97-AF65-F5344CB8AC3E}">
        <p14:creationId xmlns:p14="http://schemas.microsoft.com/office/powerpoint/2010/main" val="20661579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Minería en Centroamérica</a:t>
            </a:r>
            <a:endParaRPr lang="es-ES" dirty="0"/>
          </a:p>
        </p:txBody>
      </p:sp>
      <p:pic>
        <p:nvPicPr>
          <p:cNvPr id="4" name="Marcador de contenido 3"/>
          <p:cNvPicPr>
            <a:picLocks noGrp="1" noChangeAspect="1"/>
          </p:cNvPicPr>
          <p:nvPr>
            <p:ph idx="1"/>
          </p:nvPr>
        </p:nvPicPr>
        <p:blipFill>
          <a:blip r:embed="rId2"/>
          <a:srcRect t="3260" b="3260"/>
          <a:stretch>
            <a:fillRect/>
          </a:stretch>
        </p:blipFill>
        <p:spPr/>
      </p:pic>
    </p:spTree>
    <p:extLst>
      <p:ext uri="{BB962C8B-B14F-4D97-AF65-F5344CB8AC3E}">
        <p14:creationId xmlns:p14="http://schemas.microsoft.com/office/powerpoint/2010/main" val="14390129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2700"/>
            <a:ext cx="9144000" cy="6821714"/>
          </a:xfrm>
          <a:prstGeom prst="rect">
            <a:avLst/>
          </a:prstGeom>
        </p:spPr>
      </p:pic>
    </p:spTree>
    <p:extLst>
      <p:ext uri="{BB962C8B-B14F-4D97-AF65-F5344CB8AC3E}">
        <p14:creationId xmlns:p14="http://schemas.microsoft.com/office/powerpoint/2010/main" val="10667211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1696450"/>
            <a:ext cx="8712968" cy="2952207"/>
          </a:xfrm>
        </p:spPr>
        <p:txBody>
          <a:bodyPr>
            <a:noAutofit/>
          </a:bodyPr>
          <a:lstStyle/>
          <a:p>
            <a:r>
              <a:rPr lang="es-ES_tradnl" sz="2850" dirty="0" smtClean="0"/>
              <a:t>Origen de 12 millones de migrantes hoy en EU</a:t>
            </a:r>
          </a:p>
          <a:p>
            <a:r>
              <a:rPr lang="es-ES_tradnl" sz="2850" dirty="0" smtClean="0"/>
              <a:t>6.5 millones de mexicanos sin regularización migratoria en otros países</a:t>
            </a:r>
          </a:p>
          <a:p>
            <a:r>
              <a:rPr lang="es-ES_tradnl" sz="2850" dirty="0" smtClean="0"/>
              <a:t>Tránsito de 400 mil migrantes al año. 92% CA. Crecimiento de menores y migrantes de Asia.</a:t>
            </a:r>
          </a:p>
          <a:p>
            <a:endParaRPr lang="es-MX" sz="2850" dirty="0"/>
          </a:p>
        </p:txBody>
      </p:sp>
      <p:sp>
        <p:nvSpPr>
          <p:cNvPr id="5" name="1 Título"/>
          <p:cNvSpPr>
            <a:spLocks noGrp="1"/>
          </p:cNvSpPr>
          <p:nvPr>
            <p:ph type="title"/>
          </p:nvPr>
        </p:nvSpPr>
        <p:spPr/>
        <p:txBody>
          <a:bodyPr>
            <a:normAutofit fontScale="90000"/>
          </a:bodyPr>
          <a:lstStyle/>
          <a:p>
            <a:r>
              <a:rPr lang="es-ES_tradnl" b="1" dirty="0"/>
              <a:t>México </a:t>
            </a:r>
            <a:r>
              <a:rPr lang="es-ES_tradnl" b="1" dirty="0" smtClean="0"/>
              <a:t>en las 4 </a:t>
            </a:r>
            <a:r>
              <a:rPr lang="es-ES_tradnl" b="1" dirty="0"/>
              <a:t>dimensiones migratorias</a:t>
            </a:r>
            <a:endParaRPr lang="es-MX" b="1" dirty="0"/>
          </a:p>
        </p:txBody>
      </p:sp>
    </p:spTree>
    <p:extLst>
      <p:ext uri="{BB962C8B-B14F-4D97-AF65-F5344CB8AC3E}">
        <p14:creationId xmlns:p14="http://schemas.microsoft.com/office/powerpoint/2010/main" val="29556402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1484784"/>
            <a:ext cx="8712968" cy="4525963"/>
          </a:xfrm>
        </p:spPr>
        <p:txBody>
          <a:bodyPr>
            <a:noAutofit/>
          </a:bodyPr>
          <a:lstStyle/>
          <a:p>
            <a:r>
              <a:rPr lang="es-ES_tradnl" sz="2850" dirty="0" smtClean="0"/>
              <a:t>Retorno a México de 3 millones de 2007 al 2014. 10% mujeres y 5% menores de edad.</a:t>
            </a:r>
          </a:p>
          <a:p>
            <a:r>
              <a:rPr lang="es-ES_tradnl" sz="2850" dirty="0" smtClean="0"/>
              <a:t>Obama es el presidente norteamericano en el que más deportaciones: La cifra de deportaciones supera los dos millones de personas.</a:t>
            </a:r>
          </a:p>
          <a:p>
            <a:pPr algn="just"/>
            <a:r>
              <a:rPr lang="es-ES_tradnl" sz="2850" dirty="0" smtClean="0"/>
              <a:t>Inmigración: 1 millón de extranjeros radican en México. 961 mil inmigrantes en 2010, 50% de origen mexicano. 25% menores de edad.</a:t>
            </a:r>
          </a:p>
          <a:p>
            <a:endParaRPr lang="es-MX" sz="2850" dirty="0"/>
          </a:p>
        </p:txBody>
      </p:sp>
      <p:sp>
        <p:nvSpPr>
          <p:cNvPr id="2" name="1 Título"/>
          <p:cNvSpPr>
            <a:spLocks noGrp="1"/>
          </p:cNvSpPr>
          <p:nvPr>
            <p:ph type="title"/>
          </p:nvPr>
        </p:nvSpPr>
        <p:spPr/>
        <p:txBody>
          <a:bodyPr>
            <a:normAutofit fontScale="90000"/>
          </a:bodyPr>
          <a:lstStyle/>
          <a:p>
            <a:r>
              <a:rPr lang="es-ES_tradnl" b="1" dirty="0"/>
              <a:t>México </a:t>
            </a:r>
            <a:r>
              <a:rPr lang="es-ES_tradnl" b="1" dirty="0" smtClean="0"/>
              <a:t>en las 4 </a:t>
            </a:r>
            <a:r>
              <a:rPr lang="es-ES_tradnl" b="1" dirty="0"/>
              <a:t>dimensiones migratorias</a:t>
            </a:r>
            <a:endParaRPr lang="es-MX" b="1" dirty="0"/>
          </a:p>
        </p:txBody>
      </p:sp>
    </p:spTree>
    <p:extLst>
      <p:ext uri="{BB962C8B-B14F-4D97-AF65-F5344CB8AC3E}">
        <p14:creationId xmlns:p14="http://schemas.microsoft.com/office/powerpoint/2010/main" val="39149641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sz="4900" b="1" dirty="0" smtClean="0">
                <a:solidFill>
                  <a:srgbClr val="000000"/>
                </a:solidFill>
              </a:rPr>
              <a:t>Migraciones en Centro América y México</a:t>
            </a:r>
            <a:endParaRPr lang="es-MX" sz="4900" b="1" dirty="0">
              <a:solidFill>
                <a:srgbClr val="000000"/>
              </a:solidFill>
            </a:endParaRPr>
          </a:p>
        </p:txBody>
      </p:sp>
      <p:pic>
        <p:nvPicPr>
          <p:cNvPr id="4" name="Imagen 3"/>
          <p:cNvPicPr>
            <a:picLocks noChangeAspect="1"/>
          </p:cNvPicPr>
          <p:nvPr/>
        </p:nvPicPr>
        <p:blipFill rotWithShape="1">
          <a:blip r:embed="rId2"/>
          <a:srcRect t="37032" b="37105"/>
          <a:stretch/>
        </p:blipFill>
        <p:spPr>
          <a:xfrm>
            <a:off x="0" y="2539627"/>
            <a:ext cx="9140158" cy="1773708"/>
          </a:xfrm>
          <a:prstGeom prst="rect">
            <a:avLst/>
          </a:prstGeom>
        </p:spPr>
      </p:pic>
    </p:spTree>
    <p:extLst>
      <p:ext uri="{BB962C8B-B14F-4D97-AF65-F5344CB8AC3E}">
        <p14:creationId xmlns:p14="http://schemas.microsoft.com/office/powerpoint/2010/main" val="33828004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42" t="45312" r="42" b="5903"/>
          <a:stretch/>
        </p:blipFill>
        <p:spPr>
          <a:xfrm>
            <a:off x="0" y="1752003"/>
            <a:ext cx="9140158" cy="3345683"/>
          </a:xfrm>
          <a:prstGeom prst="rect">
            <a:avLst/>
          </a:prstGeom>
        </p:spPr>
      </p:pic>
      <p:sp>
        <p:nvSpPr>
          <p:cNvPr id="3" name="Rectángulo redondeado 2"/>
          <p:cNvSpPr/>
          <p:nvPr/>
        </p:nvSpPr>
        <p:spPr>
          <a:xfrm>
            <a:off x="0" y="586171"/>
            <a:ext cx="1530445" cy="55360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Rectángulo 3"/>
          <p:cNvSpPr/>
          <p:nvPr/>
        </p:nvSpPr>
        <p:spPr>
          <a:xfrm>
            <a:off x="1343209" y="700149"/>
            <a:ext cx="577988" cy="2442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Título 1"/>
          <p:cNvSpPr txBox="1">
            <a:spLocks/>
          </p:cNvSpPr>
          <p:nvPr/>
        </p:nvSpPr>
        <p:spPr>
          <a:xfrm>
            <a:off x="457200" y="274638"/>
            <a:ext cx="82296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4900" b="1" dirty="0" smtClean="0">
                <a:solidFill>
                  <a:srgbClr val="000000"/>
                </a:solidFill>
              </a:rPr>
              <a:t>Entre la violencia extrema</a:t>
            </a:r>
            <a:endParaRPr lang="es-MX" sz="4900" b="1" dirty="0">
              <a:solidFill>
                <a:srgbClr val="000000"/>
              </a:solidFill>
            </a:endParaRPr>
          </a:p>
        </p:txBody>
      </p:sp>
    </p:spTree>
    <p:extLst>
      <p:ext uri="{BB962C8B-B14F-4D97-AF65-F5344CB8AC3E}">
        <p14:creationId xmlns:p14="http://schemas.microsoft.com/office/powerpoint/2010/main" val="31913702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marL="0" indent="0">
              <a:buNone/>
            </a:pPr>
            <a:r>
              <a:rPr lang="es-ES_tradnl" dirty="0" err="1"/>
              <a:t>Scalabrini</a:t>
            </a:r>
            <a:r>
              <a:rPr lang="es-ES_tradnl" dirty="0"/>
              <a:t>: </a:t>
            </a:r>
            <a:endParaRPr lang="es-ES_tradnl" dirty="0" smtClean="0"/>
          </a:p>
          <a:p>
            <a:pPr marL="0" indent="0">
              <a:buNone/>
            </a:pPr>
            <a:endParaRPr lang="es-ES_tradnl" dirty="0"/>
          </a:p>
          <a:p>
            <a:pPr marL="0" indent="0">
              <a:buNone/>
            </a:pPr>
            <a:r>
              <a:rPr lang="es-ES_tradnl" dirty="0" smtClean="0"/>
              <a:t>“</a:t>
            </a:r>
            <a:r>
              <a:rPr lang="es-ES_tradnl" dirty="0"/>
              <a:t>para el migrante y peregrino su tierra es la tierra que le proporciona el pan para comer”.</a:t>
            </a:r>
            <a:r>
              <a:rPr lang="es-MX" dirty="0"/>
              <a:t> </a:t>
            </a:r>
            <a:endParaRPr lang="es-ES" dirty="0"/>
          </a:p>
        </p:txBody>
      </p:sp>
    </p:spTree>
    <p:extLst>
      <p:ext uri="{BB962C8B-B14F-4D97-AF65-F5344CB8AC3E}">
        <p14:creationId xmlns:p14="http://schemas.microsoft.com/office/powerpoint/2010/main" val="194461202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2643148382"/>
              </p:ext>
            </p:extLst>
          </p:nvPr>
        </p:nvGraphicFramePr>
        <p:xfrm>
          <a:off x="495300" y="1622349"/>
          <a:ext cx="8153400" cy="3352800"/>
        </p:xfrm>
        <a:graphic>
          <a:graphicData uri="http://schemas.openxmlformats.org/drawingml/2006/table">
            <a:tbl>
              <a:tblPr/>
              <a:tblGrid>
                <a:gridCol w="3975100"/>
                <a:gridCol w="825500"/>
                <a:gridCol w="825500"/>
                <a:gridCol w="876300"/>
                <a:gridCol w="825500"/>
                <a:gridCol w="825500"/>
              </a:tblGrid>
              <a:tr h="190500">
                <a:tc rowSpan="2">
                  <a:txBody>
                    <a:bodyPr/>
                    <a:lstStyle/>
                    <a:p>
                      <a:pPr algn="ctr" fontAlgn="b"/>
                      <a:r>
                        <a:rPr lang="es-ES" sz="1700" b="1" i="0" u="none" strike="noStrike" dirty="0">
                          <a:solidFill>
                            <a:srgbClr val="000000"/>
                          </a:solidFill>
                          <a:effectLst/>
                          <a:latin typeface="Calibri"/>
                        </a:rPr>
                        <a:t>DELITOS COMETIDOS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gridSpan="4">
                  <a:txBody>
                    <a:bodyPr/>
                    <a:lstStyle/>
                    <a:p>
                      <a:pPr algn="ctr" fontAlgn="b"/>
                      <a:r>
                        <a:rPr lang="es-ES" sz="1200" b="1" i="0" u="none" strike="noStrike">
                          <a:solidFill>
                            <a:srgbClr val="000000"/>
                          </a:solidFill>
                          <a:effectLst/>
                          <a:latin typeface="Calibri"/>
                        </a:rPr>
                        <a:t>AÑO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fontAlgn="ctr"/>
                      <a:r>
                        <a:rPr lang="es-ES" sz="1200" b="0" i="0" u="none" strike="noStrike">
                          <a:solidFill>
                            <a:srgbClr val="000000"/>
                          </a:solidFill>
                          <a:effectLst/>
                          <a:latin typeface="Calibri"/>
                        </a:rPr>
                        <a:t>TOTAL</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r>
              <a:tr h="190500">
                <a:tc vMerge="1">
                  <a:txBody>
                    <a:bodyPr/>
                    <a:lstStyle/>
                    <a:p>
                      <a:endParaRPr lang="es-ES"/>
                    </a:p>
                  </a:txBody>
                  <a:tcPr/>
                </a:tc>
                <a:tc>
                  <a:txBody>
                    <a:bodyPr/>
                    <a:lstStyle/>
                    <a:p>
                      <a:pPr algn="ctr" fontAlgn="b"/>
                      <a:r>
                        <a:rPr lang="is-IS" sz="1200" b="1" i="0" u="none" strike="noStrike">
                          <a:solidFill>
                            <a:srgbClr val="000000"/>
                          </a:solidFill>
                          <a:effectLst/>
                          <a:latin typeface="Calibri"/>
                        </a:rPr>
                        <a:t>2013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b"/>
                      <a:r>
                        <a:rPr lang="is-IS" sz="1200" b="1" i="0" u="none" strike="noStrike">
                          <a:solidFill>
                            <a:srgbClr val="000000"/>
                          </a:solidFill>
                          <a:effectLst/>
                          <a:latin typeface="Calibri"/>
                        </a:rPr>
                        <a:t>2014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b"/>
                      <a:r>
                        <a:rPr lang="is-IS" sz="1200" b="1" i="0" u="none" strike="noStrike">
                          <a:solidFill>
                            <a:srgbClr val="000000"/>
                          </a:solidFill>
                          <a:effectLst/>
                          <a:latin typeface="Calibri"/>
                        </a:rPr>
                        <a:t>2015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is-IS" sz="1200" b="1" i="0" u="none" strike="noStrike">
                          <a:solidFill>
                            <a:srgbClr val="000000"/>
                          </a:solidFill>
                          <a:effectLst/>
                          <a:latin typeface="Calibri"/>
                        </a:rPr>
                        <a:t>2016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vMerge="1">
                  <a:txBody>
                    <a:bodyPr/>
                    <a:lstStyle/>
                    <a:p>
                      <a:endParaRPr lang="es-ES"/>
                    </a:p>
                  </a:txBody>
                  <a:tcPr/>
                </a:tc>
              </a:tr>
              <a:tr h="203200">
                <a:tc>
                  <a:txBody>
                    <a:bodyPr/>
                    <a:lstStyle/>
                    <a:p>
                      <a:pPr algn="ctr" fontAlgn="ctr"/>
                      <a:r>
                        <a:rPr lang="es-ES" sz="1200" b="1" i="0" u="none" strike="noStrike">
                          <a:solidFill>
                            <a:srgbClr val="000000"/>
                          </a:solidFill>
                          <a:effectLst/>
                          <a:latin typeface="Arial"/>
                        </a:rPr>
                        <a:t>ROBO CON VIOLENCIA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s-IS" sz="1200" b="0" i="0" u="none" strike="noStrike">
                          <a:solidFill>
                            <a:srgbClr val="000000"/>
                          </a:solidFill>
                          <a:effectLst/>
                          <a:latin typeface="Calibri"/>
                        </a:rPr>
                        <a:t>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es-ES" sz="1200" b="0" i="0" u="none" strike="noStrike">
                          <a:solidFill>
                            <a:srgbClr val="000000"/>
                          </a:solidFill>
                          <a:effectLst/>
                          <a:latin typeface="Calibri"/>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200" b="0" i="0" u="none" strike="noStrike">
                          <a:solidFill>
                            <a:srgbClr val="000000"/>
                          </a:solidFill>
                          <a:effectLst/>
                          <a:latin typeface="Calibri"/>
                        </a:rPr>
                        <a:t>23</a:t>
                      </a:r>
                    </a:p>
                  </a:txBody>
                  <a:tcPr marL="0" marR="0" marT="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r>
                        <a:rPr lang="es-ES" sz="1200" b="1" i="0" u="none" strike="noStrike">
                          <a:solidFill>
                            <a:srgbClr val="000000"/>
                          </a:solidFill>
                          <a:effectLst/>
                          <a:latin typeface="Arial"/>
                        </a:rPr>
                        <a:t>TRATOS CRUELES INHUMANOS Y DEGRADANTES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s-ES" sz="1200" b="0" i="0" u="none" strike="noStrike">
                          <a:solidFill>
                            <a:srgbClr val="000000"/>
                          </a:solidFill>
                          <a:effectLst/>
                          <a:latin typeface="Calibri"/>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es-ES" sz="1200" b="0" i="0" u="none" strike="noStrike">
                          <a:solidFill>
                            <a:srgbClr val="000000"/>
                          </a:solidFill>
                          <a:effectLst/>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200" b="0" i="0" u="none" strike="noStrike">
                          <a:solidFill>
                            <a:srgbClr val="000000"/>
                          </a:solidFill>
                          <a:effectLst/>
                          <a:latin typeface="Calibri"/>
                        </a:rPr>
                        <a:t>7</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r>
                        <a:rPr lang="es-ES" sz="1200" b="1" i="0" u="none" strike="noStrike">
                          <a:solidFill>
                            <a:srgbClr val="000000"/>
                          </a:solidFill>
                          <a:effectLst/>
                          <a:latin typeface="Arial"/>
                        </a:rPr>
                        <a:t>SECUESTRO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s-IS" sz="1200" b="0" i="0" u="none" strike="noStrike">
                          <a:solidFill>
                            <a:srgbClr val="000000"/>
                          </a:solidFill>
                          <a:effectLst/>
                          <a:latin typeface="Calibri"/>
                        </a:rPr>
                        <a:t>24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is-IS" sz="1200" b="0" i="0" u="none" strike="noStrike">
                          <a:solidFill>
                            <a:srgbClr val="000000"/>
                          </a:solidFill>
                          <a:effectLst/>
                          <a:latin typeface="Calibri"/>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is-IS" sz="1200" b="0" i="0" u="none" strike="noStrike">
                          <a:solidFill>
                            <a:srgbClr val="000000"/>
                          </a:solidFill>
                          <a:effectLst/>
                          <a:latin typeface="Calibri"/>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is-IS" sz="1200" b="0" i="0" u="none" strike="noStrike">
                          <a:solidFill>
                            <a:srgbClr val="000000"/>
                          </a:solidFill>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200" b="0" i="0" u="none" strike="noStrike">
                          <a:solidFill>
                            <a:srgbClr val="000000"/>
                          </a:solidFill>
                          <a:effectLst/>
                          <a:latin typeface="Calibri"/>
                        </a:rPr>
                        <a:t>76</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r>
                        <a:rPr lang="es-ES" sz="1200" b="1" i="0" u="none" strike="noStrike">
                          <a:solidFill>
                            <a:srgbClr val="000000"/>
                          </a:solidFill>
                          <a:effectLst/>
                          <a:latin typeface="Arial"/>
                        </a:rPr>
                        <a:t>PRIVACION DE LA LIBERTAD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s-ES" sz="1200" b="0" i="0" u="none" strike="noStrike">
                          <a:solidFill>
                            <a:srgbClr val="000000"/>
                          </a:solidFill>
                          <a:effectLst/>
                          <a:latin typeface="Calibri"/>
                        </a:rPr>
                        <a:t>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ru-RU" sz="1200" b="0" i="0" u="none" strike="noStrike">
                          <a:solidFill>
                            <a:srgbClr val="000000"/>
                          </a:solidFill>
                          <a:effectLst/>
                          <a:latin typeface="Calibri"/>
                        </a:rPr>
                        <a:t>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200" b="0" i="0" u="none" strike="noStrike">
                          <a:solidFill>
                            <a:srgbClr val="000000"/>
                          </a:solidFill>
                          <a:effectLst/>
                          <a:latin typeface="Calibri"/>
                        </a:rPr>
                        <a:t>78</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ctr"/>
                      <a:r>
                        <a:rPr lang="es-ES" sz="1200" b="1" i="0" u="none" strike="noStrike">
                          <a:solidFill>
                            <a:srgbClr val="000000"/>
                          </a:solidFill>
                          <a:effectLst/>
                          <a:latin typeface="Arial"/>
                        </a:rPr>
                        <a:t>FRAUDE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200" b="0" i="0" u="none" strike="noStrike">
                          <a:solidFill>
                            <a:srgbClr val="000000"/>
                          </a:solidFill>
                          <a:effectLst/>
                          <a:latin typeface="Calibri"/>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2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ctr"/>
                      <a:r>
                        <a:rPr lang="es-ES" sz="1200" b="1" i="0" u="none" strike="noStrike">
                          <a:solidFill>
                            <a:srgbClr val="000000"/>
                          </a:solidFill>
                          <a:effectLst/>
                          <a:latin typeface="Arial"/>
                        </a:rPr>
                        <a:t>HOMICIDIO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s-ES" sz="1200" b="0" i="0" u="none" strike="noStrike">
                          <a:solidFill>
                            <a:srgbClr val="000000"/>
                          </a:solidFill>
                          <a:effectLst/>
                          <a:latin typeface="Calibri"/>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cs-CZ" sz="1200" b="0" i="0" u="none" strike="noStrike">
                          <a:solidFill>
                            <a:srgbClr val="000000"/>
                          </a:solidFill>
                          <a:effectLst/>
                          <a:latin typeface="Calibri"/>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is-IS" sz="12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200" b="0" i="0" u="none" strike="noStrike">
                          <a:solidFill>
                            <a:srgbClr val="000000"/>
                          </a:solidFill>
                          <a:effectLst/>
                          <a:latin typeface="Calibri"/>
                        </a:rPr>
                        <a:t>23</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r>
                        <a:rPr lang="es-ES" sz="1200" b="1" i="0" u="none" strike="noStrike">
                          <a:solidFill>
                            <a:srgbClr val="000000"/>
                          </a:solidFill>
                          <a:effectLst/>
                          <a:latin typeface="Arial"/>
                        </a:rPr>
                        <a:t>TESTIGO DE DELITO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200" b="0" i="0" u="none" strike="noStrike">
                          <a:solidFill>
                            <a:srgbClr val="000000"/>
                          </a:solidFill>
                          <a:effectLst/>
                          <a:latin typeface="Calibri"/>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is-IS" sz="1200" b="0" i="0" u="none" strike="noStrike">
                          <a:solidFill>
                            <a:srgbClr val="000000"/>
                          </a:solidFill>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is-IS" sz="1200" b="0" i="0" u="none" strike="noStrike">
                          <a:solidFill>
                            <a:srgbClr val="000000"/>
                          </a:solidFill>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200" b="0" i="0" u="none" strike="noStrike">
                          <a:solidFill>
                            <a:srgbClr val="000000"/>
                          </a:solidFill>
                          <a:effectLst/>
                          <a:latin typeface="Calibri"/>
                        </a:rPr>
                        <a:t>12</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r>
                        <a:rPr lang="es-ES" sz="1200" b="1" i="0" u="none" strike="noStrike">
                          <a:solidFill>
                            <a:srgbClr val="000000"/>
                          </a:solidFill>
                          <a:effectLst/>
                          <a:latin typeface="Arial"/>
                        </a:rPr>
                        <a:t>FAMILIAR DE VICTIMA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s-ES" sz="1200" b="0" i="0" u="none" strike="noStrike">
                          <a:solidFill>
                            <a:srgbClr val="000000"/>
                          </a:solidFill>
                          <a:effectLst/>
                          <a:latin typeface="Calibri"/>
                        </a:rPr>
                        <a:t>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200" b="0" i="0" u="none" strike="noStrike">
                          <a:solidFill>
                            <a:srgbClr val="000000"/>
                          </a:solidFill>
                          <a:effectLst/>
                          <a:latin typeface="Calibri"/>
                        </a:rPr>
                        <a:t>3</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r>
                        <a:rPr lang="es-ES" sz="1200" b="1" i="0" u="none" strike="noStrike">
                          <a:solidFill>
                            <a:srgbClr val="000000"/>
                          </a:solidFill>
                          <a:effectLst/>
                          <a:latin typeface="Arial"/>
                        </a:rPr>
                        <a:t>TRAFICO DE PERSONAS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200" b="0" i="0" u="none" strike="noStrike">
                          <a:solidFill>
                            <a:srgbClr val="000000"/>
                          </a:solidFill>
                          <a:effectLst/>
                          <a:latin typeface="Calibri"/>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es-ES" sz="1200" b="0" i="0" u="none" strike="noStrike">
                          <a:solidFill>
                            <a:srgbClr val="000000"/>
                          </a:solidFill>
                          <a:effectLst/>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200" b="0" i="0" u="none" strike="noStrike">
                          <a:solidFill>
                            <a:srgbClr val="000000"/>
                          </a:solidFill>
                          <a:effectLst/>
                          <a:latin typeface="Calibri"/>
                        </a:rPr>
                        <a:t>76</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r>
                        <a:rPr lang="es-ES" sz="1200" b="1" i="0" u="none" strike="noStrike">
                          <a:solidFill>
                            <a:srgbClr val="000000"/>
                          </a:solidFill>
                          <a:effectLst/>
                          <a:latin typeface="Arial"/>
                        </a:rPr>
                        <a:t>EXTORSIÓN/INTENTO DE EXTORSIÓN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s-ES" sz="1200" b="0" i="0" u="none" strike="noStrike">
                          <a:solidFill>
                            <a:srgbClr val="000000"/>
                          </a:solidFill>
                          <a:effectLst/>
                          <a:latin typeface="Calibri"/>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es-ES" sz="1200" b="0" i="0" u="none" strike="noStrike">
                          <a:solidFill>
                            <a:srgbClr val="000000"/>
                          </a:solidFill>
                          <a:effectLst/>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200" b="0" i="0" u="none" strike="noStrike">
                          <a:solidFill>
                            <a:srgbClr val="000000"/>
                          </a:solidFill>
                          <a:effectLst/>
                          <a:latin typeface="Calibri"/>
                        </a:rPr>
                        <a:t>9</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ctr"/>
                      <a:r>
                        <a:rPr lang="es-ES" sz="1200" b="1" i="0" u="none" strike="noStrike">
                          <a:solidFill>
                            <a:srgbClr val="000000"/>
                          </a:solidFill>
                          <a:effectLst/>
                          <a:latin typeface="Arial"/>
                        </a:rPr>
                        <a:t>VIOLACIÓN SEXUAL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200" b="0" i="0" u="none" strike="noStrike">
                          <a:solidFill>
                            <a:srgbClr val="000000"/>
                          </a:solidFill>
                          <a:effectLst/>
                          <a:latin typeface="Calibri"/>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es-ES" sz="1200" b="0" i="0" u="none" strike="noStrike">
                          <a:solidFill>
                            <a:srgbClr val="000000"/>
                          </a:solidFill>
                          <a:effectLst/>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200" b="0" i="0" u="none" strike="noStrike">
                          <a:solidFill>
                            <a:srgbClr val="000000"/>
                          </a:solidFill>
                          <a:effectLst/>
                          <a:latin typeface="Calibri"/>
                        </a:rPr>
                        <a:t>9</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ctr"/>
                      <a:r>
                        <a:rPr lang="es-ES" sz="1200" b="1" i="0" u="none" strike="noStrike">
                          <a:solidFill>
                            <a:srgbClr val="000000"/>
                          </a:solidFill>
                          <a:effectLst/>
                          <a:latin typeface="Arial"/>
                        </a:rPr>
                        <a:t>LESIONES CALIFICADAS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s-ES" sz="1200" b="0" i="0" u="none" strike="noStrike">
                          <a:solidFill>
                            <a:srgbClr val="000000"/>
                          </a:solidFill>
                          <a:effectLst/>
                          <a:latin typeface="Calibri"/>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200" b="0" i="0" u="none" strike="noStrike">
                          <a:solidFill>
                            <a:srgbClr val="000000"/>
                          </a:solidFill>
                          <a:effectLst/>
                          <a:latin typeface="Calibri"/>
                        </a:rPr>
                        <a:t>7</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ctr"/>
                      <a:r>
                        <a:rPr lang="es-ES" sz="1200" b="1" i="0" u="none" strike="noStrike">
                          <a:solidFill>
                            <a:srgbClr val="000000"/>
                          </a:solidFill>
                          <a:effectLst/>
                          <a:latin typeface="Arial"/>
                        </a:rPr>
                        <a:t>VIOLACIÓN A LOS DERECHOS HUMANOS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200" b="0" i="0" u="none" strike="noStrike">
                          <a:solidFill>
                            <a:srgbClr val="000000"/>
                          </a:solidFill>
                          <a:effectLst/>
                          <a:latin typeface="Calibri"/>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is-IS" sz="1200" b="0" i="0" u="none" strike="noStrike">
                          <a:solidFill>
                            <a:srgbClr val="000000"/>
                          </a:solidFill>
                          <a:effectLst/>
                          <a:latin typeface="Calibri"/>
                        </a:rPr>
                        <a:t>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200" b="0" i="0" u="none" strike="noStrike">
                          <a:solidFill>
                            <a:srgbClr val="000000"/>
                          </a:solidFill>
                          <a:effectLst/>
                          <a:latin typeface="Calibri"/>
                        </a:rPr>
                        <a:t>93</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ctr"/>
                      <a:r>
                        <a:rPr lang="es-ES" sz="1200" b="1" i="0" u="none" strike="noStrike">
                          <a:solidFill>
                            <a:srgbClr val="000000"/>
                          </a:solidFill>
                          <a:effectLst/>
                          <a:latin typeface="Arial"/>
                        </a:rPr>
                        <a:t>INTENTO DE HOMICIDIO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s-ES" sz="1200" b="0" i="0" u="none" strike="noStrike">
                          <a:solidFill>
                            <a:srgbClr val="000000"/>
                          </a:solidFill>
                          <a:effectLst/>
                          <a:latin typeface="Calibri"/>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200" b="0" i="0" u="none" strike="noStrike">
                          <a:solidFill>
                            <a:srgbClr val="000000"/>
                          </a:solidFill>
                          <a:effectLst/>
                          <a:latin typeface="Calibri"/>
                        </a:rPr>
                        <a:t>3</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r>
                        <a:rPr lang="es-ES" sz="1200" b="1" i="0" u="none" strike="noStrike">
                          <a:solidFill>
                            <a:srgbClr val="000000"/>
                          </a:solidFill>
                          <a:effectLst/>
                          <a:latin typeface="Arial"/>
                        </a:rPr>
                        <a:t>TOTAL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200" b="0" i="0" u="none" strike="noStrike">
                          <a:solidFill>
                            <a:srgbClr val="000000"/>
                          </a:solidFill>
                          <a:effectLst/>
                          <a:latin typeface="Calibri"/>
                        </a:rPr>
                        <a:t>38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ctr"/>
                      <a:r>
                        <a:rPr lang="es-ES" sz="1200" b="0" i="0" u="none" strike="noStrike">
                          <a:solidFill>
                            <a:srgbClr val="000000"/>
                          </a:solidFill>
                          <a:effectLst/>
                          <a:latin typeface="Calibri"/>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is-IS" sz="1200" b="0" i="0" u="none" strike="noStrike">
                          <a:solidFill>
                            <a:srgbClr val="000000"/>
                          </a:solidFill>
                          <a:effectLst/>
                          <a:latin typeface="Calibri"/>
                        </a:rPr>
                        <a:t>254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cs-CZ" sz="1200" b="0" i="0" u="none" strike="noStrike" dirty="0">
                          <a:solidFill>
                            <a:srgbClr val="FFFFFF"/>
                          </a:solidFill>
                          <a:effectLst/>
                          <a:latin typeface="Calibri"/>
                        </a:rPr>
                        <a:t>421</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bl>
          </a:graphicData>
        </a:graphic>
      </p:graphicFrame>
    </p:spTree>
    <p:extLst>
      <p:ext uri="{BB962C8B-B14F-4D97-AF65-F5344CB8AC3E}">
        <p14:creationId xmlns:p14="http://schemas.microsoft.com/office/powerpoint/2010/main" val="28716026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1520" y="1793660"/>
            <a:ext cx="8892480" cy="3191839"/>
          </a:xfrm>
        </p:spPr>
        <p:txBody>
          <a:bodyPr>
            <a:noAutofit/>
          </a:bodyPr>
          <a:lstStyle/>
          <a:p>
            <a:r>
              <a:rPr lang="es-MX" sz="2750" dirty="0" smtClean="0"/>
              <a:t>Migraciones crecientes</a:t>
            </a:r>
          </a:p>
          <a:p>
            <a:r>
              <a:rPr lang="es-MX" sz="2750" dirty="0" smtClean="0"/>
              <a:t>Irregularidad migratoria</a:t>
            </a:r>
          </a:p>
          <a:p>
            <a:r>
              <a:rPr lang="es-MX" sz="2750" dirty="0" smtClean="0"/>
              <a:t>Violaciones a derechos humanos sistemáticas</a:t>
            </a:r>
          </a:p>
          <a:p>
            <a:r>
              <a:rPr lang="es-MX" sz="2750" dirty="0" smtClean="0"/>
              <a:t>Aumento de tráfico y trata</a:t>
            </a:r>
          </a:p>
          <a:p>
            <a:r>
              <a:rPr lang="es-MX" sz="2750" dirty="0" smtClean="0"/>
              <a:t>Las migraciones controladas por Carteles</a:t>
            </a:r>
          </a:p>
          <a:p>
            <a:r>
              <a:rPr lang="es-MX" sz="2750" dirty="0" smtClean="0"/>
              <a:t>Políticas de Seguridad Nacional</a:t>
            </a:r>
          </a:p>
        </p:txBody>
      </p:sp>
      <p:sp>
        <p:nvSpPr>
          <p:cNvPr id="4" name="Título 1"/>
          <p:cNvSpPr txBox="1">
            <a:spLocks/>
          </p:cNvSpPr>
          <p:nvPr/>
        </p:nvSpPr>
        <p:spPr>
          <a:xfrm>
            <a:off x="457200" y="274638"/>
            <a:ext cx="82296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4900" b="1" dirty="0" smtClean="0">
                <a:solidFill>
                  <a:srgbClr val="000000"/>
                </a:solidFill>
              </a:rPr>
              <a:t>Entre la violencia extrema</a:t>
            </a:r>
            <a:endParaRPr lang="es-MX" sz="4900" b="1" dirty="0">
              <a:solidFill>
                <a:srgbClr val="000000"/>
              </a:solidFill>
            </a:endParaRPr>
          </a:p>
        </p:txBody>
      </p:sp>
    </p:spTree>
    <p:extLst>
      <p:ext uri="{BB962C8B-B14F-4D97-AF65-F5344CB8AC3E}">
        <p14:creationId xmlns:p14="http://schemas.microsoft.com/office/powerpoint/2010/main" val="41563216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2 Marcador de contenido"/>
          <p:cNvSpPr>
            <a:spLocks noGrp="1"/>
          </p:cNvSpPr>
          <p:nvPr>
            <p:ph idx="1"/>
          </p:nvPr>
        </p:nvSpPr>
        <p:spPr>
          <a:xfrm>
            <a:off x="107950" y="457200"/>
            <a:ext cx="8856663" cy="5995988"/>
          </a:xfrm>
        </p:spPr>
        <p:txBody>
          <a:bodyPr/>
          <a:lstStyle/>
          <a:p>
            <a:pPr marL="0" indent="0" algn="ctr">
              <a:buFont typeface="Arial" charset="0"/>
              <a:buNone/>
            </a:pPr>
            <a:r>
              <a:rPr lang="es-GT" b="1" dirty="0">
                <a:latin typeface="Calibri" charset="0"/>
              </a:rPr>
              <a:t>La violencia </a:t>
            </a:r>
          </a:p>
          <a:p>
            <a:pPr marL="0" indent="0" algn="ctr">
              <a:buFont typeface="Arial" charset="0"/>
              <a:buNone/>
            </a:pPr>
            <a:r>
              <a:rPr lang="es-MX" sz="2200" dirty="0" smtClean="0">
                <a:latin typeface="Calibri" charset="0"/>
              </a:rPr>
              <a:t>La padecen los </a:t>
            </a:r>
            <a:r>
              <a:rPr lang="es-MX" sz="2200" dirty="0">
                <a:latin typeface="Calibri" charset="0"/>
              </a:rPr>
              <a:t>países de la región, especialmente El Salvador, Honduras y Guatemala</a:t>
            </a:r>
          </a:p>
          <a:p>
            <a:pPr marL="0" indent="0" algn="ctr">
              <a:buFont typeface="Arial" charset="0"/>
              <a:buNone/>
            </a:pPr>
            <a:r>
              <a:rPr lang="es-MX" sz="2200" dirty="0">
                <a:latin typeface="Calibri" charset="0"/>
              </a:rPr>
              <a:t>Es </a:t>
            </a:r>
            <a:r>
              <a:rPr lang="es-MX" sz="2200" dirty="0" smtClean="0">
                <a:latin typeface="Calibri" charset="0"/>
              </a:rPr>
              <a:t>un factor </a:t>
            </a:r>
            <a:r>
              <a:rPr lang="es-MX" sz="2200" dirty="0">
                <a:latin typeface="Calibri" charset="0"/>
              </a:rPr>
              <a:t>de </a:t>
            </a:r>
            <a:r>
              <a:rPr lang="es-MX" sz="2200" dirty="0" smtClean="0">
                <a:latin typeface="Calibri" charset="0"/>
              </a:rPr>
              <a:t>desplazamiento </a:t>
            </a:r>
            <a:r>
              <a:rPr lang="es-MX" sz="2200" dirty="0">
                <a:latin typeface="Calibri" charset="0"/>
              </a:rPr>
              <a:t>forzado, cobrando cada vez mayor fuerza frente a otras</a:t>
            </a:r>
          </a:p>
        </p:txBody>
      </p:sp>
      <p:sp>
        <p:nvSpPr>
          <p:cNvPr id="2" name="Rectángulo redondeado 1"/>
          <p:cNvSpPr/>
          <p:nvPr/>
        </p:nvSpPr>
        <p:spPr>
          <a:xfrm>
            <a:off x="107950" y="2665940"/>
            <a:ext cx="8856663" cy="6492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r>
              <a:rPr lang="es-MX" b="1" dirty="0">
                <a:solidFill>
                  <a:srgbClr val="000090"/>
                </a:solidFill>
                <a:latin typeface="Calibri" charset="0"/>
                <a:ea typeface="ＭＳ Ｐゴシック" charset="0"/>
                <a:cs typeface="Arial" charset="0"/>
              </a:rPr>
              <a:t>Los países del Triángulo Norte de Centroamérica están padeciendo una situación de </a:t>
            </a:r>
            <a:r>
              <a:rPr lang="es-MX" sz="1900" b="1" u="sng" dirty="0">
                <a:solidFill>
                  <a:srgbClr val="000090"/>
                </a:solidFill>
                <a:latin typeface="Calibri" charset="0"/>
                <a:ea typeface="ＭＳ Ｐゴシック" charset="0"/>
                <a:cs typeface="Arial" charset="0"/>
              </a:rPr>
              <a:t>violencia generalizada</a:t>
            </a:r>
          </a:p>
        </p:txBody>
      </p:sp>
      <p:sp>
        <p:nvSpPr>
          <p:cNvPr id="4" name="Flecha abajo 3"/>
          <p:cNvSpPr/>
          <p:nvPr/>
        </p:nvSpPr>
        <p:spPr>
          <a:xfrm>
            <a:off x="1089025" y="3465513"/>
            <a:ext cx="484188"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MX"/>
          </a:p>
        </p:txBody>
      </p:sp>
      <p:sp>
        <p:nvSpPr>
          <p:cNvPr id="5" name="Elipse 4"/>
          <p:cNvSpPr/>
          <p:nvPr/>
        </p:nvSpPr>
        <p:spPr>
          <a:xfrm>
            <a:off x="142875" y="3912126"/>
            <a:ext cx="2428875" cy="244792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r>
              <a:rPr lang="es-MX" sz="1600" b="1" dirty="0">
                <a:solidFill>
                  <a:schemeClr val="tx2">
                    <a:lumMod val="75000"/>
                  </a:schemeClr>
                </a:solidFill>
                <a:latin typeface="Calibri" charset="0"/>
                <a:ea typeface="ＭＳ Ｐゴシック" charset="0"/>
                <a:cs typeface="Arial" charset="0"/>
              </a:rPr>
              <a:t>Los países que reciben a solicitantes de refugio del Triángulo Norte </a:t>
            </a:r>
            <a:endParaRPr lang="es-MX" sz="1600" b="1" dirty="0">
              <a:solidFill>
                <a:srgbClr val="000090"/>
              </a:solidFill>
              <a:latin typeface="Calibri" charset="0"/>
              <a:ea typeface="ＭＳ Ｐゴシック" charset="0"/>
              <a:cs typeface="Arial" charset="0"/>
            </a:endParaRPr>
          </a:p>
        </p:txBody>
      </p:sp>
      <p:sp>
        <p:nvSpPr>
          <p:cNvPr id="6" name="Elipse 5"/>
          <p:cNvSpPr/>
          <p:nvPr/>
        </p:nvSpPr>
        <p:spPr>
          <a:xfrm>
            <a:off x="6146792" y="3844390"/>
            <a:ext cx="2887134" cy="2649011"/>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r>
              <a:rPr lang="es-MX" sz="1600" b="1" dirty="0" smtClean="0">
                <a:solidFill>
                  <a:schemeClr val="tx2">
                    <a:lumMod val="75000"/>
                  </a:schemeClr>
                </a:solidFill>
                <a:latin typeface="Calibri" charset="0"/>
                <a:ea typeface="ＭＳ Ｐゴシック" charset="0"/>
                <a:cs typeface="Arial" charset="0"/>
              </a:rPr>
              <a:t>no </a:t>
            </a:r>
            <a:r>
              <a:rPr lang="es-MX" sz="1600" b="1" dirty="0">
                <a:solidFill>
                  <a:schemeClr val="tx2">
                    <a:lumMod val="75000"/>
                  </a:schemeClr>
                </a:solidFill>
                <a:latin typeface="Calibri" charset="0"/>
                <a:ea typeface="ＭＳ Ｐゴシック" charset="0"/>
                <a:cs typeface="Arial" charset="0"/>
              </a:rPr>
              <a:t>están comprendiendo la magnitud de los alarmantes niveles de violencia existentes</a:t>
            </a:r>
          </a:p>
        </p:txBody>
      </p:sp>
      <p:sp>
        <p:nvSpPr>
          <p:cNvPr id="7" name="Flecha abajo 6"/>
          <p:cNvSpPr/>
          <p:nvPr/>
        </p:nvSpPr>
        <p:spPr>
          <a:xfrm>
            <a:off x="7318375" y="3380843"/>
            <a:ext cx="484188"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MX"/>
          </a:p>
        </p:txBody>
      </p:sp>
      <p:pic>
        <p:nvPicPr>
          <p:cNvPr id="8201" name="Imagen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5072063"/>
            <a:ext cx="223678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3"/>
          <a:stretch>
            <a:fillRect/>
          </a:stretch>
        </p:blipFill>
        <p:spPr>
          <a:xfrm>
            <a:off x="2543174" y="3465513"/>
            <a:ext cx="2616201" cy="1500188"/>
          </a:xfrm>
          <a:prstGeom prst="rect">
            <a:avLst/>
          </a:prstGeom>
        </p:spPr>
      </p:pic>
    </p:spTree>
    <p:extLst>
      <p:ext uri="{BB962C8B-B14F-4D97-AF65-F5344CB8AC3E}">
        <p14:creationId xmlns:p14="http://schemas.microsoft.com/office/powerpoint/2010/main" val="1871829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2 Marcador de contenido"/>
          <p:cNvSpPr>
            <a:spLocks noGrp="1"/>
          </p:cNvSpPr>
          <p:nvPr>
            <p:ph idx="1"/>
          </p:nvPr>
        </p:nvSpPr>
        <p:spPr>
          <a:xfrm>
            <a:off x="73025" y="812800"/>
            <a:ext cx="8915400" cy="5956300"/>
          </a:xfrm>
        </p:spPr>
        <p:txBody>
          <a:bodyPr>
            <a:normAutofit fontScale="92500" lnSpcReduction="10000"/>
          </a:bodyPr>
          <a:lstStyle/>
          <a:p>
            <a:pPr marL="0" indent="0" algn="ctr">
              <a:buFont typeface="Arial" charset="0"/>
              <a:buNone/>
            </a:pPr>
            <a:endParaRPr lang="es-MX" sz="2000" b="1" dirty="0">
              <a:latin typeface="Calibri" charset="0"/>
            </a:endParaRPr>
          </a:p>
          <a:p>
            <a:pPr marL="0" indent="0" algn="ctr">
              <a:buFont typeface="Arial" charset="0"/>
              <a:buNone/>
            </a:pPr>
            <a:endParaRPr lang="es-MX" sz="2000" b="1" dirty="0">
              <a:latin typeface="Calibri" charset="0"/>
            </a:endParaRPr>
          </a:p>
          <a:p>
            <a:pPr marL="0" indent="0" algn="ctr">
              <a:buFont typeface="Arial" charset="0"/>
              <a:buNone/>
            </a:pPr>
            <a:endParaRPr lang="es-MX" sz="2000" b="1" dirty="0">
              <a:latin typeface="Calibri" charset="0"/>
            </a:endParaRPr>
          </a:p>
          <a:p>
            <a:pPr marL="0" indent="0" algn="ctr">
              <a:buFont typeface="Arial" charset="0"/>
              <a:buNone/>
            </a:pPr>
            <a:endParaRPr lang="es-MX" sz="2000" b="1" dirty="0">
              <a:latin typeface="Calibri" charset="0"/>
            </a:endParaRPr>
          </a:p>
          <a:p>
            <a:pPr marL="0" indent="0" algn="ctr">
              <a:buFont typeface="Arial" charset="0"/>
              <a:buNone/>
            </a:pPr>
            <a:endParaRPr lang="es-MX" sz="2000" b="1" dirty="0">
              <a:latin typeface="Calibri" charset="0"/>
            </a:endParaRPr>
          </a:p>
          <a:p>
            <a:pPr marL="0" indent="0" algn="ctr">
              <a:buFont typeface="Arial" charset="0"/>
              <a:buNone/>
            </a:pPr>
            <a:endParaRPr lang="es-MX" sz="2000" b="1" dirty="0">
              <a:latin typeface="Calibri" charset="0"/>
            </a:endParaRPr>
          </a:p>
          <a:p>
            <a:pPr marL="0" indent="0" algn="ctr">
              <a:buFont typeface="Arial" charset="0"/>
              <a:buNone/>
            </a:pPr>
            <a:endParaRPr lang="es-MX" sz="2000" b="1" dirty="0">
              <a:latin typeface="Calibri" charset="0"/>
            </a:endParaRPr>
          </a:p>
          <a:p>
            <a:pPr marL="0" indent="0" algn="ctr">
              <a:buFont typeface="Arial" charset="0"/>
              <a:buNone/>
            </a:pPr>
            <a:endParaRPr lang="es-MX" sz="2000" b="1" dirty="0">
              <a:latin typeface="Calibri" charset="0"/>
            </a:endParaRPr>
          </a:p>
          <a:p>
            <a:pPr marL="0" indent="0" algn="ctr">
              <a:buFont typeface="Arial" charset="0"/>
              <a:buNone/>
            </a:pPr>
            <a:endParaRPr lang="es-MX" sz="2000" b="1" dirty="0">
              <a:latin typeface="Calibri" charset="0"/>
            </a:endParaRPr>
          </a:p>
          <a:p>
            <a:pPr marL="0" indent="0" algn="ctr">
              <a:buFont typeface="Arial" charset="0"/>
              <a:buNone/>
            </a:pPr>
            <a:endParaRPr lang="es-MX" sz="2000" b="1" dirty="0">
              <a:latin typeface="Calibri" charset="0"/>
            </a:endParaRPr>
          </a:p>
          <a:p>
            <a:pPr marL="0" indent="0" algn="ctr">
              <a:buFont typeface="Arial" charset="0"/>
              <a:buNone/>
            </a:pPr>
            <a:endParaRPr lang="es-MX" sz="2000" b="1" dirty="0">
              <a:latin typeface="Calibri" charset="0"/>
            </a:endParaRPr>
          </a:p>
          <a:p>
            <a:pPr marL="0" indent="0" algn="ctr">
              <a:buFont typeface="Arial" charset="0"/>
              <a:buNone/>
            </a:pPr>
            <a:endParaRPr lang="es-MX" sz="2000" b="1" dirty="0">
              <a:latin typeface="Calibri" charset="0"/>
            </a:endParaRPr>
          </a:p>
          <a:p>
            <a:pPr marL="0" indent="0" algn="just">
              <a:buFont typeface="Arial" charset="0"/>
              <a:buNone/>
            </a:pPr>
            <a:endParaRPr lang="es-MX" sz="2400" b="1" dirty="0" smtClean="0">
              <a:latin typeface="Calibri" charset="0"/>
            </a:endParaRPr>
          </a:p>
          <a:p>
            <a:pPr marL="0" indent="0" algn="just">
              <a:buFont typeface="Arial" charset="0"/>
              <a:buNone/>
            </a:pPr>
            <a:r>
              <a:rPr lang="es-MX" sz="2400" b="1" dirty="0" smtClean="0">
                <a:latin typeface="Calibri" charset="0"/>
              </a:rPr>
              <a:t>-</a:t>
            </a:r>
            <a:r>
              <a:rPr lang="es-MX" sz="2400" b="1" dirty="0">
                <a:latin typeface="Calibri" charset="0"/>
              </a:rPr>
              <a:t>La violencia urbana y la relacionada con las drogas han incrementado su impacto en la última década y está teniendo graves consecuencias en la población civil</a:t>
            </a:r>
          </a:p>
          <a:p>
            <a:pPr marL="0" indent="0" algn="just">
              <a:buFont typeface="Arial" charset="0"/>
              <a:buNone/>
            </a:pPr>
            <a:r>
              <a:rPr lang="es-MX" sz="2400" b="1" dirty="0">
                <a:latin typeface="Calibri" charset="0"/>
              </a:rPr>
              <a:t>-Las políticas de mano dura y la estrategia de militarización están desestabilizando y retroalimentando la violencia</a:t>
            </a:r>
          </a:p>
        </p:txBody>
      </p:sp>
      <p:sp>
        <p:nvSpPr>
          <p:cNvPr id="7" name="Rectángulo redondeado 6"/>
          <p:cNvSpPr/>
          <p:nvPr/>
        </p:nvSpPr>
        <p:spPr>
          <a:xfrm>
            <a:off x="84138" y="1512094"/>
            <a:ext cx="1489075" cy="719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MX" b="1" dirty="0">
                <a:solidFill>
                  <a:srgbClr val="000090"/>
                </a:solidFill>
              </a:rPr>
              <a:t>Miembros de la familia</a:t>
            </a:r>
          </a:p>
        </p:txBody>
      </p:sp>
      <p:sp>
        <p:nvSpPr>
          <p:cNvPr id="10" name="Rectángulo redondeado 9"/>
          <p:cNvSpPr/>
          <p:nvPr/>
        </p:nvSpPr>
        <p:spPr>
          <a:xfrm>
            <a:off x="1776413" y="1440657"/>
            <a:ext cx="1944688" cy="7445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MX" b="1" dirty="0">
                <a:solidFill>
                  <a:srgbClr val="000090"/>
                </a:solidFill>
              </a:rPr>
              <a:t>Provocada por las maras y pandillas</a:t>
            </a:r>
          </a:p>
        </p:txBody>
      </p:sp>
      <p:sp>
        <p:nvSpPr>
          <p:cNvPr id="11" name="Rectángulo redondeado 10"/>
          <p:cNvSpPr/>
          <p:nvPr/>
        </p:nvSpPr>
        <p:spPr>
          <a:xfrm>
            <a:off x="3995738" y="1440657"/>
            <a:ext cx="2520950" cy="7905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s-MX" b="1" dirty="0">
                <a:solidFill>
                  <a:srgbClr val="000090"/>
                </a:solidFill>
                <a:latin typeface="Calibri" charset="0"/>
                <a:ea typeface="ＭＳ Ｐゴシック" charset="0"/>
                <a:cs typeface="Arial" charset="0"/>
              </a:rPr>
              <a:t>Grupos del crimen organizado y narcotráfico</a:t>
            </a:r>
          </a:p>
        </p:txBody>
      </p:sp>
      <p:sp>
        <p:nvSpPr>
          <p:cNvPr id="12" name="Rectángulo redondeado 11"/>
          <p:cNvSpPr/>
          <p:nvPr/>
        </p:nvSpPr>
        <p:spPr>
          <a:xfrm>
            <a:off x="6711950" y="1416051"/>
            <a:ext cx="2432050" cy="8151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s-MX" b="1" dirty="0">
                <a:solidFill>
                  <a:srgbClr val="000090"/>
                </a:solidFill>
                <a:latin typeface="Calibri" charset="0"/>
                <a:ea typeface="ＭＳ Ｐゴシック" charset="0"/>
                <a:cs typeface="Arial" charset="0"/>
              </a:rPr>
              <a:t>Policía, Ejército, agentes de seguridad</a:t>
            </a:r>
          </a:p>
        </p:txBody>
      </p:sp>
      <p:sp>
        <p:nvSpPr>
          <p:cNvPr id="13" name="Rectángulo redondeado 12"/>
          <p:cNvSpPr/>
          <p:nvPr/>
        </p:nvSpPr>
        <p:spPr>
          <a:xfrm>
            <a:off x="2155825" y="2741613"/>
            <a:ext cx="4968875" cy="7508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MX" b="1" dirty="0">
                <a:solidFill>
                  <a:srgbClr val="000090"/>
                </a:solidFill>
              </a:rPr>
              <a:t>El accionar de la violencia: </a:t>
            </a:r>
          </a:p>
          <a:p>
            <a:pPr algn="ctr" eaLnBrk="1" hangingPunct="1">
              <a:defRPr/>
            </a:pPr>
            <a:r>
              <a:rPr lang="es-MX" b="1" dirty="0">
                <a:solidFill>
                  <a:srgbClr val="000090"/>
                </a:solidFill>
              </a:rPr>
              <a:t>Tipos de violencia que provocan desplazamiento forzado</a:t>
            </a:r>
          </a:p>
        </p:txBody>
      </p:sp>
      <p:sp>
        <p:nvSpPr>
          <p:cNvPr id="14" name="Rectángulo redondeado 13"/>
          <p:cNvSpPr/>
          <p:nvPr/>
        </p:nvSpPr>
        <p:spPr>
          <a:xfrm>
            <a:off x="344487" y="4236243"/>
            <a:ext cx="1811337" cy="576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MX" b="1" dirty="0">
                <a:solidFill>
                  <a:srgbClr val="000090"/>
                </a:solidFill>
              </a:rPr>
              <a:t>Intrafamiliar</a:t>
            </a:r>
          </a:p>
        </p:txBody>
      </p:sp>
      <p:sp>
        <p:nvSpPr>
          <p:cNvPr id="15" name="Rectángulo redondeado 14"/>
          <p:cNvSpPr/>
          <p:nvPr/>
        </p:nvSpPr>
        <p:spPr>
          <a:xfrm>
            <a:off x="3500438" y="4129088"/>
            <a:ext cx="2160587" cy="5762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MX" b="1" dirty="0">
                <a:solidFill>
                  <a:srgbClr val="000090"/>
                </a:solidFill>
              </a:rPr>
              <a:t>Violencia delincuencial</a:t>
            </a:r>
          </a:p>
        </p:txBody>
      </p:sp>
      <p:sp>
        <p:nvSpPr>
          <p:cNvPr id="16" name="Rectángulo redondeado 15"/>
          <p:cNvSpPr/>
          <p:nvPr/>
        </p:nvSpPr>
        <p:spPr>
          <a:xfrm>
            <a:off x="6119813" y="3971925"/>
            <a:ext cx="3024187" cy="576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MX" b="1" dirty="0">
                <a:solidFill>
                  <a:srgbClr val="000090"/>
                </a:solidFill>
              </a:rPr>
              <a:t>Violencia estatal</a:t>
            </a:r>
          </a:p>
        </p:txBody>
      </p:sp>
      <p:cxnSp>
        <p:nvCxnSpPr>
          <p:cNvPr id="20" name="Conector recto de flecha 19"/>
          <p:cNvCxnSpPr/>
          <p:nvPr/>
        </p:nvCxnSpPr>
        <p:spPr>
          <a:xfrm flipH="1">
            <a:off x="1992313" y="1027113"/>
            <a:ext cx="838200" cy="2206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a:off x="3059113" y="1027113"/>
            <a:ext cx="0" cy="330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a:off x="5292725" y="1027113"/>
            <a:ext cx="0" cy="413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a:off x="6777038" y="1137444"/>
            <a:ext cx="657225" cy="2206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flipH="1">
            <a:off x="1916906" y="3789363"/>
            <a:ext cx="477837" cy="1444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26" name="Conector recto de flecha 9225"/>
          <p:cNvCxnSpPr/>
          <p:nvPr/>
        </p:nvCxnSpPr>
        <p:spPr>
          <a:xfrm>
            <a:off x="4452938" y="3630613"/>
            <a:ext cx="0" cy="303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28" name="Conector recto de flecha 9227"/>
          <p:cNvCxnSpPr/>
          <p:nvPr/>
        </p:nvCxnSpPr>
        <p:spPr>
          <a:xfrm>
            <a:off x="7019925" y="3630613"/>
            <a:ext cx="455613" cy="1444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ángulo redondeado 2"/>
          <p:cNvSpPr/>
          <p:nvPr/>
        </p:nvSpPr>
        <p:spPr>
          <a:xfrm>
            <a:off x="73025" y="-34131"/>
            <a:ext cx="9070975" cy="946944"/>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es-MX" sz="2800" b="1" dirty="0" smtClean="0">
                <a:solidFill>
                  <a:srgbClr val="17375E"/>
                </a:solidFill>
              </a:rPr>
              <a:t>¿Quién ejerce la VIOLENCIA?</a:t>
            </a:r>
          </a:p>
          <a:p>
            <a:pPr algn="ctr" eaLnBrk="1" hangingPunct="1">
              <a:defRPr/>
            </a:pPr>
            <a:r>
              <a:rPr lang="es-MX" sz="2800" b="1" dirty="0" smtClean="0">
                <a:solidFill>
                  <a:srgbClr val="17375E"/>
                </a:solidFill>
              </a:rPr>
              <a:t>ESTADO-INICIATIVA PRIVADA-GC</a:t>
            </a:r>
            <a:endParaRPr lang="es-MX" sz="2800" b="1" dirty="0">
              <a:solidFill>
                <a:srgbClr val="17375E"/>
              </a:solidFill>
            </a:endParaRPr>
          </a:p>
        </p:txBody>
      </p:sp>
    </p:spTree>
    <p:extLst>
      <p:ext uri="{BB962C8B-B14F-4D97-AF65-F5344CB8AC3E}">
        <p14:creationId xmlns:p14="http://schemas.microsoft.com/office/powerpoint/2010/main" val="2168732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042400" cy="1143000"/>
          </a:xfrm>
        </p:spPr>
        <p:style>
          <a:lnRef idx="2">
            <a:schemeClr val="accent5">
              <a:shade val="50000"/>
            </a:schemeClr>
          </a:lnRef>
          <a:fillRef idx="1">
            <a:schemeClr val="accent5"/>
          </a:fillRef>
          <a:effectRef idx="0">
            <a:schemeClr val="accent5"/>
          </a:effectRef>
          <a:fontRef idx="minor">
            <a:schemeClr val="lt1"/>
          </a:fontRef>
        </p:style>
        <p:txBody>
          <a:bodyPr/>
          <a:lstStyle/>
          <a:p>
            <a:r>
              <a:rPr lang="es-ES" b="1" dirty="0" smtClean="0">
                <a:solidFill>
                  <a:srgbClr val="17375E"/>
                </a:solidFill>
              </a:rPr>
              <a:t>EL MODELO DE DESARROLLO</a:t>
            </a:r>
            <a:endParaRPr lang="es-ES" b="1" dirty="0">
              <a:solidFill>
                <a:srgbClr val="17375E"/>
              </a:solidFill>
            </a:endParaRPr>
          </a:p>
        </p:txBody>
      </p:sp>
      <p:sp>
        <p:nvSpPr>
          <p:cNvPr id="4" name="2 Marcador de contenido"/>
          <p:cNvSpPr>
            <a:spLocks noGrp="1"/>
          </p:cNvSpPr>
          <p:nvPr>
            <p:ph idx="1"/>
          </p:nvPr>
        </p:nvSpPr>
        <p:spPr>
          <a:xfrm>
            <a:off x="266700" y="1244600"/>
            <a:ext cx="8648700" cy="5499100"/>
          </a:xfrm>
        </p:spPr>
        <p:txBody>
          <a:bodyPr>
            <a:normAutofit fontScale="92500"/>
          </a:bodyPr>
          <a:lstStyle/>
          <a:p>
            <a:pPr marL="0" indent="0" algn="ctr">
              <a:buFont typeface="Arial" charset="0"/>
              <a:buNone/>
            </a:pPr>
            <a:endParaRPr lang="es-GT" sz="2200" b="1" dirty="0" smtClean="0">
              <a:latin typeface="Calibri" charset="0"/>
            </a:endParaRPr>
          </a:p>
          <a:p>
            <a:pPr marL="0" indent="0" algn="just">
              <a:buFont typeface="Arial" charset="0"/>
              <a:buNone/>
            </a:pPr>
            <a:endParaRPr lang="es-MX" sz="2200" dirty="0">
              <a:latin typeface="Calibri" charset="0"/>
            </a:endParaRPr>
          </a:p>
          <a:p>
            <a:pPr marL="0" indent="0" algn="ctr">
              <a:buFont typeface="Arial" charset="0"/>
              <a:buNone/>
            </a:pPr>
            <a:r>
              <a:rPr lang="es-GT" sz="2600" dirty="0">
                <a:latin typeface="Calibri" charset="0"/>
              </a:rPr>
              <a:t>El Salvador, Guatemala, Honduras y Nicaragua se colocan en las posiciones más bajas en todo el continente americano en ranking de Desarrollo Humano</a:t>
            </a:r>
          </a:p>
          <a:p>
            <a:pPr marL="0" indent="0" algn="ctr">
              <a:buFont typeface="Arial" charset="0"/>
              <a:buNone/>
            </a:pPr>
            <a:endParaRPr lang="es-MX" sz="2200" dirty="0">
              <a:latin typeface="Calibri" charset="0"/>
            </a:endParaRPr>
          </a:p>
          <a:p>
            <a:pPr marL="0" indent="0" algn="ctr">
              <a:buFont typeface="Arial" charset="0"/>
              <a:buNone/>
            </a:pPr>
            <a:endParaRPr lang="es-MX" sz="2200" dirty="0" smtClean="0">
              <a:latin typeface="Calibri" charset="0"/>
            </a:endParaRPr>
          </a:p>
          <a:p>
            <a:pPr marL="0" indent="0" algn="ctr">
              <a:buFont typeface="Arial" charset="0"/>
              <a:buNone/>
            </a:pPr>
            <a:r>
              <a:rPr lang="es-MX" sz="2600" dirty="0" smtClean="0">
                <a:latin typeface="Calibri" charset="0"/>
              </a:rPr>
              <a:t>La </a:t>
            </a:r>
            <a:r>
              <a:rPr lang="es-MX" sz="2600" dirty="0">
                <a:latin typeface="Calibri" charset="0"/>
              </a:rPr>
              <a:t>pobreza y la </a:t>
            </a:r>
            <a:r>
              <a:rPr lang="es-MX" sz="2600" dirty="0" smtClean="0">
                <a:latin typeface="Calibri" charset="0"/>
              </a:rPr>
              <a:t>desigualdad </a:t>
            </a:r>
            <a:r>
              <a:rPr lang="es-MX" sz="2600" dirty="0">
                <a:latin typeface="Calibri" charset="0"/>
              </a:rPr>
              <a:t>actúan como los principales detonantes en la expulsión de personas</a:t>
            </a:r>
          </a:p>
          <a:p>
            <a:pPr marL="0" indent="0" algn="ctr">
              <a:buFont typeface="Arial" charset="0"/>
              <a:buNone/>
            </a:pPr>
            <a:r>
              <a:rPr lang="es-MX" sz="2600" dirty="0">
                <a:latin typeface="Calibri" charset="0"/>
              </a:rPr>
              <a:t>Porcentajes muy altos de población en situación de pobreza</a:t>
            </a:r>
          </a:p>
          <a:p>
            <a:pPr marL="0" indent="0" algn="ctr">
              <a:buFont typeface="Arial" charset="0"/>
              <a:buNone/>
            </a:pPr>
            <a:endParaRPr lang="es-MX" sz="2600" dirty="0">
              <a:latin typeface="Calibri" charset="0"/>
            </a:endParaRPr>
          </a:p>
          <a:p>
            <a:pPr marL="0" indent="0" algn="ctr">
              <a:buFont typeface="Arial" charset="0"/>
              <a:buNone/>
            </a:pPr>
            <a:endParaRPr lang="es-MX" sz="2200" dirty="0">
              <a:latin typeface="Calibri" charset="0"/>
            </a:endParaRPr>
          </a:p>
          <a:p>
            <a:pPr marL="0" indent="0" algn="ctr">
              <a:buFont typeface="Arial" charset="0"/>
              <a:buNone/>
            </a:pPr>
            <a:r>
              <a:rPr lang="es-MX" sz="2400" dirty="0">
                <a:latin typeface="Calibri" charset="0"/>
              </a:rPr>
              <a:t>Condiciones laborales y bajos salarios una expresión de la pobreza y desigualdad</a:t>
            </a:r>
          </a:p>
        </p:txBody>
      </p:sp>
      <p:sp>
        <p:nvSpPr>
          <p:cNvPr id="5" name="Flecha abajo 4"/>
          <p:cNvSpPr/>
          <p:nvPr/>
        </p:nvSpPr>
        <p:spPr>
          <a:xfrm>
            <a:off x="4406900" y="1244600"/>
            <a:ext cx="368300" cy="4699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Rayo 6"/>
          <p:cNvSpPr/>
          <p:nvPr/>
        </p:nvSpPr>
        <p:spPr>
          <a:xfrm>
            <a:off x="4152900" y="3352800"/>
            <a:ext cx="914400" cy="520700"/>
          </a:xfrm>
          <a:prstGeom prst="lightningBol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Rectángulo redondeado 7"/>
          <p:cNvSpPr/>
          <p:nvPr/>
        </p:nvSpPr>
        <p:spPr>
          <a:xfrm>
            <a:off x="266700" y="5207000"/>
            <a:ext cx="3384550" cy="7207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eaLnBrk="1" hangingPunct="1">
              <a:defRPr/>
            </a:pPr>
            <a:r>
              <a:rPr lang="es-MX" b="1" kern="1200" dirty="0"/>
              <a:t>El Salvador - 47.9%</a:t>
            </a:r>
          </a:p>
          <a:p>
            <a:pPr algn="ctr" eaLnBrk="1" hangingPunct="1">
              <a:defRPr/>
            </a:pPr>
            <a:r>
              <a:rPr lang="es-MX" b="1" kern="1200" dirty="0"/>
              <a:t>Guatemala - 54.8%</a:t>
            </a:r>
          </a:p>
        </p:txBody>
      </p:sp>
      <p:sp>
        <p:nvSpPr>
          <p:cNvPr id="9" name="Rectángulo redondeado 8"/>
          <p:cNvSpPr/>
          <p:nvPr/>
        </p:nvSpPr>
        <p:spPr>
          <a:xfrm>
            <a:off x="5244306" y="5164138"/>
            <a:ext cx="3455988" cy="7207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eaLnBrk="1" hangingPunct="1"/>
            <a:r>
              <a:rPr lang="es-MX" b="1" kern="1200" dirty="0">
                <a:solidFill>
                  <a:srgbClr val="FFFFFF"/>
                </a:solidFill>
                <a:latin typeface="Calibri" charset="0"/>
                <a:ea typeface="ＭＳ Ｐゴシック" charset="0"/>
                <a:cs typeface="Arial" charset="0"/>
              </a:rPr>
              <a:t>Honduras - 68.9%</a:t>
            </a:r>
          </a:p>
          <a:p>
            <a:pPr algn="ctr" eaLnBrk="1" hangingPunct="1"/>
            <a:r>
              <a:rPr lang="es-MX" b="1" kern="1200" dirty="0">
                <a:solidFill>
                  <a:srgbClr val="FFFFFF"/>
                </a:solidFill>
                <a:latin typeface="Calibri" charset="0"/>
                <a:ea typeface="ＭＳ Ｐゴシック" charset="0"/>
                <a:cs typeface="Arial" charset="0"/>
              </a:rPr>
              <a:t>Nicaragua – 61.9%</a:t>
            </a:r>
          </a:p>
        </p:txBody>
      </p:sp>
    </p:spTree>
    <p:extLst>
      <p:ext uri="{BB962C8B-B14F-4D97-AF65-F5344CB8AC3E}">
        <p14:creationId xmlns:p14="http://schemas.microsoft.com/office/powerpoint/2010/main" val="133831170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2 Marcador de contenido"/>
          <p:cNvSpPr>
            <a:spLocks noGrp="1"/>
          </p:cNvSpPr>
          <p:nvPr>
            <p:ph idx="1"/>
          </p:nvPr>
        </p:nvSpPr>
        <p:spPr>
          <a:xfrm>
            <a:off x="179388" y="393700"/>
            <a:ext cx="8856662" cy="6375400"/>
          </a:xfrm>
        </p:spPr>
        <p:txBody>
          <a:bodyPr>
            <a:normAutofit/>
          </a:bodyPr>
          <a:lstStyle/>
          <a:p>
            <a:pPr marL="0" indent="0" algn="ctr">
              <a:buFont typeface="Arial" charset="0"/>
              <a:buNone/>
            </a:pPr>
            <a:r>
              <a:rPr lang="es-GT" sz="2800" b="1" dirty="0">
                <a:solidFill>
                  <a:srgbClr val="000000"/>
                </a:solidFill>
                <a:latin typeface="Calibri" charset="0"/>
              </a:rPr>
              <a:t>Plan de la Alianza para la Prosperidad del Triángulo Norte de Centroamérica </a:t>
            </a:r>
          </a:p>
          <a:p>
            <a:pPr marL="0" indent="0" algn="ctr">
              <a:buFont typeface="Arial" charset="0"/>
              <a:buNone/>
            </a:pPr>
            <a:r>
              <a:rPr lang="es-MX" sz="2000" dirty="0">
                <a:latin typeface="Calibri" charset="0"/>
              </a:rPr>
              <a:t>Es una de las principales medidas de tipo económico que los tres gobiernos quieren implementar para abordar la grave situación</a:t>
            </a:r>
          </a:p>
          <a:p>
            <a:pPr marL="0" indent="0" algn="ctr">
              <a:buFont typeface="Arial" charset="0"/>
              <a:buNone/>
            </a:pPr>
            <a:endParaRPr lang="es-MX" sz="2200" dirty="0">
              <a:latin typeface="Calibri" charset="0"/>
            </a:endParaRPr>
          </a:p>
          <a:p>
            <a:pPr marL="0" indent="0" algn="ctr">
              <a:buFont typeface="Arial" charset="0"/>
              <a:buNone/>
            </a:pPr>
            <a:endParaRPr lang="es-MX" sz="2200" dirty="0">
              <a:latin typeface="Calibri" charset="0"/>
            </a:endParaRPr>
          </a:p>
          <a:p>
            <a:pPr marL="0" indent="0" algn="ctr">
              <a:buFont typeface="Arial" charset="0"/>
              <a:buNone/>
            </a:pPr>
            <a:endParaRPr lang="es-MX" sz="2200" dirty="0">
              <a:latin typeface="Calibri" charset="0"/>
            </a:endParaRPr>
          </a:p>
          <a:p>
            <a:pPr marL="0" indent="0" algn="ctr">
              <a:buFont typeface="Arial" charset="0"/>
              <a:buNone/>
            </a:pPr>
            <a:endParaRPr lang="es-MX" sz="2200" dirty="0">
              <a:latin typeface="Calibri" charset="0"/>
            </a:endParaRPr>
          </a:p>
          <a:p>
            <a:pPr marL="0" indent="0" algn="ctr">
              <a:buFont typeface="Arial" charset="0"/>
              <a:buNone/>
            </a:pPr>
            <a:endParaRPr lang="es-MX" sz="2200" dirty="0">
              <a:latin typeface="Calibri" charset="0"/>
            </a:endParaRPr>
          </a:p>
          <a:p>
            <a:pPr marL="0" indent="0" algn="ctr">
              <a:buFont typeface="Arial" charset="0"/>
              <a:buNone/>
            </a:pPr>
            <a:r>
              <a:rPr lang="es-MX" sz="2000" dirty="0">
                <a:latin typeface="Calibri" charset="0"/>
              </a:rPr>
              <a:t>El enfoque principal del Plan Prosperidad parece estar dirigido a estos propósitos</a:t>
            </a:r>
          </a:p>
          <a:p>
            <a:pPr marL="0" indent="0" algn="ctr">
              <a:buFont typeface="Arial" charset="0"/>
              <a:buNone/>
            </a:pPr>
            <a:endParaRPr lang="es-MX" sz="2000" dirty="0">
              <a:latin typeface="Calibri" charset="0"/>
            </a:endParaRPr>
          </a:p>
          <a:p>
            <a:pPr marL="0" indent="0" algn="ctr">
              <a:buFont typeface="Arial" charset="0"/>
              <a:buNone/>
            </a:pPr>
            <a:endParaRPr lang="es-MX" sz="2000" dirty="0">
              <a:latin typeface="Calibri" charset="0"/>
            </a:endParaRPr>
          </a:p>
          <a:p>
            <a:pPr marL="0" indent="0" algn="ctr">
              <a:buFont typeface="Arial" charset="0"/>
              <a:buNone/>
            </a:pPr>
            <a:endParaRPr lang="es-MX" sz="1800" dirty="0">
              <a:latin typeface="Calibri" charset="0"/>
            </a:endParaRPr>
          </a:p>
          <a:p>
            <a:pPr marL="0" indent="0" algn="ctr">
              <a:buFont typeface="Arial" charset="0"/>
              <a:buNone/>
            </a:pPr>
            <a:endParaRPr lang="es-MX" sz="1900" b="1" dirty="0" smtClean="0">
              <a:latin typeface="Calibri" charset="0"/>
            </a:endParaRPr>
          </a:p>
          <a:p>
            <a:pPr marL="0" indent="0" algn="ctr">
              <a:buFont typeface="Arial" charset="0"/>
              <a:buNone/>
            </a:pPr>
            <a:r>
              <a:rPr lang="es-MX" sz="1900" b="1" dirty="0" smtClean="0">
                <a:latin typeface="Calibri" charset="0"/>
              </a:rPr>
              <a:t>Existe </a:t>
            </a:r>
            <a:r>
              <a:rPr lang="es-MX" sz="1900" b="1" dirty="0">
                <a:latin typeface="Calibri" charset="0"/>
              </a:rPr>
              <a:t>gran preocupación porque profundice el actual modelo económico y porque implemente megaproyectos</a:t>
            </a:r>
          </a:p>
          <a:p>
            <a:pPr marL="0" indent="0" algn="just">
              <a:buFont typeface="Arial" charset="0"/>
              <a:buNone/>
            </a:pPr>
            <a:endParaRPr lang="es-MX" sz="2200" dirty="0">
              <a:latin typeface="Calibri" charset="0"/>
            </a:endParaRPr>
          </a:p>
          <a:p>
            <a:pPr marL="0" indent="0" algn="just">
              <a:buFont typeface="Arial" charset="0"/>
              <a:buNone/>
            </a:pPr>
            <a:endParaRPr lang="es-GT" sz="2200" dirty="0">
              <a:latin typeface="Calibri" charset="0"/>
            </a:endParaRPr>
          </a:p>
        </p:txBody>
      </p:sp>
      <p:sp>
        <p:nvSpPr>
          <p:cNvPr id="2" name="Elipse 1"/>
          <p:cNvSpPr/>
          <p:nvPr/>
        </p:nvSpPr>
        <p:spPr>
          <a:xfrm>
            <a:off x="190500" y="2841625"/>
            <a:ext cx="1933575" cy="1163638"/>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eaLnBrk="1" hangingPunct="1">
              <a:defRPr/>
            </a:pPr>
            <a:r>
              <a:rPr lang="es-MX" b="1" dirty="0">
                <a:solidFill>
                  <a:srgbClr val="000090"/>
                </a:solidFill>
              </a:rPr>
              <a:t>Plan Prosperidad</a:t>
            </a:r>
          </a:p>
        </p:txBody>
      </p:sp>
      <p:sp>
        <p:nvSpPr>
          <p:cNvPr id="3" name="Flecha derecha 2"/>
          <p:cNvSpPr/>
          <p:nvPr/>
        </p:nvSpPr>
        <p:spPr>
          <a:xfrm>
            <a:off x="2339975" y="2841625"/>
            <a:ext cx="1871663" cy="1163638"/>
          </a:xfrm>
          <a:prstGeom prst="rightArrow">
            <a:avLst/>
          </a:prstGeom>
        </p:spPr>
        <p:style>
          <a:lnRef idx="3">
            <a:schemeClr val="lt1"/>
          </a:lnRef>
          <a:fillRef idx="1">
            <a:schemeClr val="accent6"/>
          </a:fillRef>
          <a:effectRef idx="1">
            <a:schemeClr val="accent6"/>
          </a:effectRef>
          <a:fontRef idx="minor">
            <a:schemeClr val="lt1"/>
          </a:fontRef>
        </p:style>
        <p:txBody>
          <a:bodyPr anchor="ctr"/>
          <a:lstStyle/>
          <a:p>
            <a:pPr algn="ctr" eaLnBrk="1" hangingPunct="1">
              <a:defRPr/>
            </a:pPr>
            <a:r>
              <a:rPr lang="es-MX" b="1" dirty="0">
                <a:solidFill>
                  <a:srgbClr val="000090"/>
                </a:solidFill>
              </a:rPr>
              <a:t>Oficialmente pretende </a:t>
            </a:r>
          </a:p>
        </p:txBody>
      </p:sp>
      <p:sp>
        <p:nvSpPr>
          <p:cNvPr id="4" name="Rectángulo 3"/>
          <p:cNvSpPr/>
          <p:nvPr/>
        </p:nvSpPr>
        <p:spPr>
          <a:xfrm>
            <a:off x="4427538" y="2192337"/>
            <a:ext cx="4465637" cy="649288"/>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hangingPunct="1">
              <a:defRPr/>
            </a:pPr>
            <a:r>
              <a:rPr lang="es-MX" b="1" dirty="0">
                <a:solidFill>
                  <a:srgbClr val="000090"/>
                </a:solidFill>
              </a:rPr>
              <a:t>Abordar las causas estructurales que obligan a las personas a migrar </a:t>
            </a:r>
          </a:p>
        </p:txBody>
      </p:sp>
      <p:sp>
        <p:nvSpPr>
          <p:cNvPr id="5" name="Rectángulo 4"/>
          <p:cNvSpPr/>
          <p:nvPr/>
        </p:nvSpPr>
        <p:spPr>
          <a:xfrm>
            <a:off x="4427538" y="3285332"/>
            <a:ext cx="4465637" cy="576262"/>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hangingPunct="1">
              <a:defRPr/>
            </a:pPr>
            <a:r>
              <a:rPr lang="es-MX" b="1" dirty="0">
                <a:solidFill>
                  <a:srgbClr val="000090"/>
                </a:solidFill>
              </a:rPr>
              <a:t>Generar desarrollo y oportunidades de trabajo </a:t>
            </a:r>
          </a:p>
        </p:txBody>
      </p:sp>
      <p:sp>
        <p:nvSpPr>
          <p:cNvPr id="6" name="Rectángulo 5"/>
          <p:cNvSpPr/>
          <p:nvPr/>
        </p:nvSpPr>
        <p:spPr>
          <a:xfrm>
            <a:off x="190500" y="4724400"/>
            <a:ext cx="4021138" cy="792163"/>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r>
              <a:rPr lang="es-MX" sz="1700" b="1" dirty="0">
                <a:solidFill>
                  <a:srgbClr val="000090"/>
                </a:solidFill>
                <a:latin typeface="Calibri" charset="0"/>
                <a:ea typeface="ＭＳ Ｐゴシック" charset="0"/>
                <a:cs typeface="Arial" charset="0"/>
              </a:rPr>
              <a:t>Busca la dinamización del sector productivo con políticas activas de atracción de inversión privada</a:t>
            </a:r>
          </a:p>
        </p:txBody>
      </p:sp>
      <p:sp>
        <p:nvSpPr>
          <p:cNvPr id="7" name="Rectángulo 6"/>
          <p:cNvSpPr/>
          <p:nvPr/>
        </p:nvSpPr>
        <p:spPr>
          <a:xfrm>
            <a:off x="4500563" y="4724400"/>
            <a:ext cx="4392612" cy="792163"/>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r>
              <a:rPr lang="es-MX" sz="1700" b="1" dirty="0">
                <a:solidFill>
                  <a:srgbClr val="000090"/>
                </a:solidFill>
                <a:latin typeface="Calibri" charset="0"/>
                <a:ea typeface="ＭＳ Ｐゴシック" charset="0"/>
                <a:cs typeface="Arial" charset="0"/>
              </a:rPr>
              <a:t>Promoción de algunos sectores económicos: agroindustrial, la industria ligera, el turismo, y el textil  </a:t>
            </a:r>
          </a:p>
        </p:txBody>
      </p:sp>
    </p:spTree>
    <p:extLst>
      <p:ext uri="{BB962C8B-B14F-4D97-AF65-F5344CB8AC3E}">
        <p14:creationId xmlns:p14="http://schemas.microsoft.com/office/powerpoint/2010/main" val="1078247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t="31279" b="26072"/>
          <a:stretch/>
        </p:blipFill>
        <p:spPr>
          <a:xfrm>
            <a:off x="363129" y="1417638"/>
            <a:ext cx="8229600" cy="2633516"/>
          </a:xfrm>
        </p:spPr>
      </p:pic>
      <p:sp>
        <p:nvSpPr>
          <p:cNvPr id="3" name="1 Título"/>
          <p:cNvSpPr>
            <a:spLocks noGrp="1"/>
          </p:cNvSpPr>
          <p:nvPr>
            <p:ph type="title"/>
          </p:nvPr>
        </p:nvSpPr>
        <p:spPr>
          <a:xfrm>
            <a:off x="457200" y="274638"/>
            <a:ext cx="8229600" cy="1143000"/>
          </a:xfrm>
        </p:spPr>
        <p:txBody>
          <a:bodyPr>
            <a:normAutofit/>
          </a:bodyPr>
          <a:lstStyle/>
          <a:p>
            <a:r>
              <a:rPr lang="es-ES_tradnl" b="1" dirty="0" smtClean="0">
                <a:solidFill>
                  <a:srgbClr val="000000"/>
                </a:solidFill>
              </a:rPr>
              <a:t>Signos de esperanza</a:t>
            </a:r>
            <a:endParaRPr lang="es-MX" b="1" dirty="0">
              <a:solidFill>
                <a:srgbClr val="000000"/>
              </a:solidFill>
            </a:endParaRPr>
          </a:p>
        </p:txBody>
      </p:sp>
    </p:spTree>
    <p:extLst>
      <p:ext uri="{BB962C8B-B14F-4D97-AF65-F5344CB8AC3E}">
        <p14:creationId xmlns:p14="http://schemas.microsoft.com/office/powerpoint/2010/main" val="109122552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r>
              <a:rPr lang="es-MX" dirty="0"/>
              <a:t>Red Nacional de Albergues para Migrantes.</a:t>
            </a:r>
          </a:p>
          <a:p>
            <a:r>
              <a:rPr lang="es-MX" dirty="0"/>
              <a:t>Solidaridad de la Sociedad Civil, las Iglesias y la academia comprometida</a:t>
            </a:r>
            <a:r>
              <a:rPr lang="es-MX" dirty="0" smtClean="0"/>
              <a:t>.</a:t>
            </a:r>
          </a:p>
          <a:p>
            <a:r>
              <a:rPr lang="es-MX" dirty="0" smtClean="0"/>
              <a:t>Red solidaria entre las mismas personas migrantes que favorece que muchas personas encuentren un lugar de destino en donde mejorar su condición de vida</a:t>
            </a:r>
            <a:endParaRPr lang="es-MX" dirty="0"/>
          </a:p>
          <a:p>
            <a:endParaRPr lang="es-ES" dirty="0"/>
          </a:p>
        </p:txBody>
      </p:sp>
      <p:sp>
        <p:nvSpPr>
          <p:cNvPr id="4" name="1 Título"/>
          <p:cNvSpPr>
            <a:spLocks noGrp="1"/>
          </p:cNvSpPr>
          <p:nvPr>
            <p:ph type="title"/>
          </p:nvPr>
        </p:nvSpPr>
        <p:spPr/>
        <p:txBody>
          <a:bodyPr>
            <a:normAutofit/>
          </a:bodyPr>
          <a:lstStyle/>
          <a:p>
            <a:r>
              <a:rPr lang="es-ES_tradnl" b="1" dirty="0" smtClean="0">
                <a:solidFill>
                  <a:srgbClr val="000000"/>
                </a:solidFill>
              </a:rPr>
              <a:t>Signos de esperanza</a:t>
            </a:r>
            <a:endParaRPr lang="es-MX" b="1" dirty="0">
              <a:solidFill>
                <a:srgbClr val="000000"/>
              </a:solidFill>
            </a:endParaRPr>
          </a:p>
        </p:txBody>
      </p:sp>
    </p:spTree>
    <p:extLst>
      <p:ext uri="{BB962C8B-B14F-4D97-AF65-F5344CB8AC3E}">
        <p14:creationId xmlns:p14="http://schemas.microsoft.com/office/powerpoint/2010/main" val="409983233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Signos de esperanza</a:t>
            </a:r>
            <a:endParaRPr lang="es-ES" b="1" dirty="0"/>
          </a:p>
        </p:txBody>
      </p:sp>
      <p:sp>
        <p:nvSpPr>
          <p:cNvPr id="3" name="Marcador de contenido 2"/>
          <p:cNvSpPr>
            <a:spLocks noGrp="1"/>
          </p:cNvSpPr>
          <p:nvPr>
            <p:ph idx="1"/>
          </p:nvPr>
        </p:nvSpPr>
        <p:spPr/>
        <p:txBody>
          <a:bodyPr/>
          <a:lstStyle/>
          <a:p>
            <a:pPr marL="0" indent="0">
              <a:buNone/>
            </a:pPr>
            <a:r>
              <a:rPr lang="fi-FI" b="1" dirty="0" err="1" smtClean="0"/>
              <a:t>Remesas</a:t>
            </a:r>
            <a:r>
              <a:rPr lang="fi-FI" b="1" dirty="0" smtClean="0"/>
              <a:t> en el </a:t>
            </a:r>
            <a:r>
              <a:rPr lang="fi-FI" b="1" dirty="0" err="1" smtClean="0"/>
              <a:t>año</a:t>
            </a:r>
            <a:r>
              <a:rPr lang="fi-FI" b="1" dirty="0" smtClean="0"/>
              <a:t> 2015:</a:t>
            </a:r>
          </a:p>
          <a:p>
            <a:r>
              <a:rPr lang="fi-FI" b="1" dirty="0" smtClean="0"/>
              <a:t>581,640</a:t>
            </a:r>
            <a:r>
              <a:rPr lang="fi-FI" dirty="0" smtClean="0"/>
              <a:t> </a:t>
            </a:r>
            <a:r>
              <a:rPr lang="fi-FI" dirty="0" err="1" smtClean="0"/>
              <a:t>Millones</a:t>
            </a:r>
            <a:r>
              <a:rPr lang="fi-FI" dirty="0" smtClean="0"/>
              <a:t> de </a:t>
            </a:r>
            <a:r>
              <a:rPr lang="fi-FI" dirty="0" err="1" smtClean="0"/>
              <a:t>dólares</a:t>
            </a:r>
            <a:r>
              <a:rPr lang="fi-FI" dirty="0" smtClean="0"/>
              <a:t> en el </a:t>
            </a:r>
            <a:r>
              <a:rPr lang="fi-FI" dirty="0" err="1" smtClean="0"/>
              <a:t>mundo</a:t>
            </a:r>
            <a:endParaRPr lang="es-ES" dirty="0"/>
          </a:p>
        </p:txBody>
      </p:sp>
    </p:spTree>
    <p:extLst>
      <p:ext uri="{BB962C8B-B14F-4D97-AF65-F5344CB8AC3E}">
        <p14:creationId xmlns:p14="http://schemas.microsoft.com/office/powerpoint/2010/main" val="2034521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Signos de esperanza</a:t>
            </a:r>
            <a:endParaRPr lang="es-ES" b="1" dirty="0"/>
          </a:p>
        </p:txBody>
      </p:sp>
      <p:sp>
        <p:nvSpPr>
          <p:cNvPr id="3" name="Marcador de contenido 2"/>
          <p:cNvSpPr>
            <a:spLocks noGrp="1"/>
          </p:cNvSpPr>
          <p:nvPr>
            <p:ph idx="1"/>
          </p:nvPr>
        </p:nvSpPr>
        <p:spPr/>
        <p:txBody>
          <a:bodyPr>
            <a:normAutofit fontScale="70000" lnSpcReduction="20000"/>
          </a:bodyPr>
          <a:lstStyle/>
          <a:p>
            <a:pPr algn="just"/>
            <a:r>
              <a:rPr lang="es-ES" dirty="0"/>
              <a:t>Este año, se espera que los migrantes internacionales superen los 250 millones, un nivel sin precedentes, a medida que la gente sale a buscar mejores oportunidades económicas. </a:t>
            </a:r>
            <a:endParaRPr lang="es-ES" dirty="0" smtClean="0"/>
          </a:p>
          <a:p>
            <a:pPr algn="just"/>
            <a:r>
              <a:rPr lang="es-ES" dirty="0" smtClean="0"/>
              <a:t>Como </a:t>
            </a:r>
            <a:r>
              <a:rPr lang="es-ES" dirty="0"/>
              <a:t>demostración de su repercusión </a:t>
            </a:r>
            <a:r>
              <a:rPr lang="es-ES" dirty="0" smtClean="0"/>
              <a:t>económica</a:t>
            </a:r>
            <a:r>
              <a:rPr lang="es-ES" dirty="0"/>
              <a:t>, este año los migrantes internacionales enviarán USD 601 000 millones a sus familias en los países de origen. De este total, las </a:t>
            </a:r>
            <a:r>
              <a:rPr lang="es-ES" dirty="0" smtClean="0"/>
              <a:t>economías en crecimiento </a:t>
            </a:r>
            <a:r>
              <a:rPr lang="es-ES" dirty="0"/>
              <a:t>recibirán USD 441 000 millones, según el </a:t>
            </a:r>
            <a:r>
              <a:rPr lang="es-ES" b="1" i="1" dirty="0"/>
              <a:t>Libro de datos sobre migración y remesas 2016,</a:t>
            </a:r>
            <a:r>
              <a:rPr lang="es-ES" dirty="0"/>
              <a:t> publicado a instancias de la Asociación Mundial de Conocimientos sobre Migración y Desarrollo (KNOMAD, por sus siglas en inglés) del Grupo Banco Mundial.</a:t>
            </a:r>
          </a:p>
          <a:p>
            <a:pPr marL="0" indent="0" algn="just">
              <a:buNone/>
            </a:pPr>
            <a:endParaRPr lang="es-ES" dirty="0"/>
          </a:p>
          <a:p>
            <a:pPr algn="just"/>
            <a:r>
              <a:rPr lang="es-ES" dirty="0" smtClean="0"/>
              <a:t>Fuente: Banco Mundial</a:t>
            </a:r>
            <a:endParaRPr lang="es-ES" dirty="0"/>
          </a:p>
        </p:txBody>
      </p:sp>
    </p:spTree>
    <p:extLst>
      <p:ext uri="{BB962C8B-B14F-4D97-AF65-F5344CB8AC3E}">
        <p14:creationId xmlns:p14="http://schemas.microsoft.com/office/powerpoint/2010/main" val="277098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La búsqueda en la Migración</a:t>
            </a:r>
            <a:endParaRPr lang="es-ES" dirty="0"/>
          </a:p>
        </p:txBody>
      </p:sp>
      <p:sp>
        <p:nvSpPr>
          <p:cNvPr id="3" name="Marcador de contenido 2"/>
          <p:cNvSpPr>
            <a:spLocks noGrp="1"/>
          </p:cNvSpPr>
          <p:nvPr>
            <p:ph idx="1"/>
          </p:nvPr>
        </p:nvSpPr>
        <p:spPr/>
        <p:txBody>
          <a:bodyPr/>
          <a:lstStyle/>
          <a:p>
            <a:pPr algn="ctr"/>
            <a:endParaRPr lang="es-ES" dirty="0" smtClean="0"/>
          </a:p>
          <a:p>
            <a:pPr marL="0" indent="0" algn="ctr">
              <a:buNone/>
            </a:pPr>
            <a:r>
              <a:rPr lang="es-ES" dirty="0" smtClean="0"/>
              <a:t>“Aquí </a:t>
            </a:r>
            <a:r>
              <a:rPr lang="es-ES" dirty="0"/>
              <a:t>no hay trabajo, y lo que hay te pagan muy poco, no alcanza, </a:t>
            </a:r>
            <a:r>
              <a:rPr lang="es-ES" b="1" dirty="0"/>
              <a:t>por eso vamos por vida, aunque la perdamos en el camino</a:t>
            </a:r>
            <a:r>
              <a:rPr lang="es-ES" dirty="0"/>
              <a:t>”</a:t>
            </a:r>
            <a:r>
              <a:rPr lang="es-ES" dirty="0" smtClean="0"/>
              <a:t>.</a:t>
            </a:r>
          </a:p>
          <a:p>
            <a:pPr marL="0" indent="0" algn="ctr">
              <a:buNone/>
            </a:pPr>
            <a:r>
              <a:rPr lang="es-ES" dirty="0" smtClean="0"/>
              <a:t> </a:t>
            </a:r>
            <a:endParaRPr lang="es-ES" dirty="0"/>
          </a:p>
          <a:p>
            <a:pPr marL="0" indent="0" algn="ctr">
              <a:buNone/>
            </a:pPr>
            <a:r>
              <a:rPr lang="es-ES" dirty="0"/>
              <a:t>Juana de los Santos, </a:t>
            </a:r>
            <a:r>
              <a:rPr lang="es-ES" dirty="0" err="1"/>
              <a:t>Lindavista</a:t>
            </a:r>
            <a:r>
              <a:rPr lang="es-ES" dirty="0"/>
              <a:t>, Tlapa, Guerrero, 2012. </a:t>
            </a:r>
          </a:p>
          <a:p>
            <a:endParaRPr lang="es-ES" dirty="0"/>
          </a:p>
        </p:txBody>
      </p:sp>
      <p:sp>
        <p:nvSpPr>
          <p:cNvPr id="4" name="Marcador de pie de página 3"/>
          <p:cNvSpPr>
            <a:spLocks noGrp="1"/>
          </p:cNvSpPr>
          <p:nvPr>
            <p:ph type="ftr" sz="quarter" idx="11"/>
          </p:nvPr>
        </p:nvSpPr>
        <p:spPr>
          <a:xfrm>
            <a:off x="317500" y="6356350"/>
            <a:ext cx="8597900" cy="365125"/>
          </a:xfrm>
        </p:spPr>
        <p:txBody>
          <a:bodyPr/>
          <a:lstStyle/>
          <a:p>
            <a:pPr algn="l"/>
            <a:r>
              <a:rPr lang="es-ES" sz="1000" dirty="0" err="1" smtClean="0"/>
              <a:t>INFORME-La-Montaña-de-Guerrero-Tierra-de-Mujeres-Mirantes.pdf</a:t>
            </a:r>
            <a:r>
              <a:rPr lang="es-ES" sz="1000" dirty="0" smtClean="0"/>
              <a:t>, </a:t>
            </a:r>
            <a:r>
              <a:rPr lang="es-ES" sz="1000" dirty="0" err="1" smtClean="0"/>
              <a:t>pag</a:t>
            </a:r>
            <a:r>
              <a:rPr lang="es-ES" sz="1000" dirty="0" smtClean="0"/>
              <a:t>. 9.</a:t>
            </a:r>
            <a:endParaRPr lang="es-ES" sz="1000" dirty="0"/>
          </a:p>
        </p:txBody>
      </p:sp>
    </p:spTree>
    <p:extLst>
      <p:ext uri="{BB962C8B-B14F-4D97-AF65-F5344CB8AC3E}">
        <p14:creationId xmlns:p14="http://schemas.microsoft.com/office/powerpoint/2010/main" val="384478462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Signos de esperanza</a:t>
            </a:r>
            <a:endParaRPr lang="es-ES" b="1" dirty="0"/>
          </a:p>
        </p:txBody>
      </p:sp>
      <p:sp>
        <p:nvSpPr>
          <p:cNvPr id="3" name="Marcador de contenido 2"/>
          <p:cNvSpPr>
            <a:spLocks noGrp="1"/>
          </p:cNvSpPr>
          <p:nvPr>
            <p:ph idx="1"/>
          </p:nvPr>
        </p:nvSpPr>
        <p:spPr/>
        <p:txBody>
          <a:bodyPr>
            <a:normAutofit fontScale="77500" lnSpcReduction="20000"/>
          </a:bodyPr>
          <a:lstStyle/>
          <a:p>
            <a:pPr algn="just"/>
            <a:r>
              <a:rPr lang="es-ES" dirty="0" smtClean="0"/>
              <a:t>Estados </a:t>
            </a:r>
            <a:r>
              <a:rPr lang="es-ES" dirty="0"/>
              <a:t>Unidos fue el país desde donde se origina la mayor cantidad de remesas, con flujos de salida estimados en USD 56 000 millones en 2014, seguido por Arabia Saudita (USD 37 000 millones) y Rusia (USD 33 000 millones). </a:t>
            </a:r>
            <a:endParaRPr lang="es-ES" dirty="0" smtClean="0"/>
          </a:p>
          <a:p>
            <a:pPr algn="just"/>
            <a:r>
              <a:rPr lang="es-ES" dirty="0" smtClean="0"/>
              <a:t>El </a:t>
            </a:r>
            <a:r>
              <a:rPr lang="es-ES" dirty="0"/>
              <a:t>principal país receptor es India, con una cifra estimada en USD 72 000 millones en 2015, seguido por China (USD 64 000 millones</a:t>
            </a:r>
            <a:r>
              <a:rPr lang="es-ES" dirty="0" smtClean="0"/>
              <a:t>), </a:t>
            </a:r>
            <a:r>
              <a:rPr lang="es-ES" dirty="0"/>
              <a:t>Filipinas (USD 30 000 </a:t>
            </a:r>
            <a:r>
              <a:rPr lang="es-ES" dirty="0" smtClean="0"/>
              <a:t>millones) y México (</a:t>
            </a:r>
            <a:r>
              <a:rPr lang="es-ES" dirty="0"/>
              <a:t>25 mil millones</a:t>
            </a:r>
            <a:r>
              <a:rPr lang="es-ES" dirty="0" smtClean="0"/>
              <a:t>).</a:t>
            </a:r>
          </a:p>
          <a:p>
            <a:pPr algn="just"/>
            <a:endParaRPr lang="es-ES" dirty="0"/>
          </a:p>
          <a:p>
            <a:pPr algn="just"/>
            <a:r>
              <a:rPr lang="es-ES" dirty="0" smtClean="0"/>
              <a:t>Fuente: Banco Mundial</a:t>
            </a:r>
            <a:endParaRPr lang="es-ES" dirty="0"/>
          </a:p>
        </p:txBody>
      </p:sp>
    </p:spTree>
    <p:extLst>
      <p:ext uri="{BB962C8B-B14F-4D97-AF65-F5344CB8AC3E}">
        <p14:creationId xmlns:p14="http://schemas.microsoft.com/office/powerpoint/2010/main" val="541173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t="26069" b="45957"/>
          <a:stretch/>
        </p:blipFill>
        <p:spPr>
          <a:xfrm>
            <a:off x="457200" y="1441035"/>
            <a:ext cx="8229600" cy="1727403"/>
          </a:xfrm>
        </p:spPr>
      </p:pic>
      <p:sp>
        <p:nvSpPr>
          <p:cNvPr id="3" name="1 Título"/>
          <p:cNvSpPr>
            <a:spLocks noGrp="1"/>
          </p:cNvSpPr>
          <p:nvPr>
            <p:ph type="title"/>
          </p:nvPr>
        </p:nvSpPr>
        <p:spPr>
          <a:xfrm>
            <a:off x="457200" y="274638"/>
            <a:ext cx="8229600" cy="1143000"/>
          </a:xfrm>
        </p:spPr>
        <p:txBody>
          <a:bodyPr>
            <a:normAutofit/>
          </a:bodyPr>
          <a:lstStyle/>
          <a:p>
            <a:r>
              <a:rPr lang="es-ES_tradnl" b="1" dirty="0" smtClean="0">
                <a:solidFill>
                  <a:srgbClr val="000000"/>
                </a:solidFill>
              </a:rPr>
              <a:t>Signos de esperanza</a:t>
            </a:r>
            <a:endParaRPr lang="es-MX" b="1" dirty="0">
              <a:solidFill>
                <a:srgbClr val="000000"/>
              </a:solidFill>
            </a:endParaRPr>
          </a:p>
        </p:txBody>
      </p:sp>
    </p:spTree>
    <p:extLst>
      <p:ext uri="{BB962C8B-B14F-4D97-AF65-F5344CB8AC3E}">
        <p14:creationId xmlns:p14="http://schemas.microsoft.com/office/powerpoint/2010/main" val="387288308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t="34506" b="13351"/>
          <a:stretch/>
        </p:blipFill>
        <p:spPr>
          <a:xfrm>
            <a:off x="457200" y="1506180"/>
            <a:ext cx="8229600" cy="3219731"/>
          </a:xfrm>
        </p:spPr>
      </p:pic>
      <p:sp>
        <p:nvSpPr>
          <p:cNvPr id="3" name="1 Título"/>
          <p:cNvSpPr>
            <a:spLocks noGrp="1"/>
          </p:cNvSpPr>
          <p:nvPr>
            <p:ph type="title"/>
          </p:nvPr>
        </p:nvSpPr>
        <p:spPr>
          <a:xfrm>
            <a:off x="457200" y="274638"/>
            <a:ext cx="8229600" cy="1143000"/>
          </a:xfrm>
        </p:spPr>
        <p:txBody>
          <a:bodyPr>
            <a:normAutofit/>
          </a:bodyPr>
          <a:lstStyle/>
          <a:p>
            <a:r>
              <a:rPr lang="es-ES_tradnl" b="1" dirty="0" smtClean="0">
                <a:solidFill>
                  <a:srgbClr val="000000"/>
                </a:solidFill>
              </a:rPr>
              <a:t>Signos de esperanza</a:t>
            </a:r>
            <a:endParaRPr lang="es-MX" b="1" dirty="0">
              <a:solidFill>
                <a:srgbClr val="000000"/>
              </a:solidFill>
            </a:endParaRPr>
          </a:p>
        </p:txBody>
      </p:sp>
    </p:spTree>
    <p:extLst>
      <p:ext uri="{BB962C8B-B14F-4D97-AF65-F5344CB8AC3E}">
        <p14:creationId xmlns:p14="http://schemas.microsoft.com/office/powerpoint/2010/main" val="19698035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45335" y="2578921"/>
            <a:ext cx="5415823" cy="1362075"/>
          </a:xfrm>
        </p:spPr>
        <p:txBody>
          <a:bodyPr/>
          <a:lstStyle/>
          <a:p>
            <a:r>
              <a:rPr lang="es-ES" dirty="0" smtClean="0"/>
              <a:t>El plan frontera sur</a:t>
            </a:r>
            <a:endParaRPr lang="es-ES" dirty="0"/>
          </a:p>
        </p:txBody>
      </p:sp>
      <p:sp>
        <p:nvSpPr>
          <p:cNvPr id="3" name="Marcador de texto 2"/>
          <p:cNvSpPr>
            <a:spLocks noGrp="1"/>
          </p:cNvSpPr>
          <p:nvPr>
            <p:ph type="body" idx="1"/>
          </p:nvPr>
        </p:nvSpPr>
        <p:spPr>
          <a:xfrm>
            <a:off x="816384" y="846575"/>
            <a:ext cx="6721059" cy="1500187"/>
          </a:xfrm>
        </p:spPr>
        <p:txBody>
          <a:bodyPr>
            <a:normAutofit/>
          </a:bodyPr>
          <a:lstStyle/>
          <a:p>
            <a:pPr algn="ctr"/>
            <a:r>
              <a:rPr lang="es-ES" sz="4000" b="1" dirty="0" smtClean="0">
                <a:solidFill>
                  <a:srgbClr val="000000"/>
                </a:solidFill>
              </a:rPr>
              <a:t>La respuesta del gobierno</a:t>
            </a:r>
            <a:endParaRPr lang="es-ES" sz="4000" b="1" dirty="0">
              <a:solidFill>
                <a:srgbClr val="000000"/>
              </a:solidFill>
            </a:endParaRPr>
          </a:p>
        </p:txBody>
      </p:sp>
    </p:spTree>
    <p:extLst>
      <p:ext uri="{BB962C8B-B14F-4D97-AF65-F5344CB8AC3E}">
        <p14:creationId xmlns:p14="http://schemas.microsoft.com/office/powerpoint/2010/main" val="40496615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Datos duros </a:t>
            </a:r>
            <a:endParaRPr lang="es-MX" dirty="0"/>
          </a:p>
        </p:txBody>
      </p:sp>
      <p:graphicFrame>
        <p:nvGraphicFramePr>
          <p:cNvPr id="5" name="Table 4"/>
          <p:cNvGraphicFramePr>
            <a:graphicFrameLocks noGrp="1"/>
          </p:cNvGraphicFramePr>
          <p:nvPr>
            <p:extLst>
              <p:ext uri="{D42A27DB-BD31-4B8C-83A1-F6EECF244321}">
                <p14:modId xmlns:p14="http://schemas.microsoft.com/office/powerpoint/2010/main" val="532471968"/>
              </p:ext>
            </p:extLst>
          </p:nvPr>
        </p:nvGraphicFramePr>
        <p:xfrm>
          <a:off x="1259632" y="2780928"/>
          <a:ext cx="6567128" cy="1341119"/>
        </p:xfrm>
        <a:graphic>
          <a:graphicData uri="http://schemas.openxmlformats.org/drawingml/2006/table">
            <a:tbl>
              <a:tblPr firstRow="1" bandRow="1">
                <a:tableStyleId>{5C22544A-7EE6-4342-B048-85BDC9FD1C3A}</a:tableStyleId>
              </a:tblPr>
              <a:tblGrid>
                <a:gridCol w="1641782"/>
                <a:gridCol w="1641782"/>
                <a:gridCol w="1641782"/>
                <a:gridCol w="1641782"/>
              </a:tblGrid>
              <a:tr h="139040">
                <a:tc>
                  <a:txBody>
                    <a:bodyPr/>
                    <a:lstStyle/>
                    <a:p>
                      <a:endParaRPr lang="en-US" sz="2800" dirty="0"/>
                    </a:p>
                  </a:txBody>
                  <a:tcPr/>
                </a:tc>
                <a:tc>
                  <a:txBody>
                    <a:bodyPr/>
                    <a:lstStyle/>
                    <a:p>
                      <a:r>
                        <a:rPr lang="en-US" sz="2800" dirty="0" smtClean="0"/>
                        <a:t>2014</a:t>
                      </a:r>
                      <a:endParaRPr lang="en-US" sz="2800" dirty="0"/>
                    </a:p>
                  </a:txBody>
                  <a:tcPr/>
                </a:tc>
                <a:tc>
                  <a:txBody>
                    <a:bodyPr/>
                    <a:lstStyle/>
                    <a:p>
                      <a:r>
                        <a:rPr lang="en-US" sz="2800" dirty="0" smtClean="0"/>
                        <a:t>2015</a:t>
                      </a:r>
                      <a:endParaRPr lang="en-US" sz="2800" dirty="0"/>
                    </a:p>
                  </a:txBody>
                  <a:tcPr/>
                </a:tc>
                <a:tc>
                  <a:txBody>
                    <a:bodyPr/>
                    <a:lstStyle/>
                    <a:p>
                      <a:r>
                        <a:rPr lang="en-US" sz="2800" dirty="0" smtClean="0"/>
                        <a:t>%</a:t>
                      </a:r>
                      <a:endParaRPr lang="en-US" sz="2800" dirty="0"/>
                    </a:p>
                  </a:txBody>
                  <a:tcPr/>
                </a:tc>
              </a:tr>
              <a:tr h="129912">
                <a:tc>
                  <a:txBody>
                    <a:bodyPr/>
                    <a:lstStyle/>
                    <a:p>
                      <a:r>
                        <a:rPr lang="en-US" sz="2400" dirty="0" err="1" smtClean="0"/>
                        <a:t>Eventos</a:t>
                      </a:r>
                      <a:r>
                        <a:rPr lang="en-US" sz="2400" dirty="0" smtClean="0"/>
                        <a:t> </a:t>
                      </a:r>
                    </a:p>
                    <a:p>
                      <a:r>
                        <a:rPr lang="en-US" sz="2400" dirty="0" err="1" smtClean="0"/>
                        <a:t>detención</a:t>
                      </a:r>
                      <a:endParaRPr lang="en-US" sz="2400" dirty="0"/>
                    </a:p>
                  </a:txBody>
                  <a:tcPr/>
                </a:tc>
                <a:tc>
                  <a:txBody>
                    <a:bodyPr/>
                    <a:lstStyle/>
                    <a:p>
                      <a:r>
                        <a:rPr lang="en-US" sz="2800" dirty="0" smtClean="0"/>
                        <a:t>127,149</a:t>
                      </a:r>
                      <a:endParaRPr lang="en-US" sz="2800" dirty="0"/>
                    </a:p>
                  </a:txBody>
                  <a:tcPr/>
                </a:tc>
                <a:tc>
                  <a:txBody>
                    <a:bodyPr/>
                    <a:lstStyle/>
                    <a:p>
                      <a:r>
                        <a:rPr lang="en-US" sz="2800" dirty="0" smtClean="0"/>
                        <a:t>190,366</a:t>
                      </a:r>
                      <a:endParaRPr lang="en-US" sz="2800" dirty="0"/>
                    </a:p>
                  </a:txBody>
                  <a:tcPr/>
                </a:tc>
                <a:tc>
                  <a:txBody>
                    <a:bodyPr/>
                    <a:lstStyle/>
                    <a:p>
                      <a:r>
                        <a:rPr lang="en-US" sz="2800" dirty="0" smtClean="0"/>
                        <a:t>67 %</a:t>
                      </a:r>
                      <a:endParaRPr lang="en-US" sz="2800" dirty="0"/>
                    </a:p>
                  </a:txBody>
                  <a:tcPr/>
                </a:tc>
              </a:tr>
            </a:tbl>
          </a:graphicData>
        </a:graphic>
      </p:graphicFrame>
      <p:sp>
        <p:nvSpPr>
          <p:cNvPr id="7" name="TextBox 6"/>
          <p:cNvSpPr txBox="1"/>
          <p:nvPr/>
        </p:nvSpPr>
        <p:spPr>
          <a:xfrm>
            <a:off x="4427984" y="5949280"/>
            <a:ext cx="4100060" cy="461665"/>
          </a:xfrm>
          <a:prstGeom prst="rect">
            <a:avLst/>
          </a:prstGeom>
          <a:noFill/>
        </p:spPr>
        <p:txBody>
          <a:bodyPr wrap="square" rtlCol="0">
            <a:spAutoFit/>
          </a:bodyPr>
          <a:lstStyle/>
          <a:p>
            <a:pPr algn="r"/>
            <a:r>
              <a:rPr lang="en-US" sz="1200" dirty="0" smtClean="0"/>
              <a:t>*</a:t>
            </a:r>
            <a:r>
              <a:rPr lang="en-US" sz="1200" dirty="0" err="1" smtClean="0"/>
              <a:t>Dato</a:t>
            </a:r>
            <a:r>
              <a:rPr lang="en-US" sz="1200" dirty="0" smtClean="0"/>
              <a:t> al primer </a:t>
            </a:r>
            <a:r>
              <a:rPr lang="en-US" sz="1200" dirty="0" err="1" smtClean="0"/>
              <a:t>bimestre</a:t>
            </a:r>
            <a:r>
              <a:rPr lang="en-US" sz="1200" dirty="0" smtClean="0"/>
              <a:t> del </a:t>
            </a:r>
            <a:r>
              <a:rPr lang="en-US" sz="1200" dirty="0" err="1" smtClean="0"/>
              <a:t>año</a:t>
            </a:r>
            <a:r>
              <a:rPr lang="en-US" sz="1200" dirty="0" smtClean="0"/>
              <a:t>.</a:t>
            </a:r>
          </a:p>
          <a:p>
            <a:pPr algn="r"/>
            <a:r>
              <a:rPr lang="en-US" sz="1200" dirty="0" err="1" smtClean="0"/>
              <a:t>Fuente</a:t>
            </a:r>
            <a:r>
              <a:rPr lang="en-US" sz="1200" dirty="0" smtClean="0"/>
              <a:t>: </a:t>
            </a:r>
            <a:r>
              <a:rPr lang="en-US" sz="1200" dirty="0" err="1" smtClean="0"/>
              <a:t>Estadísticas</a:t>
            </a:r>
            <a:r>
              <a:rPr lang="en-US" sz="1200" dirty="0" smtClean="0"/>
              <a:t> de la </a:t>
            </a:r>
            <a:r>
              <a:rPr lang="en-US" sz="1200" dirty="0" err="1" smtClean="0"/>
              <a:t>Unidad</a:t>
            </a:r>
            <a:r>
              <a:rPr lang="en-US" sz="1200" dirty="0" smtClean="0"/>
              <a:t> de </a:t>
            </a:r>
            <a:r>
              <a:rPr lang="en-US" sz="1200" dirty="0" err="1" smtClean="0"/>
              <a:t>Política</a:t>
            </a:r>
            <a:r>
              <a:rPr lang="en-US" sz="1200" dirty="0" smtClean="0"/>
              <a:t> </a:t>
            </a:r>
            <a:r>
              <a:rPr lang="en-US" sz="1200" dirty="0" err="1" smtClean="0"/>
              <a:t>Migrator</a:t>
            </a:r>
            <a:r>
              <a:rPr lang="en-US" sz="1200" dirty="0" err="1"/>
              <a:t>i</a:t>
            </a:r>
            <a:r>
              <a:rPr lang="en-US" sz="1200" dirty="0" err="1" smtClean="0"/>
              <a:t>a</a:t>
            </a:r>
            <a:r>
              <a:rPr lang="en-US" sz="1200" dirty="0" smtClean="0"/>
              <a:t>.</a:t>
            </a:r>
          </a:p>
        </p:txBody>
      </p:sp>
      <p:sp>
        <p:nvSpPr>
          <p:cNvPr id="3" name="TextBox 2"/>
          <p:cNvSpPr txBox="1"/>
          <p:nvPr/>
        </p:nvSpPr>
        <p:spPr>
          <a:xfrm>
            <a:off x="2555776" y="4653136"/>
            <a:ext cx="4634602" cy="461665"/>
          </a:xfrm>
          <a:prstGeom prst="rect">
            <a:avLst/>
          </a:prstGeom>
          <a:noFill/>
        </p:spPr>
        <p:txBody>
          <a:bodyPr wrap="none" rtlCol="0">
            <a:spAutoFit/>
          </a:bodyPr>
          <a:lstStyle/>
          <a:p>
            <a:r>
              <a:rPr lang="en-US" sz="2400" dirty="0" smtClean="0"/>
              <a:t>2016: 22,678 </a:t>
            </a:r>
            <a:r>
              <a:rPr lang="en-US" sz="2400" dirty="0" err="1" smtClean="0"/>
              <a:t>eventos</a:t>
            </a:r>
            <a:r>
              <a:rPr lang="en-US" sz="2400" dirty="0" smtClean="0"/>
              <a:t> de </a:t>
            </a:r>
            <a:r>
              <a:rPr lang="en-US" sz="2400" dirty="0" err="1" smtClean="0"/>
              <a:t>detención</a:t>
            </a:r>
            <a:endParaRPr lang="en-US" sz="2400" dirty="0"/>
          </a:p>
        </p:txBody>
      </p:sp>
    </p:spTree>
    <p:extLst>
      <p:ext uri="{BB962C8B-B14F-4D97-AF65-F5344CB8AC3E}">
        <p14:creationId xmlns:p14="http://schemas.microsoft.com/office/powerpoint/2010/main" val="59571746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b="1" dirty="0" smtClean="0"/>
              <a:t>Programa de Frontera sur</a:t>
            </a:r>
            <a:endParaRPr lang="es-MX" b="1" dirty="0"/>
          </a:p>
        </p:txBody>
      </p:sp>
      <p:sp>
        <p:nvSpPr>
          <p:cNvPr id="3" name="2 Marcador de contenido"/>
          <p:cNvSpPr>
            <a:spLocks noGrp="1"/>
          </p:cNvSpPr>
          <p:nvPr>
            <p:ph idx="1"/>
          </p:nvPr>
        </p:nvSpPr>
        <p:spPr/>
        <p:txBody>
          <a:bodyPr>
            <a:normAutofit lnSpcReduction="10000"/>
          </a:bodyPr>
          <a:lstStyle/>
          <a:p>
            <a:r>
              <a:rPr lang="es-MX" dirty="0" smtClean="0"/>
              <a:t>2015: Aumento significativo de detenciones y deportaciones de personas migrantes.  </a:t>
            </a:r>
          </a:p>
          <a:p>
            <a:r>
              <a:rPr lang="es-MX" dirty="0" smtClean="0"/>
              <a:t>2016: 22, 678 eventos de detención /17,078  eventos de detención de PCA. </a:t>
            </a:r>
          </a:p>
          <a:p>
            <a:r>
              <a:rPr lang="es-MX" dirty="0" smtClean="0"/>
              <a:t>Chiapas, Tabasco, </a:t>
            </a:r>
            <a:r>
              <a:rPr lang="es-MX" dirty="0"/>
              <a:t>V</a:t>
            </a:r>
            <a:r>
              <a:rPr lang="es-MX" dirty="0" smtClean="0"/>
              <a:t>eracruz y Oaxaca concentran </a:t>
            </a:r>
            <a:r>
              <a:rPr lang="es-MX" smtClean="0"/>
              <a:t>el 75.3 </a:t>
            </a:r>
            <a:r>
              <a:rPr lang="es-MX" dirty="0" smtClean="0"/>
              <a:t>%.</a:t>
            </a:r>
          </a:p>
          <a:p>
            <a:r>
              <a:rPr lang="es-MX" dirty="0" smtClean="0"/>
              <a:t>S</a:t>
            </a:r>
            <a:r>
              <a:rPr lang="en-US" dirty="0" smtClean="0"/>
              <a:t>e</a:t>
            </a:r>
            <a:r>
              <a:rPr lang="es-MX" dirty="0" smtClean="0"/>
              <a:t>guidos de Tamaulipas</a:t>
            </a:r>
            <a:r>
              <a:rPr lang="es-MX" dirty="0"/>
              <a:t> </a:t>
            </a:r>
            <a:r>
              <a:rPr lang="es-MX" dirty="0" smtClean="0"/>
              <a:t>y  San Luis Potosí.</a:t>
            </a:r>
          </a:p>
          <a:p>
            <a:endParaRPr lang="es-MX" dirty="0" smtClean="0"/>
          </a:p>
          <a:p>
            <a:pPr marL="0" indent="0">
              <a:buNone/>
            </a:pPr>
            <a:endParaRPr lang="es-MX" dirty="0" smtClean="0"/>
          </a:p>
          <a:p>
            <a:pPr marL="0" indent="0">
              <a:buNone/>
            </a:pPr>
            <a:endParaRPr lang="es-MX" dirty="0"/>
          </a:p>
        </p:txBody>
      </p:sp>
    </p:spTree>
    <p:extLst>
      <p:ext uri="{BB962C8B-B14F-4D97-AF65-F5344CB8AC3E}">
        <p14:creationId xmlns:p14="http://schemas.microsoft.com/office/powerpoint/2010/main" val="426509287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39"/>
            <a:ext cx="8229600" cy="1143000"/>
          </a:xfrm>
        </p:spPr>
        <p:txBody>
          <a:bodyPr/>
          <a:lstStyle/>
          <a:p>
            <a:r>
              <a:rPr lang="en-US" dirty="0" err="1" smtClean="0"/>
              <a:t>Corporaciones</a:t>
            </a:r>
            <a:r>
              <a:rPr lang="en-US" dirty="0" smtClean="0"/>
              <a:t> </a:t>
            </a:r>
            <a:r>
              <a:rPr lang="en-US" dirty="0" err="1" smtClean="0"/>
              <a:t>policiacas</a:t>
            </a:r>
            <a:endParaRPr lang="en-US" dirty="0"/>
          </a:p>
        </p:txBody>
      </p:sp>
      <p:sp>
        <p:nvSpPr>
          <p:cNvPr id="4" name="Content Placeholder 3"/>
          <p:cNvSpPr txBox="1">
            <a:spLocks noGrp="1"/>
          </p:cNvSpPr>
          <p:nvPr>
            <p:ph idx="1"/>
          </p:nvPr>
        </p:nvSpPr>
        <p:spPr>
          <a:xfrm>
            <a:off x="539552" y="1177339"/>
            <a:ext cx="3256161" cy="4596130"/>
          </a:xfrm>
          <a:prstGeom prst="rect">
            <a:avLst/>
          </a:prstGeom>
          <a:noFill/>
        </p:spPr>
        <p:txBody>
          <a:bodyPr wrap="square" rtlCol="0">
            <a:spAutoFit/>
          </a:bodyPr>
          <a:lstStyle/>
          <a:p>
            <a:r>
              <a:rPr lang="en-US" dirty="0" err="1" smtClean="0"/>
              <a:t>Policía</a:t>
            </a:r>
            <a:r>
              <a:rPr lang="en-US" dirty="0" smtClean="0"/>
              <a:t> Federal  </a:t>
            </a:r>
          </a:p>
          <a:p>
            <a:r>
              <a:rPr lang="en-US" dirty="0" err="1" smtClean="0"/>
              <a:t>Policía</a:t>
            </a:r>
            <a:r>
              <a:rPr lang="en-US" dirty="0" smtClean="0"/>
              <a:t> </a:t>
            </a:r>
            <a:r>
              <a:rPr lang="en-US" dirty="0" err="1" smtClean="0"/>
              <a:t>Estatal</a:t>
            </a:r>
            <a:endParaRPr lang="en-US" dirty="0" smtClean="0"/>
          </a:p>
          <a:p>
            <a:r>
              <a:rPr lang="en-US" dirty="0" err="1" smtClean="0"/>
              <a:t>Policia</a:t>
            </a:r>
            <a:r>
              <a:rPr lang="en-US" dirty="0" smtClean="0"/>
              <a:t> Municipal </a:t>
            </a:r>
          </a:p>
          <a:p>
            <a:r>
              <a:rPr lang="en-US" dirty="0" smtClean="0"/>
              <a:t>PGR</a:t>
            </a:r>
          </a:p>
          <a:p>
            <a:r>
              <a:rPr lang="en-US" dirty="0" smtClean="0"/>
              <a:t>PGJE</a:t>
            </a:r>
          </a:p>
          <a:p>
            <a:r>
              <a:rPr lang="en-US" dirty="0" smtClean="0"/>
              <a:t>SEDENA</a:t>
            </a:r>
          </a:p>
          <a:p>
            <a:r>
              <a:rPr lang="en-US" dirty="0" smtClean="0"/>
              <a:t>Marina</a:t>
            </a:r>
          </a:p>
          <a:p>
            <a:r>
              <a:rPr lang="en-US" dirty="0" err="1" smtClean="0"/>
              <a:t>Mando</a:t>
            </a:r>
            <a:r>
              <a:rPr lang="en-US" dirty="0" smtClean="0"/>
              <a:t> </a:t>
            </a:r>
            <a:r>
              <a:rPr lang="en-US" dirty="0" err="1" smtClean="0"/>
              <a:t>único</a:t>
            </a:r>
            <a:endParaRPr lang="en-US" dirty="0"/>
          </a:p>
        </p:txBody>
      </p:sp>
      <p:sp>
        <p:nvSpPr>
          <p:cNvPr id="5" name="TextBox 4"/>
          <p:cNvSpPr txBox="1"/>
          <p:nvPr/>
        </p:nvSpPr>
        <p:spPr>
          <a:xfrm>
            <a:off x="3707904" y="3212976"/>
            <a:ext cx="5112568" cy="2308324"/>
          </a:xfrm>
          <a:prstGeom prst="rect">
            <a:avLst/>
          </a:prstGeom>
          <a:noFill/>
        </p:spPr>
        <p:txBody>
          <a:bodyPr wrap="square" rtlCol="0">
            <a:spAutoFit/>
          </a:bodyPr>
          <a:lstStyle/>
          <a:p>
            <a:r>
              <a:rPr lang="en-US" dirty="0" smtClean="0"/>
              <a:t>Antes del </a:t>
            </a:r>
            <a:r>
              <a:rPr lang="en-US" dirty="0" err="1" smtClean="0"/>
              <a:t>anunció</a:t>
            </a:r>
            <a:r>
              <a:rPr lang="en-US" dirty="0" smtClean="0"/>
              <a:t> del PFS,  </a:t>
            </a:r>
            <a:r>
              <a:rPr lang="en-US" dirty="0" err="1" smtClean="0"/>
              <a:t>número</a:t>
            </a:r>
            <a:r>
              <a:rPr lang="en-US" dirty="0" smtClean="0"/>
              <a:t> de </a:t>
            </a:r>
            <a:r>
              <a:rPr lang="en-US" dirty="0" err="1" smtClean="0"/>
              <a:t>operativos</a:t>
            </a:r>
            <a:r>
              <a:rPr lang="en-US" dirty="0" smtClean="0"/>
              <a:t> en </a:t>
            </a:r>
            <a:r>
              <a:rPr lang="en-US" dirty="0" err="1" smtClean="0"/>
              <a:t>que</a:t>
            </a:r>
            <a:r>
              <a:rPr lang="en-US" dirty="0"/>
              <a:t> </a:t>
            </a:r>
            <a:r>
              <a:rPr lang="en-US" dirty="0" err="1" smtClean="0"/>
              <a:t>participó</a:t>
            </a:r>
            <a:r>
              <a:rPr lang="en-US" dirty="0" smtClean="0"/>
              <a:t> </a:t>
            </a:r>
            <a:r>
              <a:rPr lang="en-US" dirty="0" err="1" smtClean="0"/>
              <a:t>alguna</a:t>
            </a:r>
            <a:r>
              <a:rPr lang="en-US" dirty="0" smtClean="0"/>
              <a:t> </a:t>
            </a:r>
            <a:r>
              <a:rPr lang="en-US" dirty="0" err="1" smtClean="0"/>
              <a:t>autoridad</a:t>
            </a:r>
            <a:r>
              <a:rPr lang="en-US" dirty="0" smtClean="0"/>
              <a:t> </a:t>
            </a:r>
            <a:r>
              <a:rPr lang="en-US" dirty="0" err="1" smtClean="0"/>
              <a:t>junto</a:t>
            </a:r>
            <a:r>
              <a:rPr lang="en-US" dirty="0" smtClean="0"/>
              <a:t> con el INAMI </a:t>
            </a:r>
            <a:r>
              <a:rPr lang="en-US" dirty="0" err="1" smtClean="0"/>
              <a:t>fue</a:t>
            </a:r>
            <a:r>
              <a:rPr lang="en-US" dirty="0" smtClean="0"/>
              <a:t> en </a:t>
            </a:r>
            <a:r>
              <a:rPr lang="en-US" dirty="0" err="1" smtClean="0"/>
              <a:t>promedio</a:t>
            </a:r>
            <a:r>
              <a:rPr lang="en-US" dirty="0" smtClean="0"/>
              <a:t> de 125 en </a:t>
            </a:r>
            <a:r>
              <a:rPr lang="en-US" dirty="0" err="1" smtClean="0"/>
              <a:t>promedio</a:t>
            </a:r>
            <a:r>
              <a:rPr lang="en-US" dirty="0" smtClean="0"/>
              <a:t> </a:t>
            </a:r>
            <a:r>
              <a:rPr lang="en-US" dirty="0" err="1" smtClean="0"/>
              <a:t>por</a:t>
            </a:r>
            <a:r>
              <a:rPr lang="en-US" dirty="0" smtClean="0"/>
              <a:t> </a:t>
            </a:r>
            <a:r>
              <a:rPr lang="en-US" dirty="0" err="1" smtClean="0"/>
              <a:t>mes</a:t>
            </a:r>
            <a:r>
              <a:rPr lang="en-US" dirty="0" smtClean="0"/>
              <a:t>.</a:t>
            </a:r>
          </a:p>
          <a:p>
            <a:endParaRPr lang="en-US" dirty="0"/>
          </a:p>
          <a:p>
            <a:r>
              <a:rPr lang="en-US" dirty="0" smtClean="0"/>
              <a:t>De </a:t>
            </a:r>
            <a:r>
              <a:rPr lang="en-US" dirty="0" err="1" smtClean="0"/>
              <a:t>junio</a:t>
            </a:r>
            <a:r>
              <a:rPr lang="en-US" dirty="0" smtClean="0"/>
              <a:t> del 2014 a </a:t>
            </a:r>
            <a:r>
              <a:rPr lang="en-US" dirty="0" err="1" smtClean="0"/>
              <a:t>abril</a:t>
            </a:r>
            <a:r>
              <a:rPr lang="en-US" dirty="0" smtClean="0"/>
              <a:t> del 2015 el </a:t>
            </a:r>
            <a:r>
              <a:rPr lang="en-US" dirty="0" err="1" smtClean="0"/>
              <a:t>núero</a:t>
            </a:r>
            <a:r>
              <a:rPr lang="en-US" dirty="0" smtClean="0"/>
              <a:t> de </a:t>
            </a:r>
            <a:r>
              <a:rPr lang="en-US" dirty="0" err="1" smtClean="0"/>
              <a:t>operativos</a:t>
            </a:r>
            <a:r>
              <a:rPr lang="en-US" dirty="0" smtClean="0"/>
              <a:t> </a:t>
            </a:r>
            <a:r>
              <a:rPr lang="en-US" dirty="0" err="1" smtClean="0"/>
              <a:t>conjuntos</a:t>
            </a:r>
            <a:r>
              <a:rPr lang="en-US" dirty="0" smtClean="0"/>
              <a:t> </a:t>
            </a:r>
            <a:r>
              <a:rPr lang="en-US" dirty="0" err="1" smtClean="0"/>
              <a:t>subió</a:t>
            </a:r>
            <a:r>
              <a:rPr lang="en-US" dirty="0"/>
              <a:t> </a:t>
            </a:r>
            <a:r>
              <a:rPr lang="en-US" dirty="0" smtClean="0"/>
              <a:t>en un </a:t>
            </a:r>
            <a:r>
              <a:rPr lang="en-US" dirty="0" err="1" smtClean="0"/>
              <a:t>promedio</a:t>
            </a:r>
            <a:r>
              <a:rPr lang="en-US" dirty="0" smtClean="0"/>
              <a:t> a 429 </a:t>
            </a:r>
            <a:r>
              <a:rPr lang="en-US" dirty="0" err="1" smtClean="0"/>
              <a:t>por</a:t>
            </a:r>
            <a:r>
              <a:rPr lang="en-US" dirty="0" smtClean="0"/>
              <a:t> </a:t>
            </a:r>
            <a:r>
              <a:rPr lang="en-US" dirty="0" err="1" smtClean="0"/>
              <a:t>mes</a:t>
            </a:r>
            <a:r>
              <a:rPr lang="en-US" dirty="0" smtClean="0"/>
              <a:t>.*</a:t>
            </a:r>
            <a:endParaRPr lang="en-US" dirty="0"/>
          </a:p>
        </p:txBody>
      </p:sp>
      <p:sp>
        <p:nvSpPr>
          <p:cNvPr id="6" name="Rectangle 5"/>
          <p:cNvSpPr/>
          <p:nvPr/>
        </p:nvSpPr>
        <p:spPr>
          <a:xfrm>
            <a:off x="4427984" y="6279703"/>
            <a:ext cx="4572000" cy="461665"/>
          </a:xfrm>
          <a:prstGeom prst="rect">
            <a:avLst/>
          </a:prstGeom>
        </p:spPr>
        <p:txBody>
          <a:bodyPr>
            <a:spAutoFit/>
          </a:bodyPr>
          <a:lstStyle/>
          <a:p>
            <a:pPr algn="r"/>
            <a:r>
              <a:rPr lang="en-US" sz="1200" dirty="0" smtClean="0"/>
              <a:t>*</a:t>
            </a:r>
            <a:r>
              <a:rPr lang="en-US" sz="1200" dirty="0"/>
              <a:t>Un </a:t>
            </a:r>
            <a:r>
              <a:rPr lang="en-US" sz="1200" dirty="0" err="1"/>
              <a:t>camino</a:t>
            </a:r>
            <a:r>
              <a:rPr lang="en-US" sz="1200" dirty="0"/>
              <a:t> </a:t>
            </a:r>
            <a:r>
              <a:rPr lang="en-US" sz="1200" dirty="0" err="1"/>
              <a:t>incierto</a:t>
            </a:r>
            <a:r>
              <a:rPr lang="en-US" sz="1200" dirty="0"/>
              <a:t>: </a:t>
            </a:r>
            <a:r>
              <a:rPr lang="en-US" sz="1200" dirty="0" err="1"/>
              <a:t>justicia</a:t>
            </a:r>
            <a:r>
              <a:rPr lang="en-US" sz="1200" dirty="0"/>
              <a:t> </a:t>
            </a:r>
            <a:r>
              <a:rPr lang="en-US" sz="1200" dirty="0" err="1"/>
              <a:t>para</a:t>
            </a:r>
            <a:r>
              <a:rPr lang="en-US" sz="1200" dirty="0"/>
              <a:t> </a:t>
            </a:r>
            <a:r>
              <a:rPr lang="en-US" sz="1200" dirty="0" err="1"/>
              <a:t>delitos</a:t>
            </a:r>
            <a:r>
              <a:rPr lang="en-US" sz="1200" dirty="0"/>
              <a:t> y </a:t>
            </a:r>
            <a:r>
              <a:rPr lang="en-US" sz="1200" dirty="0" err="1"/>
              <a:t>violaciones</a:t>
            </a:r>
            <a:r>
              <a:rPr lang="en-US" sz="1200" dirty="0"/>
              <a:t> a los DDHH contra personas </a:t>
            </a:r>
            <a:r>
              <a:rPr lang="en-US" sz="1200" dirty="0" err="1"/>
              <a:t>migrantes</a:t>
            </a:r>
            <a:r>
              <a:rPr lang="en-US" sz="1200" dirty="0"/>
              <a:t> y </a:t>
            </a:r>
            <a:r>
              <a:rPr lang="en-US" sz="1200" dirty="0" err="1"/>
              <a:t>refugiadas</a:t>
            </a:r>
            <a:r>
              <a:rPr lang="en-US" sz="1200" dirty="0"/>
              <a:t> en México </a:t>
            </a:r>
          </a:p>
        </p:txBody>
      </p:sp>
    </p:spTree>
    <p:extLst>
      <p:ext uri="{BB962C8B-B14F-4D97-AF65-F5344CB8AC3E}">
        <p14:creationId xmlns:p14="http://schemas.microsoft.com/office/powerpoint/2010/main" val="98989458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347864" y="0"/>
            <a:ext cx="5076056" cy="620688"/>
          </a:xfrm>
        </p:spPr>
        <p:txBody>
          <a:bodyPr>
            <a:normAutofit fontScale="90000"/>
          </a:bodyPr>
          <a:lstStyle/>
          <a:p>
            <a:r>
              <a:rPr lang="es-MX" sz="2800" dirty="0" smtClean="0"/>
              <a:t>Mapa de operativos y detenciones</a:t>
            </a:r>
            <a:endParaRPr lang="es-MX" sz="28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s-MX">
              <a:solidFill>
                <a:prstClr val="black"/>
              </a:solidFill>
            </a:endParaRPr>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406008"/>
            <a:ext cx="7236296" cy="4104456"/>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251520" y="476672"/>
            <a:ext cx="2221176" cy="1754326"/>
          </a:xfrm>
          <a:prstGeom prst="rect">
            <a:avLst/>
          </a:prstGeom>
          <a:noFill/>
        </p:spPr>
        <p:txBody>
          <a:bodyPr wrap="square" rtlCol="0">
            <a:spAutoFit/>
          </a:bodyPr>
          <a:lstStyle/>
          <a:p>
            <a:pPr algn="just" defTabSz="914400"/>
            <a:r>
              <a:rPr lang="es-MX" dirty="0" smtClean="0">
                <a:solidFill>
                  <a:prstClr val="black"/>
                </a:solidFill>
              </a:rPr>
              <a:t>El 63.5% de los migrantes  detenidos llegan a una Estación Migratoria; el 36.5% paga extorsión y es puesto en libertad</a:t>
            </a:r>
            <a:endParaRPr lang="es-MX" dirty="0">
              <a:solidFill>
                <a:prstClr val="black"/>
              </a:solidFill>
            </a:endParaRPr>
          </a:p>
        </p:txBody>
      </p:sp>
      <p:cxnSp>
        <p:nvCxnSpPr>
          <p:cNvPr id="9" name="8 Conector recto"/>
          <p:cNvCxnSpPr/>
          <p:nvPr/>
        </p:nvCxnSpPr>
        <p:spPr>
          <a:xfrm>
            <a:off x="827584" y="2924944"/>
            <a:ext cx="5256584" cy="1872208"/>
          </a:xfrm>
          <a:prstGeom prst="line">
            <a:avLst/>
          </a:prstGeom>
        </p:spPr>
        <p:style>
          <a:lnRef idx="3">
            <a:schemeClr val="dk1"/>
          </a:lnRef>
          <a:fillRef idx="0">
            <a:schemeClr val="dk1"/>
          </a:fillRef>
          <a:effectRef idx="2">
            <a:schemeClr val="dk1"/>
          </a:effectRef>
          <a:fontRef idx="minor">
            <a:schemeClr val="tx1"/>
          </a:fontRef>
        </p:style>
      </p:cxnSp>
      <p:cxnSp>
        <p:nvCxnSpPr>
          <p:cNvPr id="11" name="10 Conector recto"/>
          <p:cNvCxnSpPr/>
          <p:nvPr/>
        </p:nvCxnSpPr>
        <p:spPr>
          <a:xfrm flipV="1">
            <a:off x="2843808" y="5085184"/>
            <a:ext cx="2952328" cy="720080"/>
          </a:xfrm>
          <a:prstGeom prst="line">
            <a:avLst/>
          </a:prstGeom>
        </p:spPr>
        <p:style>
          <a:lnRef idx="3">
            <a:schemeClr val="dk1"/>
          </a:lnRef>
          <a:fillRef idx="0">
            <a:schemeClr val="dk1"/>
          </a:fillRef>
          <a:effectRef idx="2">
            <a:schemeClr val="dk1"/>
          </a:effectRef>
          <a:fontRef idx="minor">
            <a:schemeClr val="tx1"/>
          </a:fontRef>
        </p:style>
      </p:cxnSp>
      <p:cxnSp>
        <p:nvCxnSpPr>
          <p:cNvPr id="13" name="12 Conector recto"/>
          <p:cNvCxnSpPr/>
          <p:nvPr/>
        </p:nvCxnSpPr>
        <p:spPr>
          <a:xfrm flipV="1">
            <a:off x="4319972" y="5589240"/>
            <a:ext cx="3708412" cy="648072"/>
          </a:xfrm>
          <a:prstGeom prst="line">
            <a:avLst/>
          </a:prstGeom>
        </p:spPr>
        <p:style>
          <a:lnRef idx="3">
            <a:schemeClr val="dk1"/>
          </a:lnRef>
          <a:fillRef idx="0">
            <a:schemeClr val="dk1"/>
          </a:fillRef>
          <a:effectRef idx="2">
            <a:schemeClr val="dk1"/>
          </a:effectRef>
          <a:fontRef idx="minor">
            <a:schemeClr val="tx1"/>
          </a:fontRef>
        </p:style>
      </p:cxnSp>
      <p:cxnSp>
        <p:nvCxnSpPr>
          <p:cNvPr id="15" name="14 Conector recto"/>
          <p:cNvCxnSpPr/>
          <p:nvPr/>
        </p:nvCxnSpPr>
        <p:spPr>
          <a:xfrm flipV="1">
            <a:off x="6084168" y="6021288"/>
            <a:ext cx="1296144" cy="720080"/>
          </a:xfrm>
          <a:prstGeom prst="line">
            <a:avLst/>
          </a:prstGeom>
        </p:spPr>
        <p:style>
          <a:lnRef idx="3">
            <a:schemeClr val="dk1"/>
          </a:lnRef>
          <a:fillRef idx="0">
            <a:schemeClr val="dk1"/>
          </a:fillRef>
          <a:effectRef idx="2">
            <a:schemeClr val="dk1"/>
          </a:effectRef>
          <a:fontRef idx="minor">
            <a:schemeClr val="tx1"/>
          </a:fontRef>
        </p:style>
      </p:cxnSp>
      <p:sp>
        <p:nvSpPr>
          <p:cNvPr id="17" name="16 CuadroTexto"/>
          <p:cNvSpPr txBox="1"/>
          <p:nvPr/>
        </p:nvSpPr>
        <p:spPr>
          <a:xfrm>
            <a:off x="35496" y="4623519"/>
            <a:ext cx="2808312" cy="923330"/>
          </a:xfrm>
          <a:prstGeom prst="rect">
            <a:avLst/>
          </a:prstGeom>
          <a:noFill/>
        </p:spPr>
        <p:txBody>
          <a:bodyPr wrap="square" rtlCol="0">
            <a:spAutoFit/>
          </a:bodyPr>
          <a:lstStyle/>
          <a:p>
            <a:pPr algn="ctr" defTabSz="914400"/>
            <a:r>
              <a:rPr lang="es-MX" b="1" dirty="0" smtClean="0">
                <a:solidFill>
                  <a:prstClr val="black"/>
                </a:solidFill>
              </a:rPr>
              <a:t>4 líneas de control y detención migratoria en el país</a:t>
            </a:r>
            <a:endParaRPr lang="es-MX" b="1" dirty="0">
              <a:solidFill>
                <a:prstClr val="black"/>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5877" y="667559"/>
            <a:ext cx="5424982" cy="1707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2607324" y="2519507"/>
            <a:ext cx="2737185" cy="646331"/>
          </a:xfrm>
          <a:prstGeom prst="rect">
            <a:avLst/>
          </a:prstGeom>
          <a:noFill/>
        </p:spPr>
        <p:txBody>
          <a:bodyPr wrap="square" rtlCol="0">
            <a:spAutoFit/>
          </a:bodyPr>
          <a:lstStyle/>
          <a:p>
            <a:pPr algn="ctr"/>
            <a:r>
              <a:rPr lang="es-MX" dirty="0" smtClean="0"/>
              <a:t>Llamarla la Industria de la Migración</a:t>
            </a:r>
            <a:endParaRPr lang="es-MX" dirty="0"/>
          </a:p>
        </p:txBody>
      </p:sp>
    </p:spTree>
    <p:extLst>
      <p:ext uri="{BB962C8B-B14F-4D97-AF65-F5344CB8AC3E}">
        <p14:creationId xmlns:p14="http://schemas.microsoft.com/office/powerpoint/2010/main" val="426838607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3490" y="714840"/>
            <a:ext cx="7024744" cy="1143000"/>
          </a:xfrm>
        </p:spPr>
        <p:txBody>
          <a:bodyPr>
            <a:normAutofit/>
          </a:bodyPr>
          <a:lstStyle/>
          <a:p>
            <a:r>
              <a:rPr lang="es-ES" b="1" dirty="0" smtClean="0">
                <a:solidFill>
                  <a:srgbClr val="000000"/>
                </a:solidFill>
              </a:rPr>
              <a:t>La respuesta de la Iglesia</a:t>
            </a:r>
            <a:endParaRPr lang="es-ES" b="1" dirty="0">
              <a:solidFill>
                <a:srgbClr val="000000"/>
              </a:solidFill>
            </a:endParaRPr>
          </a:p>
        </p:txBody>
      </p:sp>
      <p:sp>
        <p:nvSpPr>
          <p:cNvPr id="5" name="Título 1"/>
          <p:cNvSpPr txBox="1">
            <a:spLocks/>
          </p:cNvSpPr>
          <p:nvPr/>
        </p:nvSpPr>
        <p:spPr>
          <a:xfrm>
            <a:off x="1195890" y="2548670"/>
            <a:ext cx="702474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b="1" dirty="0" smtClean="0">
                <a:solidFill>
                  <a:srgbClr val="000000"/>
                </a:solidFill>
              </a:rPr>
              <a:t>La caridad sin fronteras</a:t>
            </a:r>
            <a:endParaRPr lang="es-ES" b="1" dirty="0">
              <a:solidFill>
                <a:srgbClr val="000000"/>
              </a:solidFill>
            </a:endParaRPr>
          </a:p>
        </p:txBody>
      </p:sp>
    </p:spTree>
    <p:extLst>
      <p:ext uri="{BB962C8B-B14F-4D97-AF65-F5344CB8AC3E}">
        <p14:creationId xmlns:p14="http://schemas.microsoft.com/office/powerpoint/2010/main" val="305586806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3490" y="456164"/>
            <a:ext cx="7024744" cy="1143000"/>
          </a:xfrm>
        </p:spPr>
        <p:txBody>
          <a:bodyPr>
            <a:normAutofit/>
          </a:bodyPr>
          <a:lstStyle/>
          <a:p>
            <a:r>
              <a:rPr lang="es-ES" b="1" dirty="0" smtClean="0">
                <a:solidFill>
                  <a:srgbClr val="000000"/>
                </a:solidFill>
              </a:rPr>
              <a:t>La respuesta de la Iglesia</a:t>
            </a:r>
            <a:endParaRPr lang="es-ES" b="1" dirty="0">
              <a:solidFill>
                <a:srgbClr val="000000"/>
              </a:solidFill>
            </a:endParaRPr>
          </a:p>
        </p:txBody>
      </p:sp>
      <p:sp>
        <p:nvSpPr>
          <p:cNvPr id="3" name="Marcador de contenido 2"/>
          <p:cNvSpPr>
            <a:spLocks noGrp="1"/>
          </p:cNvSpPr>
          <p:nvPr>
            <p:ph idx="1"/>
          </p:nvPr>
        </p:nvSpPr>
        <p:spPr>
          <a:xfrm>
            <a:off x="539290" y="1502410"/>
            <a:ext cx="8071944" cy="4592294"/>
          </a:xfrm>
        </p:spPr>
        <p:txBody>
          <a:bodyPr>
            <a:normAutofit fontScale="92500" lnSpcReduction="10000"/>
          </a:bodyPr>
          <a:lstStyle/>
          <a:p>
            <a:r>
              <a:rPr lang="es-ES" dirty="0" smtClean="0"/>
              <a:t>Casas de Acogida</a:t>
            </a:r>
          </a:p>
          <a:p>
            <a:r>
              <a:rPr lang="es-ES" dirty="0" smtClean="0"/>
              <a:t>Centros de atención integral </a:t>
            </a:r>
          </a:p>
          <a:p>
            <a:r>
              <a:rPr lang="es-ES" dirty="0" smtClean="0"/>
              <a:t>Comedores</a:t>
            </a:r>
          </a:p>
          <a:p>
            <a:r>
              <a:rPr lang="es-ES" dirty="0" smtClean="0"/>
              <a:t>Despierta la solidaridad</a:t>
            </a:r>
          </a:p>
          <a:p>
            <a:r>
              <a:rPr lang="es-ES" dirty="0" smtClean="0"/>
              <a:t>Acoger vs indiferencia</a:t>
            </a:r>
          </a:p>
          <a:p>
            <a:r>
              <a:rPr lang="es-ES" dirty="0" smtClean="0"/>
              <a:t>Relación vs miedo, inseguridad, tención</a:t>
            </a:r>
          </a:p>
          <a:p>
            <a:r>
              <a:rPr lang="es-ES" dirty="0" smtClean="0"/>
              <a:t>La organización entre diferentes actores</a:t>
            </a:r>
          </a:p>
          <a:p>
            <a:r>
              <a:rPr lang="es-ES" dirty="0" smtClean="0"/>
              <a:t>Integración de comunidades pluriculturales e interreligiosas o </a:t>
            </a:r>
            <a:r>
              <a:rPr lang="es-ES" dirty="0" err="1" smtClean="0"/>
              <a:t>denominacionales</a:t>
            </a:r>
            <a:endParaRPr lang="es-ES" dirty="0" smtClean="0"/>
          </a:p>
          <a:p>
            <a:endParaRPr lang="es-ES" dirty="0"/>
          </a:p>
        </p:txBody>
      </p:sp>
    </p:spTree>
    <p:extLst>
      <p:ext uri="{BB962C8B-B14F-4D97-AF65-F5344CB8AC3E}">
        <p14:creationId xmlns:p14="http://schemas.microsoft.com/office/powerpoint/2010/main" val="33237326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3490" y="0"/>
            <a:ext cx="7024744" cy="1143000"/>
          </a:xfrm>
        </p:spPr>
        <p:txBody>
          <a:bodyPr>
            <a:normAutofit/>
          </a:bodyPr>
          <a:lstStyle/>
          <a:p>
            <a:r>
              <a:rPr lang="es-ES" sz="3600" dirty="0" smtClean="0"/>
              <a:t>Objetivo:</a:t>
            </a:r>
            <a:endParaRPr lang="es-ES" sz="3600" dirty="0"/>
          </a:p>
        </p:txBody>
      </p:sp>
      <p:sp>
        <p:nvSpPr>
          <p:cNvPr id="3" name="Marcador de contenido 2"/>
          <p:cNvSpPr>
            <a:spLocks noGrp="1"/>
          </p:cNvSpPr>
          <p:nvPr>
            <p:ph idx="1"/>
          </p:nvPr>
        </p:nvSpPr>
        <p:spPr>
          <a:xfrm>
            <a:off x="646180" y="1149858"/>
            <a:ext cx="7932413" cy="4997651"/>
          </a:xfrm>
        </p:spPr>
        <p:txBody>
          <a:bodyPr>
            <a:normAutofit/>
          </a:bodyPr>
          <a:lstStyle/>
          <a:p>
            <a:pPr marL="0" indent="0" algn="just">
              <a:buNone/>
            </a:pPr>
            <a:endParaRPr lang="es-MX" sz="2800" dirty="0"/>
          </a:p>
          <a:p>
            <a:pPr lvl="1" algn="just"/>
            <a:r>
              <a:rPr lang="es-MX" sz="2400" dirty="0" smtClean="0"/>
              <a:t>Analizar la problem</a:t>
            </a:r>
            <a:r>
              <a:rPr lang="es-MX" sz="2400" dirty="0" smtClean="0"/>
              <a:t>ática migratoria actual</a:t>
            </a:r>
            <a:r>
              <a:rPr lang="es-ES_tradnl" sz="2400" dirty="0" smtClean="0"/>
              <a:t> </a:t>
            </a:r>
            <a:r>
              <a:rPr lang="es-ES_tradnl" sz="2400" dirty="0" smtClean="0"/>
              <a:t>en sus diferentes dimensiones, su sesgo dramático y sus </a:t>
            </a:r>
            <a:r>
              <a:rPr lang="es-ES_tradnl" sz="2400" dirty="0" smtClean="0"/>
              <a:t>esperanzas</a:t>
            </a:r>
            <a:endParaRPr lang="es-MX" sz="2400" dirty="0"/>
          </a:p>
        </p:txBody>
      </p:sp>
    </p:spTree>
    <p:extLst>
      <p:ext uri="{BB962C8B-B14F-4D97-AF65-F5344CB8AC3E}">
        <p14:creationId xmlns:p14="http://schemas.microsoft.com/office/powerpoint/2010/main" val="343719477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0500"/>
            <a:ext cx="8229600" cy="800100"/>
          </a:xfrm>
        </p:spPr>
        <p:txBody>
          <a:bodyPr/>
          <a:lstStyle/>
          <a:p>
            <a:r>
              <a:rPr lang="es-ES" b="1" dirty="0" smtClean="0">
                <a:solidFill>
                  <a:srgbClr val="000000"/>
                </a:solidFill>
              </a:rPr>
              <a:t>RECOMENDACIONES</a:t>
            </a:r>
            <a:endParaRPr lang="es-ES" b="1" dirty="0">
              <a:solidFill>
                <a:srgbClr val="000000"/>
              </a:solidFill>
            </a:endParaRPr>
          </a:p>
        </p:txBody>
      </p:sp>
      <p:sp>
        <p:nvSpPr>
          <p:cNvPr id="3" name="Marcador de contenido 2"/>
          <p:cNvSpPr>
            <a:spLocks noGrp="1"/>
          </p:cNvSpPr>
          <p:nvPr>
            <p:ph idx="1"/>
          </p:nvPr>
        </p:nvSpPr>
        <p:spPr>
          <a:xfrm>
            <a:off x="152400" y="990600"/>
            <a:ext cx="8813800" cy="5765800"/>
          </a:xfrm>
        </p:spPr>
        <p:txBody>
          <a:bodyPr>
            <a:normAutofit fontScale="25000" lnSpcReduction="20000"/>
          </a:bodyPr>
          <a:lstStyle/>
          <a:p>
            <a:pPr marL="0" indent="0">
              <a:buNone/>
            </a:pPr>
            <a:endParaRPr lang="es-ES" sz="11200" dirty="0" smtClean="0"/>
          </a:p>
          <a:p>
            <a:pPr>
              <a:buFont typeface="Wingdings" charset="2"/>
              <a:buChar char="Ø"/>
            </a:pPr>
            <a:r>
              <a:rPr lang="es-ES" sz="11200" dirty="0" smtClean="0"/>
              <a:t>PROMOCIÓN DE LA SOLIDARIDAD: </a:t>
            </a:r>
            <a:r>
              <a:rPr lang="es-ES" sz="11200" dirty="0" err="1" smtClean="0"/>
              <a:t>Busqueda</a:t>
            </a:r>
            <a:r>
              <a:rPr lang="es-ES" sz="11200" dirty="0" smtClean="0"/>
              <a:t> del bien común</a:t>
            </a:r>
          </a:p>
          <a:p>
            <a:pPr>
              <a:buFont typeface="Wingdings" charset="2"/>
              <a:buChar char="Ø"/>
            </a:pPr>
            <a:r>
              <a:rPr lang="es-ES" sz="11200" dirty="0" smtClean="0"/>
              <a:t>Cambio  del </a:t>
            </a:r>
            <a:r>
              <a:rPr lang="es-ES" sz="11200" smtClean="0"/>
              <a:t>sistema por </a:t>
            </a:r>
            <a:r>
              <a:rPr lang="es-ES" sz="11200" dirty="0"/>
              <a:t>una alternativa </a:t>
            </a:r>
            <a:r>
              <a:rPr lang="es-ES" sz="11200" dirty="0" smtClean="0"/>
              <a:t>donde el Ser Humano sea el verdadero sujeto social, de desarrollo y de cambio</a:t>
            </a:r>
          </a:p>
          <a:p>
            <a:pPr>
              <a:buFont typeface="Wingdings" charset="2"/>
              <a:buChar char="Ø"/>
            </a:pPr>
            <a:r>
              <a:rPr lang="es-ES" sz="11200" b="1" dirty="0" smtClean="0">
                <a:solidFill>
                  <a:srgbClr val="000000"/>
                </a:solidFill>
              </a:rPr>
              <a:t>HOSPITALIDAD vs Detención</a:t>
            </a:r>
          </a:p>
          <a:p>
            <a:pPr>
              <a:buFont typeface="Wingdings" charset="2"/>
              <a:buChar char="Ø"/>
            </a:pPr>
            <a:r>
              <a:rPr lang="es-GT" sz="11200" dirty="0" smtClean="0">
                <a:solidFill>
                  <a:srgbClr val="000000"/>
                </a:solidFill>
                <a:latin typeface="Calibri" charset="0"/>
              </a:rPr>
              <a:t>Corresponsabilidad compartida </a:t>
            </a:r>
            <a:r>
              <a:rPr lang="es-GT" sz="11200" dirty="0">
                <a:solidFill>
                  <a:srgbClr val="000000"/>
                </a:solidFill>
                <a:latin typeface="Calibri" charset="0"/>
              </a:rPr>
              <a:t>y </a:t>
            </a:r>
            <a:r>
              <a:rPr lang="es-GT" sz="11200" dirty="0" smtClean="0">
                <a:solidFill>
                  <a:srgbClr val="000000"/>
                </a:solidFill>
                <a:latin typeface="Calibri" charset="0"/>
              </a:rPr>
              <a:t>extraterritorial </a:t>
            </a:r>
            <a:r>
              <a:rPr lang="es-GT" sz="11200" dirty="0">
                <a:latin typeface="Calibri" charset="0"/>
              </a:rPr>
              <a:t>de los países de origen, tránsito, destino y retorno en la protección de las personas </a:t>
            </a:r>
            <a:r>
              <a:rPr lang="es-GT" sz="11200" dirty="0" smtClean="0">
                <a:latin typeface="Calibri" charset="0"/>
              </a:rPr>
              <a:t>migrantes</a:t>
            </a:r>
          </a:p>
          <a:p>
            <a:pPr>
              <a:buFont typeface="Wingdings" charset="2"/>
              <a:buChar char="Ø"/>
            </a:pPr>
            <a:r>
              <a:rPr lang="es-ES" sz="11200" dirty="0" smtClean="0"/>
              <a:t>Aplicar </a:t>
            </a:r>
            <a:r>
              <a:rPr lang="es-ES" sz="11200" dirty="0"/>
              <a:t>la ley que ampara </a:t>
            </a:r>
            <a:r>
              <a:rPr lang="es-ES" sz="11200" dirty="0" smtClean="0"/>
              <a:t>la </a:t>
            </a:r>
            <a:r>
              <a:rPr lang="es-ES" sz="11200" dirty="0"/>
              <a:t>protección </a:t>
            </a:r>
            <a:r>
              <a:rPr lang="es-ES" sz="11200" dirty="0" smtClean="0"/>
              <a:t>desde una visión del derecho </a:t>
            </a:r>
            <a:r>
              <a:rPr lang="es-ES" sz="11200" dirty="0"/>
              <a:t>pro-</a:t>
            </a:r>
            <a:r>
              <a:rPr lang="es-ES" sz="11200" dirty="0" smtClean="0"/>
              <a:t>persona</a:t>
            </a:r>
          </a:p>
          <a:p>
            <a:pPr>
              <a:buFont typeface="Wingdings" charset="2"/>
              <a:buChar char="Ø"/>
            </a:pPr>
            <a:r>
              <a:rPr lang="es-ES" sz="11200" dirty="0" smtClean="0"/>
              <a:t>Del Plan </a:t>
            </a:r>
            <a:r>
              <a:rPr lang="es-ES" sz="11200" dirty="0"/>
              <a:t>Frontera Sur a una política de Estado de Protección </a:t>
            </a:r>
            <a:r>
              <a:rPr lang="es-ES" sz="11200" dirty="0" smtClean="0"/>
              <a:t>Humana</a:t>
            </a:r>
            <a:endParaRPr lang="es-GT" sz="11200" dirty="0">
              <a:latin typeface="Calibri" charset="0"/>
            </a:endParaRPr>
          </a:p>
          <a:p>
            <a:pPr algn="just">
              <a:buFont typeface="Arial" charset="0"/>
              <a:buNone/>
            </a:pPr>
            <a:endParaRPr lang="es-GT" sz="7000" dirty="0">
              <a:latin typeface="Calibri" charset="0"/>
            </a:endParaRPr>
          </a:p>
          <a:p>
            <a:pPr algn="just">
              <a:buFont typeface="Arial" charset="0"/>
              <a:buNone/>
            </a:pPr>
            <a:endParaRPr lang="is-IS" dirty="0" smtClean="0"/>
          </a:p>
        </p:txBody>
      </p:sp>
    </p:spTree>
    <p:extLst>
      <p:ext uri="{BB962C8B-B14F-4D97-AF65-F5344CB8AC3E}">
        <p14:creationId xmlns:p14="http://schemas.microsoft.com/office/powerpoint/2010/main" val="115925034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p:txBody>
          <a:bodyPr/>
          <a:lstStyle/>
          <a:p>
            <a:endParaRPr lang="es-ES"/>
          </a:p>
        </p:txBody>
      </p:sp>
      <p:pic>
        <p:nvPicPr>
          <p:cNvPr id="5" name="Imagen 4" descr="PNG HOJA SMR.jpg"/>
          <p:cNvPicPr>
            <a:picLocks noChangeAspect="1"/>
          </p:cNvPicPr>
          <p:nvPr/>
        </p:nvPicPr>
        <p:blipFill rotWithShape="1">
          <a:blip r:embed="rId2">
            <a:extLst>
              <a:ext uri="{28A0092B-C50C-407E-A947-70E740481C1C}">
                <a14:useLocalDpi xmlns:a14="http://schemas.microsoft.com/office/drawing/2010/main" val="0"/>
              </a:ext>
            </a:extLst>
          </a:blip>
          <a:srcRect b="2137"/>
          <a:stretch/>
        </p:blipFill>
        <p:spPr>
          <a:xfrm>
            <a:off x="0" y="0"/>
            <a:ext cx="9134225"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uadroTexto 3"/>
          <p:cNvSpPr txBox="1"/>
          <p:nvPr/>
        </p:nvSpPr>
        <p:spPr>
          <a:xfrm>
            <a:off x="1190065" y="1949131"/>
            <a:ext cx="7086600" cy="3231654"/>
          </a:xfrm>
          <a:prstGeom prst="rect">
            <a:avLst/>
          </a:prstGeom>
          <a:noFill/>
        </p:spPr>
        <p:txBody>
          <a:bodyPr wrap="square" rtlCol="0">
            <a:spAutoFit/>
          </a:bodyPr>
          <a:lstStyle/>
          <a:p>
            <a:pPr marL="114300" indent="0" algn="ctr">
              <a:buNone/>
            </a:pPr>
            <a:r>
              <a:rPr lang="es-ES" sz="2800" b="1" dirty="0" smtClean="0">
                <a:solidFill>
                  <a:srgbClr val="000000"/>
                </a:solidFill>
              </a:rPr>
              <a:t>Carlos Aarón Rodríguez Tejada</a:t>
            </a:r>
          </a:p>
          <a:p>
            <a:pPr marL="114300" indent="0" algn="ctr">
              <a:buNone/>
            </a:pPr>
            <a:r>
              <a:rPr lang="es-ES" sz="2800" b="1" dirty="0" err="1" smtClean="0">
                <a:solidFill>
                  <a:srgbClr val="000000"/>
                </a:solidFill>
              </a:rPr>
              <a:t>coordinacionsmr@gmail.com</a:t>
            </a:r>
            <a:endParaRPr lang="es-ES" sz="2800" b="1" dirty="0">
              <a:solidFill>
                <a:srgbClr val="000000"/>
              </a:solidFill>
            </a:endParaRPr>
          </a:p>
          <a:p>
            <a:pPr marL="114300" indent="0" algn="ctr">
              <a:buNone/>
            </a:pPr>
            <a:r>
              <a:rPr lang="es-ES" sz="2800" b="1" dirty="0" err="1">
                <a:solidFill>
                  <a:srgbClr val="000000"/>
                </a:solidFill>
              </a:rPr>
              <a:t>Cel</a:t>
            </a:r>
            <a:r>
              <a:rPr lang="es-ES" sz="2800" b="1" dirty="0">
                <a:solidFill>
                  <a:srgbClr val="000000"/>
                </a:solidFill>
              </a:rPr>
              <a:t>: </a:t>
            </a:r>
            <a:r>
              <a:rPr lang="es-ES" sz="2800" b="1" dirty="0" smtClean="0">
                <a:solidFill>
                  <a:srgbClr val="000000"/>
                </a:solidFill>
              </a:rPr>
              <a:t>55 3721 2124</a:t>
            </a:r>
          </a:p>
          <a:p>
            <a:pPr marL="114300" indent="0" algn="ctr">
              <a:buNone/>
            </a:pPr>
            <a:endParaRPr lang="es-ES" sz="2800" b="1" dirty="0">
              <a:solidFill>
                <a:srgbClr val="000000"/>
              </a:solidFill>
            </a:endParaRPr>
          </a:p>
          <a:p>
            <a:pPr algn="ctr"/>
            <a:r>
              <a:rPr lang="es-ES" sz="3200" b="1" dirty="0">
                <a:solidFill>
                  <a:srgbClr val="000000"/>
                </a:solidFill>
              </a:rPr>
              <a:t>SMR, Scalabrinianas: misión con Migrantes y Refugiados</a:t>
            </a:r>
          </a:p>
          <a:p>
            <a:endParaRPr lang="es-ES" sz="2800" dirty="0"/>
          </a:p>
        </p:txBody>
      </p:sp>
    </p:spTree>
    <p:extLst>
      <p:ext uri="{BB962C8B-B14F-4D97-AF65-F5344CB8AC3E}">
        <p14:creationId xmlns:p14="http://schemas.microsoft.com/office/powerpoint/2010/main" val="36416544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Migración</a:t>
            </a:r>
            <a:endParaRPr lang="es-ES" dirty="0"/>
          </a:p>
        </p:txBody>
      </p:sp>
      <p:sp>
        <p:nvSpPr>
          <p:cNvPr id="3" name="Marcador de contenido 2"/>
          <p:cNvSpPr>
            <a:spLocks noGrp="1"/>
          </p:cNvSpPr>
          <p:nvPr>
            <p:ph idx="1"/>
          </p:nvPr>
        </p:nvSpPr>
        <p:spPr/>
        <p:txBody>
          <a:bodyPr/>
          <a:lstStyle/>
          <a:p>
            <a:pPr algn="just"/>
            <a:r>
              <a:rPr lang="es-ES" dirty="0" smtClean="0"/>
              <a:t>Iniciamos reflexionando quienes son las personas migrantes y qué entendemos por migración</a:t>
            </a:r>
          </a:p>
          <a:p>
            <a:pPr algn="just"/>
            <a:endParaRPr lang="es-ES" dirty="0"/>
          </a:p>
        </p:txBody>
      </p:sp>
    </p:spTree>
    <p:extLst>
      <p:ext uri="{BB962C8B-B14F-4D97-AF65-F5344CB8AC3E}">
        <p14:creationId xmlns:p14="http://schemas.microsoft.com/office/powerpoint/2010/main" val="37851915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BEBA8EAE-BF5A-486C-A8C5-ECC9F3942E4B}">
                <a14:imgProps xmlns:a14="http://schemas.microsoft.com/office/drawing/2010/main">
                  <a14:imgLayer r:embed="rId3">
                    <a14:imgEffect>
                      <a14:backgroundRemoval t="18319" b="97479" l="1135" r="80706">
                        <a14:foregroundMark x1="55107" y1="55798" x2="56999" y2="57983"/>
                        <a14:foregroundMark x1="34300" y1="25714" x2="37201" y2="32941"/>
                      </a14:backgroundRemoval>
                    </a14:imgEffect>
                  </a14:imgLayer>
                </a14:imgProps>
              </a:ext>
            </a:extLst>
          </a:blip>
          <a:srcRect t="18729" r="36318" b="1"/>
          <a:stretch/>
        </p:blipFill>
        <p:spPr>
          <a:xfrm>
            <a:off x="2057808" y="1246373"/>
            <a:ext cx="5820646" cy="5573411"/>
          </a:xfrm>
          <a:prstGeom prst="rect">
            <a:avLst/>
          </a:prstGeom>
        </p:spPr>
      </p:pic>
      <p:sp>
        <p:nvSpPr>
          <p:cNvPr id="5" name="Título 4"/>
          <p:cNvSpPr>
            <a:spLocks noGrp="1"/>
          </p:cNvSpPr>
          <p:nvPr>
            <p:ph type="title"/>
          </p:nvPr>
        </p:nvSpPr>
        <p:spPr>
          <a:xfrm>
            <a:off x="457200" y="180574"/>
            <a:ext cx="8229600" cy="1143000"/>
          </a:xfrm>
        </p:spPr>
        <p:txBody>
          <a:bodyPr>
            <a:normAutofit fontScale="90000"/>
          </a:bodyPr>
          <a:lstStyle/>
          <a:p>
            <a:r>
              <a:rPr lang="es-ES" dirty="0" smtClean="0"/>
              <a:t>Diversificación de las formas de la migración</a:t>
            </a:r>
            <a:endParaRPr lang="es-ES" dirty="0"/>
          </a:p>
        </p:txBody>
      </p:sp>
    </p:spTree>
    <p:extLst>
      <p:ext uri="{BB962C8B-B14F-4D97-AF65-F5344CB8AC3E}">
        <p14:creationId xmlns:p14="http://schemas.microsoft.com/office/powerpoint/2010/main" val="391232141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1019838" y="1600198"/>
          <a:ext cx="7104323" cy="4525967"/>
        </p:xfrm>
        <a:graphic>
          <a:graphicData uri="http://schemas.openxmlformats.org/drawingml/2006/table">
            <a:tbl>
              <a:tblPr/>
              <a:tblGrid>
                <a:gridCol w="3463634"/>
                <a:gridCol w="719285"/>
                <a:gridCol w="719285"/>
                <a:gridCol w="763549"/>
                <a:gridCol w="719285"/>
                <a:gridCol w="719285"/>
              </a:tblGrid>
              <a:tr h="177055">
                <a:tc rowSpan="2">
                  <a:txBody>
                    <a:bodyPr/>
                    <a:lstStyle/>
                    <a:p>
                      <a:pPr algn="ctr" fontAlgn="b"/>
                      <a:r>
                        <a:rPr lang="es-ES" sz="1000" b="1" i="0" u="none" strike="noStrike">
                          <a:solidFill>
                            <a:srgbClr val="000000"/>
                          </a:solidFill>
                          <a:effectLst/>
                          <a:latin typeface="Arial"/>
                        </a:rPr>
                        <a:t>NACIONALIDAD</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gridSpan="4">
                  <a:txBody>
                    <a:bodyPr/>
                    <a:lstStyle/>
                    <a:p>
                      <a:pPr algn="ctr" fontAlgn="b"/>
                      <a:r>
                        <a:rPr lang="es-ES" sz="1000" b="1" i="0" u="none" strike="noStrike">
                          <a:solidFill>
                            <a:srgbClr val="000000"/>
                          </a:solidFill>
                          <a:effectLst/>
                          <a:latin typeface="Arial"/>
                        </a:rPr>
                        <a:t>AÑO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fontAlgn="ctr"/>
                      <a:r>
                        <a:rPr lang="es-ES" sz="1000" b="0" i="0" u="none" strike="noStrike">
                          <a:solidFill>
                            <a:srgbClr val="000000"/>
                          </a:solidFill>
                          <a:effectLst/>
                          <a:latin typeface="Calibri"/>
                        </a:rPr>
                        <a:t>TOTAL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r>
              <a:tr h="177055">
                <a:tc vMerge="1">
                  <a:txBody>
                    <a:bodyPr/>
                    <a:lstStyle/>
                    <a:p>
                      <a:endParaRPr lang="es-ES"/>
                    </a:p>
                  </a:txBody>
                  <a:tcPr/>
                </a:tc>
                <a:tc>
                  <a:txBody>
                    <a:bodyPr/>
                    <a:lstStyle/>
                    <a:p>
                      <a:pPr algn="ctr" fontAlgn="b"/>
                      <a:r>
                        <a:rPr lang="is-IS" sz="1000" b="1" i="0" u="none" strike="noStrike">
                          <a:solidFill>
                            <a:srgbClr val="000000"/>
                          </a:solidFill>
                          <a:effectLst/>
                          <a:latin typeface="Calibri"/>
                        </a:rPr>
                        <a:t>2013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a:txBody>
                    <a:bodyPr/>
                    <a:lstStyle/>
                    <a:p>
                      <a:pPr algn="ctr" fontAlgn="b"/>
                      <a:r>
                        <a:rPr lang="is-IS" sz="1000" b="1" i="0" u="none" strike="noStrike">
                          <a:solidFill>
                            <a:srgbClr val="000000"/>
                          </a:solidFill>
                          <a:effectLst/>
                          <a:latin typeface="Calibri"/>
                        </a:rPr>
                        <a:t>2014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a:txBody>
                    <a:bodyPr/>
                    <a:lstStyle/>
                    <a:p>
                      <a:pPr algn="ctr" fontAlgn="b"/>
                      <a:r>
                        <a:rPr lang="is-IS" sz="1000" b="1" i="0" u="none" strike="noStrike">
                          <a:solidFill>
                            <a:srgbClr val="000000"/>
                          </a:solidFill>
                          <a:effectLst/>
                          <a:latin typeface="Calibri"/>
                        </a:rPr>
                        <a:t>2015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a:txBody>
                    <a:bodyPr/>
                    <a:lstStyle/>
                    <a:p>
                      <a:pPr algn="ctr" fontAlgn="b"/>
                      <a:r>
                        <a:rPr lang="is-IS" sz="1000" b="1" i="0" u="none" strike="noStrike">
                          <a:solidFill>
                            <a:srgbClr val="000000"/>
                          </a:solidFill>
                          <a:effectLst/>
                          <a:latin typeface="Calibri"/>
                        </a:rPr>
                        <a:t>2016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vMerge="1">
                  <a:txBody>
                    <a:bodyPr/>
                    <a:lstStyle/>
                    <a:p>
                      <a:endParaRPr lang="es-ES"/>
                    </a:p>
                  </a:txBody>
                  <a:tcPr/>
                </a:tc>
              </a:tr>
              <a:tr h="165989">
                <a:tc>
                  <a:txBody>
                    <a:bodyPr/>
                    <a:lstStyle/>
                    <a:p>
                      <a:pPr algn="r" fontAlgn="ctr"/>
                      <a:r>
                        <a:rPr lang="es-ES" sz="900" b="1" i="0" u="none" strike="noStrike">
                          <a:solidFill>
                            <a:srgbClr val="000000"/>
                          </a:solidFill>
                          <a:effectLst/>
                          <a:latin typeface="Arial"/>
                        </a:rPr>
                        <a:t>MEXICANOS</a:t>
                      </a:r>
                    </a:p>
                  </a:txBody>
                  <a:tcPr marL="0" marR="132791"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s-ES" sz="1000" b="0" i="0" u="none" strike="noStrike">
                          <a:solidFill>
                            <a:srgbClr val="000000"/>
                          </a:solidFill>
                          <a:effectLst/>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is-IS" sz="1000" b="0" i="0" u="none" strike="noStrike">
                          <a:solidFill>
                            <a:srgbClr val="000000"/>
                          </a:solidFill>
                          <a:effectLst/>
                          <a:latin typeface="Calibri"/>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000" b="0" i="0" u="none" strike="noStrike">
                          <a:solidFill>
                            <a:srgbClr val="000000"/>
                          </a:solidFill>
                          <a:effectLst/>
                          <a:latin typeface="Calibri"/>
                        </a:rPr>
                        <a:t>52</a:t>
                      </a:r>
                    </a:p>
                  </a:txBody>
                  <a:tcPr marL="0" marR="0" marT="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l" fontAlgn="ctr"/>
                      <a:r>
                        <a:rPr lang="es-ES" sz="900" b="1" i="0" u="none" strike="noStrike">
                          <a:solidFill>
                            <a:srgbClr val="000000"/>
                          </a:solidFill>
                          <a:effectLst/>
                          <a:latin typeface="Arial"/>
                        </a:rPr>
                        <a:t>GUATEMALTECOS</a:t>
                      </a:r>
                    </a:p>
                  </a:txBody>
                  <a:tcPr marL="132791"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000" b="0" i="0" u="none" strike="noStrike">
                          <a:solidFill>
                            <a:srgbClr val="000000"/>
                          </a:solidFill>
                          <a:effectLst/>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is-IS" sz="1000" b="0" i="0" u="none" strike="noStrike">
                          <a:solidFill>
                            <a:srgbClr val="000000"/>
                          </a:solidFill>
                          <a:effectLst/>
                          <a:latin typeface="Calibri"/>
                        </a:rPr>
                        <a:t>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is-IS" sz="1000" b="0" i="0" u="none" strike="noStrike">
                          <a:solidFill>
                            <a:srgbClr val="000000"/>
                          </a:solidFill>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a:solidFill>
                            <a:srgbClr val="000000"/>
                          </a:solidFill>
                          <a:effectLst/>
                          <a:latin typeface="Calibri"/>
                        </a:rPr>
                        <a:t>91</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r" fontAlgn="ctr"/>
                      <a:r>
                        <a:rPr lang="es-ES" sz="900" b="1" i="0" u="none" strike="noStrike">
                          <a:solidFill>
                            <a:srgbClr val="000000"/>
                          </a:solidFill>
                          <a:effectLst/>
                          <a:latin typeface="Arial"/>
                        </a:rPr>
                        <a:t>NICARAGUENSES</a:t>
                      </a:r>
                    </a:p>
                  </a:txBody>
                  <a:tcPr marL="0" marR="132791"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s-ES" sz="10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l" fontAlgn="ctr"/>
                      <a:r>
                        <a:rPr lang="es-ES" sz="900" b="1" i="0" u="none" strike="noStrike">
                          <a:solidFill>
                            <a:srgbClr val="000000"/>
                          </a:solidFill>
                          <a:effectLst/>
                          <a:latin typeface="Arial"/>
                        </a:rPr>
                        <a:t>SALVADOREÑOS</a:t>
                      </a:r>
                    </a:p>
                  </a:txBody>
                  <a:tcPr marL="132791"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s-IS" sz="10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is-IS" sz="1000" b="0" i="0" u="none" strike="noStrike">
                          <a:solidFill>
                            <a:srgbClr val="000000"/>
                          </a:solidFill>
                          <a:effectLst/>
                          <a:latin typeface="Calibri"/>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000" b="0" i="0" u="none" strike="noStrike">
                          <a:solidFill>
                            <a:srgbClr val="000000"/>
                          </a:solidFill>
                          <a:effectLst/>
                          <a:latin typeface="Calibri"/>
                        </a:rPr>
                        <a:t>66</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r" fontAlgn="ctr"/>
                      <a:r>
                        <a:rPr lang="es-ES" sz="900" b="1" i="0" u="none" strike="noStrike">
                          <a:solidFill>
                            <a:srgbClr val="000000"/>
                          </a:solidFill>
                          <a:effectLst/>
                          <a:latin typeface="Arial"/>
                        </a:rPr>
                        <a:t>HONDUREÑOS</a:t>
                      </a:r>
                    </a:p>
                  </a:txBody>
                  <a:tcPr marL="0" marR="132791"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is-IS" sz="1000" b="0" i="0" u="none" strike="noStrike">
                          <a:solidFill>
                            <a:srgbClr val="000000"/>
                          </a:solidFill>
                          <a:effectLst/>
                          <a:latin typeface="Calibri"/>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is-IS" sz="1000" b="0" i="0" u="none" strike="noStrike">
                          <a:solidFill>
                            <a:srgbClr val="000000"/>
                          </a:solidFill>
                          <a:effectLst/>
                          <a:latin typeface="Calibri"/>
                        </a:rPr>
                        <a:t>165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is-IS" sz="1000" b="0" i="0" u="none" strike="noStrike">
                          <a:solidFill>
                            <a:srgbClr val="000000"/>
                          </a:solidFill>
                          <a:effectLst/>
                          <a:latin typeface="Calibri"/>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000" b="0" i="0" u="none" strike="noStrike">
                          <a:solidFill>
                            <a:srgbClr val="000000"/>
                          </a:solidFill>
                          <a:effectLst/>
                          <a:latin typeface="Calibri"/>
                        </a:rPr>
                        <a:t>281</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l" fontAlgn="ctr"/>
                      <a:r>
                        <a:rPr lang="es-ES" sz="900" b="1" i="0" u="none" strike="noStrike">
                          <a:solidFill>
                            <a:srgbClr val="000000"/>
                          </a:solidFill>
                          <a:effectLst/>
                          <a:latin typeface="Arial"/>
                        </a:rPr>
                        <a:t>NACIONALIDAD DESCONOCIDA</a:t>
                      </a:r>
                    </a:p>
                  </a:txBody>
                  <a:tcPr marL="132791"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r" fontAlgn="ctr"/>
                      <a:r>
                        <a:rPr lang="es-ES" sz="900" b="1" i="0" u="none" strike="noStrike">
                          <a:solidFill>
                            <a:srgbClr val="000000"/>
                          </a:solidFill>
                          <a:effectLst/>
                          <a:latin typeface="Arial"/>
                        </a:rPr>
                        <a:t>DOMINICANOS</a:t>
                      </a:r>
                    </a:p>
                  </a:txBody>
                  <a:tcPr marL="0" marR="132791"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l" fontAlgn="ctr"/>
                      <a:r>
                        <a:rPr lang="es-ES" sz="900" b="1" i="0" u="none" strike="noStrike">
                          <a:solidFill>
                            <a:srgbClr val="000000"/>
                          </a:solidFill>
                          <a:effectLst/>
                          <a:latin typeface="Arial"/>
                        </a:rPr>
                        <a:t>INDIA   </a:t>
                      </a:r>
                    </a:p>
                  </a:txBody>
                  <a:tcPr marL="132791"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r" fontAlgn="ctr"/>
                      <a:r>
                        <a:rPr lang="es-ES" sz="900" b="1" i="0" u="none" strike="noStrike">
                          <a:solidFill>
                            <a:srgbClr val="000000"/>
                          </a:solidFill>
                          <a:effectLst/>
                          <a:latin typeface="Arial"/>
                        </a:rPr>
                        <a:t>COSTA RICA</a:t>
                      </a:r>
                    </a:p>
                  </a:txBody>
                  <a:tcPr marL="0" marR="132791"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l" fontAlgn="ctr"/>
                      <a:r>
                        <a:rPr lang="es-ES" sz="900" b="1" i="0" u="none" strike="noStrike">
                          <a:solidFill>
                            <a:srgbClr val="000000"/>
                          </a:solidFill>
                          <a:effectLst/>
                          <a:latin typeface="Arial"/>
                        </a:rPr>
                        <a:t>ESTADOS UNIDENSES</a:t>
                      </a:r>
                    </a:p>
                  </a:txBody>
                  <a:tcPr marL="132791"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r" fontAlgn="ctr"/>
                      <a:r>
                        <a:rPr lang="es-ES" sz="900" b="1" i="0" u="none" strike="noStrike">
                          <a:solidFill>
                            <a:srgbClr val="000000"/>
                          </a:solidFill>
                          <a:effectLst/>
                          <a:latin typeface="Arial"/>
                        </a:rPr>
                        <a:t>COLOMBIANOS</a:t>
                      </a:r>
                    </a:p>
                  </a:txBody>
                  <a:tcPr marL="0" marR="132791"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s-ES" sz="10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is-IS" sz="10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a:solidFill>
                            <a:srgbClr val="000000"/>
                          </a:solidFill>
                          <a:effectLst/>
                          <a:latin typeface="Calibri"/>
                        </a:rPr>
                        <a:t>3</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l" fontAlgn="ctr"/>
                      <a:r>
                        <a:rPr lang="es-ES" sz="900" b="1" i="0" u="none" strike="noStrike">
                          <a:solidFill>
                            <a:srgbClr val="000000"/>
                          </a:solidFill>
                          <a:effectLst/>
                          <a:latin typeface="Arial"/>
                        </a:rPr>
                        <a:t>PERUANOS</a:t>
                      </a:r>
                    </a:p>
                  </a:txBody>
                  <a:tcPr marL="132791"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r" fontAlgn="ctr"/>
                      <a:r>
                        <a:rPr lang="es-ES" sz="900" b="1" i="0" u="none" strike="noStrike">
                          <a:solidFill>
                            <a:srgbClr val="000000"/>
                          </a:solidFill>
                          <a:effectLst/>
                          <a:latin typeface="Arial"/>
                        </a:rPr>
                        <a:t>CUBANOS</a:t>
                      </a:r>
                    </a:p>
                  </a:txBody>
                  <a:tcPr marL="0" marR="132791"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l" fontAlgn="ctr"/>
                      <a:r>
                        <a:rPr lang="es-ES" sz="900" b="1" i="0" u="none" strike="noStrike">
                          <a:solidFill>
                            <a:srgbClr val="000000"/>
                          </a:solidFill>
                          <a:effectLst/>
                          <a:latin typeface="Arial"/>
                        </a:rPr>
                        <a:t>PANAMEÑOS</a:t>
                      </a:r>
                    </a:p>
                  </a:txBody>
                  <a:tcPr marL="132791"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r" fontAlgn="ctr"/>
                      <a:r>
                        <a:rPr lang="es-ES" sz="900" b="1" i="0" u="none" strike="noStrike">
                          <a:solidFill>
                            <a:srgbClr val="000000"/>
                          </a:solidFill>
                          <a:effectLst/>
                          <a:latin typeface="Arial"/>
                        </a:rPr>
                        <a:t>JAMAIQUINOS</a:t>
                      </a:r>
                    </a:p>
                  </a:txBody>
                  <a:tcPr marL="0" marR="132791"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l" fontAlgn="ctr"/>
                      <a:r>
                        <a:rPr lang="es-ES" sz="900" b="1" i="0" u="none" strike="noStrike">
                          <a:solidFill>
                            <a:srgbClr val="000000"/>
                          </a:solidFill>
                          <a:effectLst/>
                          <a:latin typeface="Arial"/>
                        </a:rPr>
                        <a:t>HAITIANOS</a:t>
                      </a:r>
                    </a:p>
                  </a:txBody>
                  <a:tcPr marL="132791"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s-IS" sz="10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0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r" fontAlgn="ctr"/>
                      <a:r>
                        <a:rPr lang="es-ES" sz="900" b="1" i="0" u="none" strike="noStrike">
                          <a:solidFill>
                            <a:srgbClr val="000000"/>
                          </a:solidFill>
                          <a:effectLst/>
                          <a:latin typeface="Arial"/>
                        </a:rPr>
                        <a:t>PORTORIQUEÑOS</a:t>
                      </a:r>
                    </a:p>
                  </a:txBody>
                  <a:tcPr marL="0" marR="132791"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l" fontAlgn="ctr"/>
                      <a:r>
                        <a:rPr lang="es-ES" sz="900" b="1" i="0" u="none" strike="noStrike">
                          <a:solidFill>
                            <a:srgbClr val="000000"/>
                          </a:solidFill>
                          <a:effectLst/>
                          <a:latin typeface="Arial"/>
                        </a:rPr>
                        <a:t>VENEZOLANOS</a:t>
                      </a:r>
                    </a:p>
                  </a:txBody>
                  <a:tcPr marL="132791"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r" fontAlgn="ctr"/>
                      <a:r>
                        <a:rPr lang="es-ES" sz="900" b="1" i="0" u="none" strike="noStrike">
                          <a:solidFill>
                            <a:srgbClr val="000000"/>
                          </a:solidFill>
                          <a:effectLst/>
                          <a:latin typeface="Arial"/>
                        </a:rPr>
                        <a:t>BELICE</a:t>
                      </a:r>
                    </a:p>
                  </a:txBody>
                  <a:tcPr marL="0" marR="132791"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l" fontAlgn="ctr"/>
                      <a:r>
                        <a:rPr lang="es-ES" sz="900" b="1" i="0" u="none" strike="noStrike">
                          <a:solidFill>
                            <a:srgbClr val="000000"/>
                          </a:solidFill>
                          <a:effectLst/>
                          <a:latin typeface="Arial"/>
                        </a:rPr>
                        <a:t>ECUATORIANOS</a:t>
                      </a:r>
                    </a:p>
                  </a:txBody>
                  <a:tcPr marL="132791"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is-IS" sz="1000" b="0" i="0" u="none" strike="noStrike">
                          <a:solidFill>
                            <a:srgbClr val="000000"/>
                          </a:solidFill>
                          <a:effectLst/>
                          <a:latin typeface="Calibri"/>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000" b="0" i="0" u="none" strike="noStrike">
                          <a:solidFill>
                            <a:srgbClr val="000000"/>
                          </a:solidFill>
                          <a:effectLst/>
                          <a:latin typeface="Calibri"/>
                        </a:rPr>
                        <a:t>24</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r" fontAlgn="ctr"/>
                      <a:r>
                        <a:rPr lang="es-ES" sz="900" b="1" i="0" u="none" strike="noStrike">
                          <a:solidFill>
                            <a:srgbClr val="000000"/>
                          </a:solidFill>
                          <a:effectLst/>
                          <a:latin typeface="Arial"/>
                        </a:rPr>
                        <a:t>SURINAM  (SURIMANES)</a:t>
                      </a:r>
                    </a:p>
                  </a:txBody>
                  <a:tcPr marL="0" marR="132791"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l" fontAlgn="ctr"/>
                      <a:r>
                        <a:rPr lang="es-ES" sz="900" b="1" i="0" u="none" strike="noStrike">
                          <a:solidFill>
                            <a:srgbClr val="000000"/>
                          </a:solidFill>
                          <a:effectLst/>
                          <a:latin typeface="Arial"/>
                        </a:rPr>
                        <a:t>CHILENOS</a:t>
                      </a:r>
                    </a:p>
                  </a:txBody>
                  <a:tcPr marL="132791"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s-IS" sz="10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0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89">
                <a:tc>
                  <a:txBody>
                    <a:bodyPr/>
                    <a:lstStyle/>
                    <a:p>
                      <a:pPr algn="r" fontAlgn="ctr"/>
                      <a:r>
                        <a:rPr lang="es-ES" sz="900" b="1" i="0" u="none" strike="noStrike">
                          <a:solidFill>
                            <a:srgbClr val="000000"/>
                          </a:solidFill>
                          <a:effectLst/>
                          <a:latin typeface="Arial"/>
                        </a:rPr>
                        <a:t>BOLIVIANOS</a:t>
                      </a:r>
                    </a:p>
                  </a:txBody>
                  <a:tcPr marL="0" marR="132791"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7055">
                <a:tc>
                  <a:txBody>
                    <a:bodyPr/>
                    <a:lstStyle/>
                    <a:p>
                      <a:pPr algn="l" fontAlgn="ctr"/>
                      <a:r>
                        <a:rPr lang="es-ES" sz="900" b="1" i="0" u="none" strike="noStrike">
                          <a:solidFill>
                            <a:srgbClr val="000000"/>
                          </a:solidFill>
                          <a:effectLst/>
                          <a:latin typeface="Arial"/>
                        </a:rPr>
                        <a:t>CENTROAMERICANOS /NO IDENTIFICADO EXACTAMENTE</a:t>
                      </a:r>
                    </a:p>
                  </a:txBody>
                  <a:tcPr marL="132791"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000" b="0" i="0" u="none" strike="noStrike">
                          <a:solidFill>
                            <a:srgbClr val="000000"/>
                          </a:solidFill>
                          <a:effectLst/>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a:solidFill>
                            <a:srgbClr val="000000"/>
                          </a:solidFill>
                          <a:effectLst/>
                          <a:latin typeface="Calibri"/>
                        </a:rPr>
                        <a:t>8</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055">
                <a:tc>
                  <a:txBody>
                    <a:bodyPr/>
                    <a:lstStyle/>
                    <a:p>
                      <a:pPr algn="ctr" fontAlgn="b"/>
                      <a:r>
                        <a:rPr lang="es-ES" sz="1000" b="1" i="0" u="none" strike="noStrike">
                          <a:solidFill>
                            <a:srgbClr val="000000"/>
                          </a:solidFill>
                          <a:effectLst/>
                          <a:latin typeface="Arial"/>
                        </a:rPr>
                        <a:t>TOTAL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000" b="0" i="0" u="none" strike="noStrike">
                          <a:solidFill>
                            <a:srgbClr val="000000"/>
                          </a:solidFill>
                          <a:effectLst/>
                          <a:latin typeface="Calibri"/>
                        </a:rPr>
                        <a:t>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b"/>
                      <a:r>
                        <a:rPr lang="cs-CZ" sz="1000" b="0" i="0" u="none" strike="noStrike">
                          <a:solidFill>
                            <a:srgbClr val="000000"/>
                          </a:solidFill>
                          <a:effectLst/>
                          <a:latin typeface="Calibri"/>
                        </a:rPr>
                        <a:t>114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000" b="0" i="0" u="none" strike="noStrike">
                          <a:solidFill>
                            <a:srgbClr val="000000"/>
                          </a:solidFill>
                          <a:effectLst/>
                          <a:latin typeface="Calibri"/>
                        </a:rPr>
                        <a:t>310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b"/>
                      <a:r>
                        <a:rPr lang="es-ES" sz="1000" b="0" i="0" u="none" strike="noStrike">
                          <a:solidFill>
                            <a:srgbClr val="000000"/>
                          </a:solidFill>
                          <a:effectLst/>
                          <a:latin typeface="Calibri"/>
                        </a:rPr>
                        <a:t>65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000" b="0" i="0" u="none" strike="noStrike" dirty="0">
                          <a:solidFill>
                            <a:srgbClr val="FFFFFF"/>
                          </a:solidFill>
                          <a:effectLst/>
                          <a:latin typeface="Calibri"/>
                        </a:rPr>
                        <a:t>541</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r>
            </a:tbl>
          </a:graphicData>
        </a:graphic>
      </p:graphicFrame>
    </p:spTree>
    <p:extLst>
      <p:ext uri="{BB962C8B-B14F-4D97-AF65-F5344CB8AC3E}">
        <p14:creationId xmlns:p14="http://schemas.microsoft.com/office/powerpoint/2010/main" val="14973064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nvGraphicFramePr>
        <p:xfrm>
          <a:off x="495300" y="2199481"/>
          <a:ext cx="8153400" cy="3327400"/>
        </p:xfrm>
        <a:graphic>
          <a:graphicData uri="http://schemas.openxmlformats.org/drawingml/2006/table">
            <a:tbl>
              <a:tblPr/>
              <a:tblGrid>
                <a:gridCol w="3975100"/>
                <a:gridCol w="825500"/>
                <a:gridCol w="825500"/>
                <a:gridCol w="876300"/>
                <a:gridCol w="825500"/>
                <a:gridCol w="825500"/>
              </a:tblGrid>
              <a:tr h="203200">
                <a:tc rowSpan="2">
                  <a:txBody>
                    <a:bodyPr/>
                    <a:lstStyle/>
                    <a:p>
                      <a:pPr algn="ctr" fontAlgn="ctr"/>
                      <a:r>
                        <a:rPr lang="es-ES" sz="1700" b="1" i="0" u="none" strike="noStrike">
                          <a:solidFill>
                            <a:srgbClr val="000000"/>
                          </a:solidFill>
                          <a:effectLst/>
                          <a:latin typeface="Arial"/>
                        </a:rPr>
                        <a:t>SEXO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gridSpan="4">
                  <a:txBody>
                    <a:bodyPr/>
                    <a:lstStyle/>
                    <a:p>
                      <a:pPr algn="ctr" fontAlgn="b"/>
                      <a:r>
                        <a:rPr lang="es-ES" sz="1100" b="1" i="0" u="none" strike="noStrike">
                          <a:solidFill>
                            <a:srgbClr val="000000"/>
                          </a:solidFill>
                          <a:effectLst/>
                          <a:latin typeface="Arial"/>
                        </a:rPr>
                        <a:t>AÑO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fontAlgn="ctr"/>
                      <a:r>
                        <a:rPr lang="es-ES" sz="1200" b="0" i="0" u="none" strike="noStrike">
                          <a:solidFill>
                            <a:srgbClr val="000000"/>
                          </a:solidFill>
                          <a:effectLst/>
                          <a:latin typeface="Calibri"/>
                        </a:rPr>
                        <a:t>TOTAL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r>
              <a:tr h="203200">
                <a:tc vMerge="1">
                  <a:txBody>
                    <a:bodyPr/>
                    <a:lstStyle/>
                    <a:p>
                      <a:endParaRPr lang="es-ES"/>
                    </a:p>
                  </a:txBody>
                  <a:tcPr/>
                </a:tc>
                <a:tc>
                  <a:txBody>
                    <a:bodyPr/>
                    <a:lstStyle/>
                    <a:p>
                      <a:pPr algn="ctr" fontAlgn="b"/>
                      <a:r>
                        <a:rPr lang="is-IS" sz="1200" b="1" i="0" u="none" strike="noStrike">
                          <a:solidFill>
                            <a:srgbClr val="000000"/>
                          </a:solidFill>
                          <a:effectLst/>
                          <a:latin typeface="Calibri"/>
                        </a:rPr>
                        <a:t>2013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b"/>
                      <a:r>
                        <a:rPr lang="is-IS" sz="1200" b="1" i="0" u="none" strike="noStrike">
                          <a:solidFill>
                            <a:srgbClr val="000000"/>
                          </a:solidFill>
                          <a:effectLst/>
                          <a:latin typeface="Calibri"/>
                        </a:rPr>
                        <a:t>2014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b"/>
                      <a:r>
                        <a:rPr lang="is-IS" sz="1200" b="1" i="0" u="none" strike="noStrike">
                          <a:solidFill>
                            <a:srgbClr val="000000"/>
                          </a:solidFill>
                          <a:effectLst/>
                          <a:latin typeface="Calibri"/>
                        </a:rPr>
                        <a:t>2015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b"/>
                      <a:r>
                        <a:rPr lang="is-IS" sz="1200" b="1" i="0" u="none" strike="noStrike">
                          <a:solidFill>
                            <a:srgbClr val="000000"/>
                          </a:solidFill>
                          <a:effectLst/>
                          <a:latin typeface="Calibri"/>
                        </a:rPr>
                        <a:t>2016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vMerge="1">
                  <a:txBody>
                    <a:bodyPr/>
                    <a:lstStyle/>
                    <a:p>
                      <a:endParaRPr lang="es-ES"/>
                    </a:p>
                  </a:txBody>
                  <a:tcPr/>
                </a:tc>
              </a:tr>
              <a:tr h="190500">
                <a:tc>
                  <a:txBody>
                    <a:bodyPr/>
                    <a:lstStyle/>
                    <a:p>
                      <a:pPr algn="ctr" fontAlgn="ctr"/>
                      <a:r>
                        <a:rPr lang="es-ES" sz="1200" b="1" i="0" u="none" strike="noStrike">
                          <a:solidFill>
                            <a:srgbClr val="000000"/>
                          </a:solidFill>
                          <a:effectLst/>
                          <a:latin typeface="Arial"/>
                        </a:rPr>
                        <a:t>SEXO FEMENINO</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0000"/>
                          </a:solidFill>
                          <a:effectLst/>
                          <a:latin typeface="Calibri"/>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is-IS" sz="1200" b="0" i="0" u="none" strike="noStrike">
                          <a:solidFill>
                            <a:srgbClr val="000000"/>
                          </a:solidFill>
                          <a:effectLst/>
                          <a:latin typeface="Calibri"/>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103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200" b="0" i="0" u="none" strike="noStrike">
                          <a:solidFill>
                            <a:srgbClr val="000000"/>
                          </a:solidFill>
                          <a:effectLst/>
                          <a:latin typeface="Calibri"/>
                        </a:rPr>
                        <a:t>166</a:t>
                      </a:r>
                    </a:p>
                  </a:txBody>
                  <a:tcPr marL="0" marR="0" marT="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s-ES" sz="1200" b="1" i="0" u="none" strike="noStrike">
                          <a:solidFill>
                            <a:srgbClr val="000000"/>
                          </a:solidFill>
                          <a:effectLst/>
                          <a:latin typeface="Calibri"/>
                        </a:rPr>
                        <a:t>SEXO MASCULINO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is-IS" sz="1200" b="0" i="0" u="none" strike="noStrike">
                          <a:solidFill>
                            <a:srgbClr val="000000"/>
                          </a:solidFill>
                          <a:effectLst/>
                          <a:latin typeface="Calibri"/>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200" b="0" i="0" u="none" strike="noStrike">
                          <a:solidFill>
                            <a:srgbClr val="000000"/>
                          </a:solidFill>
                          <a:effectLst/>
                          <a:latin typeface="Calibri"/>
                        </a:rPr>
                        <a:t>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is-IS" sz="1200" b="0" i="0" u="none" strike="noStrike">
                          <a:solidFill>
                            <a:srgbClr val="000000"/>
                          </a:solidFill>
                          <a:effectLst/>
                          <a:latin typeface="Calibri"/>
                        </a:rPr>
                        <a:t>206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is-IS" sz="1200" b="0" i="0" u="none" strike="noStrike">
                          <a:solidFill>
                            <a:srgbClr val="000000"/>
                          </a:solidFill>
                          <a:effectLst/>
                          <a:latin typeface="Calibri"/>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200" b="0" i="0" u="none" strike="noStrike">
                          <a:solidFill>
                            <a:srgbClr val="000000"/>
                          </a:solidFill>
                          <a:effectLst/>
                          <a:latin typeface="Calibri"/>
                        </a:rPr>
                        <a:t>372</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ctr"/>
                      <a:r>
                        <a:rPr lang="es-ES" sz="1200" b="1" i="0" u="none" strike="noStrike">
                          <a:solidFill>
                            <a:srgbClr val="000000"/>
                          </a:solidFill>
                          <a:effectLst/>
                          <a:latin typeface="Arial"/>
                        </a:rPr>
                        <a:t>LGBTTTI</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2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2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200" b="0" i="0" u="none" strike="noStrike">
                          <a:solidFill>
                            <a:srgbClr val="000000"/>
                          </a:solidFill>
                          <a:effectLst/>
                          <a:latin typeface="Calibri"/>
                        </a:rPr>
                        <a:t>3</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b"/>
                      <a:r>
                        <a:rPr lang="es-ES" sz="1200" b="1" i="0" u="none" strike="noStrike">
                          <a:solidFill>
                            <a:srgbClr val="000000"/>
                          </a:solidFill>
                          <a:effectLst/>
                          <a:latin typeface="Calibri"/>
                        </a:rPr>
                        <a:t>TOTAL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a:txBody>
                    <a:bodyPr/>
                    <a:lstStyle/>
                    <a:p>
                      <a:pPr algn="ctr" fontAlgn="b"/>
                      <a:r>
                        <a:rPr lang="is-IS" sz="1200" b="0" i="0" u="none" strike="noStrike">
                          <a:solidFill>
                            <a:srgbClr val="000000"/>
                          </a:solidFill>
                          <a:effectLst/>
                          <a:latin typeface="Calibri"/>
                        </a:rPr>
                        <a:t>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b"/>
                      <a:r>
                        <a:rPr lang="cs-CZ" sz="1200" b="0" i="0" u="none" strike="noStrike">
                          <a:solidFill>
                            <a:srgbClr val="000000"/>
                          </a:solidFill>
                          <a:effectLst/>
                          <a:latin typeface="Calibri"/>
                        </a:rPr>
                        <a:t>114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310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200" b="0" i="0" u="none" strike="noStrike">
                          <a:solidFill>
                            <a:srgbClr val="FFFFFF"/>
                          </a:solidFill>
                          <a:effectLst/>
                          <a:latin typeface="Calibri"/>
                        </a:rPr>
                        <a:t>541</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r>
              <a:tr h="190500">
                <a:tc rowSpan="3" gridSpan="5">
                  <a:txBody>
                    <a:bodyPr/>
                    <a:lstStyle/>
                    <a:p>
                      <a:pPr algn="ctr" fontAlgn="b"/>
                      <a:r>
                        <a:rPr lang="sk-SK" sz="1200" b="0" i="0" u="none" strike="noStrike">
                          <a:solidFill>
                            <a:srgbClr val="000000"/>
                          </a:solidFill>
                          <a:effectLst/>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66"/>
                    </a:solidFill>
                  </a:tcPr>
                </a:tc>
                <a:tc rowSpan="3" hMerge="1">
                  <a:txBody>
                    <a:bodyPr/>
                    <a:lstStyle/>
                    <a:p>
                      <a:endParaRPr lang="es-ES"/>
                    </a:p>
                  </a:txBody>
                  <a:tcPr/>
                </a:tc>
                <a:tc rowSpan="3" hMerge="1">
                  <a:txBody>
                    <a:bodyPr/>
                    <a:lstStyle/>
                    <a:p>
                      <a:endParaRPr lang="es-ES"/>
                    </a:p>
                  </a:txBody>
                  <a:tcPr/>
                </a:tc>
                <a:tc rowSpan="3" hMerge="1">
                  <a:txBody>
                    <a:bodyPr/>
                    <a:lstStyle/>
                    <a:p>
                      <a:endParaRPr lang="es-ES"/>
                    </a:p>
                  </a:txBody>
                  <a:tcPr/>
                </a:tc>
                <a:tc rowSpan="3" hMerge="1">
                  <a:txBody>
                    <a:bodyPr/>
                    <a:lstStyle/>
                    <a:p>
                      <a:endParaRPr lang="es-ES"/>
                    </a:p>
                  </a:txBody>
                  <a:tcPr/>
                </a:tc>
                <a:tc>
                  <a:txBody>
                    <a:bodyPr/>
                    <a:lstStyle/>
                    <a:p>
                      <a:pPr algn="l" fontAlgn="b"/>
                      <a:r>
                        <a:rPr lang="sk-SK" sz="1200" b="0" i="0" u="none" strike="noStrike">
                          <a:solidFill>
                            <a:srgbClr val="000000"/>
                          </a:solidFill>
                          <a:effectLst/>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CC66"/>
                    </a:solidFill>
                  </a:tcPr>
                </a:tc>
              </a:tr>
              <a:tr h="190500">
                <a:tc gridSpan="5" vMerge="1">
                  <a:txBody>
                    <a:bodyPr/>
                    <a:lstStyle/>
                    <a:p>
                      <a:endParaRPr lang="es-ES"/>
                    </a:p>
                  </a:txBody>
                  <a:tcPr/>
                </a:tc>
                <a:tc hMerge="1" vMerge="1">
                  <a:txBody>
                    <a:bodyPr/>
                    <a:lstStyle/>
                    <a:p>
                      <a:endParaRPr lang="es-ES"/>
                    </a:p>
                  </a:txBody>
                  <a:tcPr/>
                </a:tc>
                <a:tc hMerge="1" vMerge="1">
                  <a:txBody>
                    <a:bodyPr/>
                    <a:lstStyle/>
                    <a:p>
                      <a:endParaRPr lang="es-ES"/>
                    </a:p>
                  </a:txBody>
                  <a:tcPr/>
                </a:tc>
                <a:tc hMerge="1" vMerge="1">
                  <a:txBody>
                    <a:bodyPr/>
                    <a:lstStyle/>
                    <a:p>
                      <a:endParaRPr lang="es-ES"/>
                    </a:p>
                  </a:txBody>
                  <a:tcPr/>
                </a:tc>
                <a:tc hMerge="1" vMerge="1">
                  <a:txBody>
                    <a:bodyPr/>
                    <a:lstStyle/>
                    <a:p>
                      <a:endParaRPr lang="es-ES"/>
                    </a:p>
                  </a:txBody>
                  <a:tcPr/>
                </a:tc>
                <a:tc>
                  <a:txBody>
                    <a:bodyPr/>
                    <a:lstStyle/>
                    <a:p>
                      <a:pPr algn="l" fontAlgn="b"/>
                      <a:r>
                        <a:rPr lang="sk-SK" sz="1200" b="0" i="0" u="none" strike="noStrike">
                          <a:solidFill>
                            <a:srgbClr val="000000"/>
                          </a:solidFill>
                          <a:effectLst/>
                          <a:latin typeface="Calibri"/>
                        </a:rPr>
                        <a:t> </a:t>
                      </a:r>
                    </a:p>
                  </a:txBody>
                  <a:tcPr marL="0" marR="0" marT="0" marB="0" anchor="b">
                    <a:lnL>
                      <a:noFill/>
                    </a:lnL>
                    <a:lnR>
                      <a:noFill/>
                    </a:lnR>
                    <a:lnT>
                      <a:noFill/>
                    </a:lnT>
                    <a:lnB>
                      <a:noFill/>
                    </a:lnB>
                    <a:solidFill>
                      <a:srgbClr val="FFCC66"/>
                    </a:solidFill>
                  </a:tcPr>
                </a:tc>
              </a:tr>
              <a:tr h="203200">
                <a:tc gridSpan="5" vMerge="1">
                  <a:txBody>
                    <a:bodyPr/>
                    <a:lstStyle/>
                    <a:p>
                      <a:endParaRPr lang="es-ES"/>
                    </a:p>
                  </a:txBody>
                  <a:tcPr/>
                </a:tc>
                <a:tc hMerge="1" vMerge="1">
                  <a:txBody>
                    <a:bodyPr/>
                    <a:lstStyle/>
                    <a:p>
                      <a:endParaRPr lang="es-ES"/>
                    </a:p>
                  </a:txBody>
                  <a:tcPr/>
                </a:tc>
                <a:tc hMerge="1" vMerge="1">
                  <a:txBody>
                    <a:bodyPr/>
                    <a:lstStyle/>
                    <a:p>
                      <a:endParaRPr lang="es-ES"/>
                    </a:p>
                  </a:txBody>
                  <a:tcPr/>
                </a:tc>
                <a:tc hMerge="1" vMerge="1">
                  <a:txBody>
                    <a:bodyPr/>
                    <a:lstStyle/>
                    <a:p>
                      <a:endParaRPr lang="es-ES"/>
                    </a:p>
                  </a:txBody>
                  <a:tcPr/>
                </a:tc>
                <a:tc hMerge="1" vMerge="1">
                  <a:txBody>
                    <a:bodyPr/>
                    <a:lstStyle/>
                    <a:p>
                      <a:endParaRPr lang="es-ES"/>
                    </a:p>
                  </a:txBody>
                  <a:tcPr/>
                </a:tc>
                <a:tc>
                  <a:txBody>
                    <a:bodyPr/>
                    <a:lstStyle/>
                    <a:p>
                      <a:pPr algn="l" fontAlgn="b"/>
                      <a:r>
                        <a:rPr lang="sk-SK" sz="1200" b="0" i="0" u="none" strike="noStrike">
                          <a:solidFill>
                            <a:srgbClr val="000000"/>
                          </a:solidFill>
                          <a:effectLst/>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CC66"/>
                    </a:solidFill>
                  </a:tcPr>
                </a:tc>
              </a:tr>
              <a:tr h="203200">
                <a:tc rowSpan="2">
                  <a:txBody>
                    <a:bodyPr/>
                    <a:lstStyle/>
                    <a:p>
                      <a:pPr algn="ctr" fontAlgn="ctr"/>
                      <a:r>
                        <a:rPr lang="es-ES" sz="1700" b="1" i="0" u="none" strike="noStrike">
                          <a:solidFill>
                            <a:srgbClr val="000000"/>
                          </a:solidFill>
                          <a:effectLst/>
                          <a:latin typeface="Arial"/>
                        </a:rPr>
                        <a:t>EDADES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gridSpan="4">
                  <a:txBody>
                    <a:bodyPr/>
                    <a:lstStyle/>
                    <a:p>
                      <a:pPr algn="ctr" fontAlgn="b"/>
                      <a:r>
                        <a:rPr lang="es-ES" sz="1100" b="1" i="0" u="none" strike="noStrike">
                          <a:solidFill>
                            <a:srgbClr val="000000"/>
                          </a:solidFill>
                          <a:effectLst/>
                          <a:latin typeface="Arial"/>
                        </a:rPr>
                        <a:t>AÑO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fontAlgn="ctr"/>
                      <a:r>
                        <a:rPr lang="es-ES" sz="1200" b="0" i="0" u="none" strike="noStrike">
                          <a:solidFill>
                            <a:srgbClr val="000000"/>
                          </a:solidFill>
                          <a:effectLst/>
                          <a:latin typeface="Calibri"/>
                        </a:rPr>
                        <a:t>TOTAL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r h="203200">
                <a:tc vMerge="1">
                  <a:txBody>
                    <a:bodyPr/>
                    <a:lstStyle/>
                    <a:p>
                      <a:endParaRPr lang="es-ES"/>
                    </a:p>
                  </a:txBody>
                  <a:tcPr/>
                </a:tc>
                <a:tc>
                  <a:txBody>
                    <a:bodyPr/>
                    <a:lstStyle/>
                    <a:p>
                      <a:pPr algn="ctr" fontAlgn="b"/>
                      <a:r>
                        <a:rPr lang="is-IS" sz="1200" b="1" i="0" u="none" strike="noStrike">
                          <a:solidFill>
                            <a:srgbClr val="000000"/>
                          </a:solidFill>
                          <a:effectLst/>
                          <a:latin typeface="Calibri"/>
                        </a:rPr>
                        <a:t>2013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b"/>
                      <a:r>
                        <a:rPr lang="is-IS" sz="1200" b="1" i="0" u="none" strike="noStrike">
                          <a:solidFill>
                            <a:srgbClr val="000000"/>
                          </a:solidFill>
                          <a:effectLst/>
                          <a:latin typeface="Calibri"/>
                        </a:rPr>
                        <a:t>2014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b"/>
                      <a:r>
                        <a:rPr lang="is-IS" sz="1200" b="1" i="0" u="none" strike="noStrike">
                          <a:solidFill>
                            <a:srgbClr val="000000"/>
                          </a:solidFill>
                          <a:effectLst/>
                          <a:latin typeface="Calibri"/>
                        </a:rPr>
                        <a:t>2015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b"/>
                      <a:r>
                        <a:rPr lang="is-IS" sz="1200" b="1" i="0" u="none" strike="noStrike">
                          <a:solidFill>
                            <a:srgbClr val="000000"/>
                          </a:solidFill>
                          <a:effectLst/>
                          <a:latin typeface="Calibri"/>
                        </a:rPr>
                        <a:t>2016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vMerge="1">
                  <a:txBody>
                    <a:bodyPr/>
                    <a:lstStyle/>
                    <a:p>
                      <a:endParaRPr lang="es-ES"/>
                    </a:p>
                  </a:txBody>
                  <a:tcPr/>
                </a:tc>
              </a:tr>
              <a:tr h="190500">
                <a:tc>
                  <a:txBody>
                    <a:bodyPr/>
                    <a:lstStyle/>
                    <a:p>
                      <a:pPr algn="ctr" fontAlgn="ctr"/>
                      <a:r>
                        <a:rPr lang="es-ES" sz="1200" b="1" i="0" u="none" strike="noStrike">
                          <a:solidFill>
                            <a:srgbClr val="000000"/>
                          </a:solidFill>
                          <a:effectLst/>
                          <a:latin typeface="Arial"/>
                        </a:rPr>
                        <a:t>NIÑOS/NIÑAS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200" b="0" i="0" u="none" strike="noStrike">
                          <a:solidFill>
                            <a:srgbClr val="000000"/>
                          </a:solidFill>
                          <a:effectLst/>
                          <a:latin typeface="Calibri"/>
                        </a:rPr>
                        <a:t>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200" b="0" i="0" u="none" strike="noStrike">
                          <a:solidFill>
                            <a:srgbClr val="000000"/>
                          </a:solidFill>
                          <a:effectLst/>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is-IS" sz="1200" b="0" i="0" u="none" strike="noStrike">
                          <a:solidFill>
                            <a:srgbClr val="000000"/>
                          </a:solidFill>
                          <a:effectLst/>
                          <a:latin typeface="Calibri"/>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200" b="0" i="0" u="none" strike="noStrike">
                          <a:solidFill>
                            <a:srgbClr val="000000"/>
                          </a:solidFill>
                          <a:effectLst/>
                          <a:latin typeface="Calibri"/>
                        </a:rPr>
                        <a:t>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s-ES" sz="1200" b="1" i="0" u="none" strike="noStrike">
                          <a:solidFill>
                            <a:srgbClr val="000000"/>
                          </a:solidFill>
                          <a:effectLst/>
                          <a:latin typeface="Calibri"/>
                        </a:rPr>
                        <a:t>ADOLESCENTES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is-IS" sz="1200" b="0" i="0" u="none" strike="noStrike">
                          <a:solidFill>
                            <a:srgbClr val="000000"/>
                          </a:solidFill>
                          <a:effectLst/>
                          <a:latin typeface="Calibri"/>
                        </a:rPr>
                        <a:t>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200" b="0" i="0" u="none" strike="noStrike">
                          <a:solidFill>
                            <a:srgbClr val="000000"/>
                          </a:solidFill>
                          <a:effectLst/>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200" b="0" i="0" u="none" strike="noStrike">
                          <a:solidFill>
                            <a:srgbClr val="000000"/>
                          </a:solidFill>
                          <a:effectLst/>
                          <a:latin typeface="Calibri"/>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ctr"/>
                      <a:r>
                        <a:rPr lang="es-ES" sz="1200" b="1" i="0" u="none" strike="noStrike">
                          <a:solidFill>
                            <a:srgbClr val="000000"/>
                          </a:solidFill>
                          <a:effectLst/>
                          <a:latin typeface="Arial"/>
                        </a:rPr>
                        <a:t>ADULTOS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200" b="0" i="0" u="none" strike="noStrike">
                          <a:solidFill>
                            <a:srgbClr val="000000"/>
                          </a:solidFill>
                          <a:effectLst/>
                          <a:latin typeface="Calibri"/>
                        </a:rPr>
                        <a:t>27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is-IS" sz="1200" b="0" i="0" u="none" strike="noStrike">
                          <a:solidFill>
                            <a:srgbClr val="000000"/>
                          </a:solidFill>
                          <a:effectLst/>
                          <a:latin typeface="Calibri"/>
                        </a:rPr>
                        <a:t>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is-IS" sz="1200" b="0" i="0" u="none" strike="noStrike">
                          <a:solidFill>
                            <a:srgbClr val="000000"/>
                          </a:solidFill>
                          <a:effectLst/>
                          <a:latin typeface="Calibri"/>
                        </a:rPr>
                        <a:t>244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uk-UA" sz="1200" b="0" i="0" u="none" strike="noStrike">
                          <a:solidFill>
                            <a:srgbClr val="000000"/>
                          </a:solidFill>
                          <a:effectLst/>
                          <a:latin typeface="Calibri"/>
                        </a:rPr>
                        <a:t>393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s-ES_tradnl" sz="1200" b="1" i="0" u="none" strike="noStrike">
                          <a:solidFill>
                            <a:srgbClr val="000000"/>
                          </a:solidFill>
                          <a:effectLst/>
                          <a:latin typeface="Calibri"/>
                        </a:rPr>
                        <a:t>51 Y MÁS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s-ES" sz="1200" b="0" i="0" u="none" strike="noStrike">
                          <a:solidFill>
                            <a:srgbClr val="000000"/>
                          </a:solidFill>
                          <a:effectLst/>
                          <a:latin typeface="Calibri"/>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200" b="0" i="0" u="none" strike="noStrike">
                          <a:solidFill>
                            <a:srgbClr val="000000"/>
                          </a:solidFill>
                          <a:effectLst/>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200" b="0" i="0" u="none" strike="noStrike">
                          <a:solidFill>
                            <a:srgbClr val="000000"/>
                          </a:solidFill>
                          <a:effectLst/>
                          <a:latin typeface="Calibri"/>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ctr"/>
                      <a:r>
                        <a:rPr lang="es-ES" sz="1200" b="1" i="0" u="none" strike="noStrike">
                          <a:solidFill>
                            <a:srgbClr val="000000"/>
                          </a:solidFill>
                          <a:effectLst/>
                          <a:latin typeface="Arial"/>
                        </a:rPr>
                        <a:t>EDAD DESCONOCIDA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200" b="0" i="0" u="none" strike="noStrike">
                          <a:solidFill>
                            <a:srgbClr val="000000"/>
                          </a:solidFill>
                          <a:effectLst/>
                          <a:latin typeface="Calibri"/>
                        </a:rPr>
                        <a:t>19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b"/>
                      <a:r>
                        <a:rPr lang="es-ES" sz="1200" b="0" i="0" u="none" strike="noStrike">
                          <a:solidFill>
                            <a:srgbClr val="000000"/>
                          </a:solidFill>
                          <a:effectLst/>
                          <a:latin typeface="Calibri"/>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uk-UA" sz="1200" b="0" i="0" u="none" strike="noStrike">
                          <a:solidFill>
                            <a:srgbClr val="000000"/>
                          </a:solidFill>
                          <a:effectLst/>
                          <a:latin typeface="Calibri"/>
                        </a:rPr>
                        <a:t>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b"/>
                      <a:r>
                        <a:rPr lang="es-ES" sz="1200" b="1" i="0" u="none" strike="noStrike">
                          <a:solidFill>
                            <a:srgbClr val="000000"/>
                          </a:solidFill>
                          <a:effectLst/>
                          <a:latin typeface="Calibri"/>
                        </a:rPr>
                        <a:t>TOTAL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a:txBody>
                    <a:bodyPr/>
                    <a:lstStyle/>
                    <a:p>
                      <a:pPr algn="ctr" fontAlgn="ctr"/>
                      <a:r>
                        <a:rPr lang="is-IS" sz="1200" b="0" i="0" u="none" strike="noStrike">
                          <a:solidFill>
                            <a:srgbClr val="000000"/>
                          </a:solidFill>
                          <a:effectLst/>
                          <a:latin typeface="Calibri"/>
                        </a:rPr>
                        <a:t>52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b"/>
                      <a:r>
                        <a:rPr lang="cs-CZ" sz="1200" b="0" i="0" u="none" strike="noStrike">
                          <a:solidFill>
                            <a:srgbClr val="000000"/>
                          </a:solidFill>
                          <a:effectLst/>
                          <a:latin typeface="Calibri"/>
                        </a:rPr>
                        <a:t>114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310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200" b="0" i="0" u="none" strike="noStrike" dirty="0">
                          <a:solidFill>
                            <a:srgbClr val="FFFFFF"/>
                          </a:solidFill>
                          <a:effectLst/>
                          <a:latin typeface="Calibri"/>
                        </a:rPr>
                        <a:t>541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bl>
          </a:graphicData>
        </a:graphic>
      </p:graphicFrame>
    </p:spTree>
    <p:extLst>
      <p:ext uri="{BB962C8B-B14F-4D97-AF65-F5344CB8AC3E}">
        <p14:creationId xmlns:p14="http://schemas.microsoft.com/office/powerpoint/2010/main" val="6237378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Causas de la Migración</a:t>
            </a:r>
            <a:endParaRPr lang="es-ES" b="1" dirty="0"/>
          </a:p>
        </p:txBody>
      </p:sp>
      <p:graphicFrame>
        <p:nvGraphicFramePr>
          <p:cNvPr id="4" name="Tabla 3"/>
          <p:cNvGraphicFramePr>
            <a:graphicFrameLocks noGrp="1"/>
          </p:cNvGraphicFramePr>
          <p:nvPr/>
        </p:nvGraphicFramePr>
        <p:xfrm>
          <a:off x="495300" y="2663031"/>
          <a:ext cx="8153400" cy="2400300"/>
        </p:xfrm>
        <a:graphic>
          <a:graphicData uri="http://schemas.openxmlformats.org/drawingml/2006/table">
            <a:tbl>
              <a:tblPr/>
              <a:tblGrid>
                <a:gridCol w="3975100"/>
                <a:gridCol w="825500"/>
                <a:gridCol w="825500"/>
                <a:gridCol w="876300"/>
                <a:gridCol w="825500"/>
                <a:gridCol w="825500"/>
              </a:tblGrid>
              <a:tr h="203200">
                <a:tc rowSpan="2">
                  <a:txBody>
                    <a:bodyPr/>
                    <a:lstStyle/>
                    <a:p>
                      <a:pPr algn="ctr" fontAlgn="b"/>
                      <a:r>
                        <a:rPr lang="es-ES" sz="1700" b="1" i="0" u="none" strike="noStrike">
                          <a:solidFill>
                            <a:srgbClr val="000000"/>
                          </a:solidFill>
                          <a:effectLst/>
                          <a:latin typeface="Calibri"/>
                        </a:rPr>
                        <a:t>MOTIVOS DE SALIDA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gridSpan="4">
                  <a:txBody>
                    <a:bodyPr/>
                    <a:lstStyle/>
                    <a:p>
                      <a:pPr algn="ctr" fontAlgn="b"/>
                      <a:r>
                        <a:rPr lang="es-ES" sz="1200" b="1" i="0" u="none" strike="noStrike">
                          <a:solidFill>
                            <a:srgbClr val="000000"/>
                          </a:solidFill>
                          <a:effectLst/>
                          <a:latin typeface="Calibri"/>
                        </a:rPr>
                        <a:t>AÑO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fontAlgn="ctr"/>
                      <a:r>
                        <a:rPr lang="es-ES" sz="1200" b="0" i="0" u="none" strike="noStrike">
                          <a:solidFill>
                            <a:srgbClr val="000000"/>
                          </a:solidFill>
                          <a:effectLst/>
                          <a:latin typeface="Calibri"/>
                        </a:rPr>
                        <a:t>TOTAL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r>
              <a:tr h="203200">
                <a:tc vMerge="1">
                  <a:txBody>
                    <a:bodyPr/>
                    <a:lstStyle/>
                    <a:p>
                      <a:endParaRPr lang="es-ES"/>
                    </a:p>
                  </a:txBody>
                  <a:tcPr/>
                </a:tc>
                <a:tc>
                  <a:txBody>
                    <a:bodyPr/>
                    <a:lstStyle/>
                    <a:p>
                      <a:pPr algn="ctr" fontAlgn="b"/>
                      <a:r>
                        <a:rPr lang="is-IS" sz="1200" b="1" i="0" u="none" strike="noStrike">
                          <a:solidFill>
                            <a:srgbClr val="000000"/>
                          </a:solidFill>
                          <a:effectLst/>
                          <a:latin typeface="Calibri"/>
                        </a:rPr>
                        <a:t>2013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b"/>
                      <a:r>
                        <a:rPr lang="is-IS" sz="1200" b="1" i="0" u="none" strike="noStrike">
                          <a:solidFill>
                            <a:srgbClr val="000000"/>
                          </a:solidFill>
                          <a:effectLst/>
                          <a:latin typeface="Calibri"/>
                        </a:rPr>
                        <a:t>2014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b"/>
                      <a:r>
                        <a:rPr lang="is-IS" sz="1200" b="1" i="0" u="none" strike="noStrike">
                          <a:solidFill>
                            <a:srgbClr val="000000"/>
                          </a:solidFill>
                          <a:effectLst/>
                          <a:latin typeface="Calibri"/>
                        </a:rPr>
                        <a:t>2015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is-IS" sz="1200" b="1" i="0" u="none" strike="noStrike">
                          <a:solidFill>
                            <a:srgbClr val="000000"/>
                          </a:solidFill>
                          <a:effectLst/>
                          <a:latin typeface="Calibri"/>
                        </a:rPr>
                        <a:t>2016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vMerge="1">
                  <a:txBody>
                    <a:bodyPr/>
                    <a:lstStyle/>
                    <a:p>
                      <a:endParaRPr lang="es-ES"/>
                    </a:p>
                  </a:txBody>
                  <a:tcPr/>
                </a:tc>
              </a:tr>
              <a:tr h="190500">
                <a:tc>
                  <a:txBody>
                    <a:bodyPr/>
                    <a:lstStyle/>
                    <a:p>
                      <a:pPr algn="ctr" fontAlgn="ctr"/>
                      <a:r>
                        <a:rPr lang="es-ES" sz="1200" b="1" i="0" u="none" strike="noStrike">
                          <a:solidFill>
                            <a:srgbClr val="000000"/>
                          </a:solidFill>
                          <a:effectLst/>
                          <a:latin typeface="Arial"/>
                        </a:rPr>
                        <a:t>MEJORES C. ECONOMICAS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200" b="0" i="0" u="none" strike="noStrike">
                          <a:solidFill>
                            <a:srgbClr val="000000"/>
                          </a:solidFill>
                          <a:effectLst/>
                          <a:latin typeface="Calibri"/>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is-IS" sz="1200" b="0" i="0" u="none" strike="noStrike">
                          <a:solidFill>
                            <a:srgbClr val="000000"/>
                          </a:solidFill>
                          <a:effectLst/>
                          <a:latin typeface="Calibri"/>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200" b="0" i="0" u="none" strike="noStrike">
                          <a:solidFill>
                            <a:srgbClr val="000000"/>
                          </a:solidFill>
                          <a:effectLst/>
                          <a:latin typeface="Calibri"/>
                        </a:rPr>
                        <a:t>120</a:t>
                      </a:r>
                    </a:p>
                  </a:txBody>
                  <a:tcPr marL="0" marR="0" marT="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ctr"/>
                      <a:r>
                        <a:rPr lang="es-ES" sz="1200" b="1" i="0" u="none" strike="noStrike">
                          <a:solidFill>
                            <a:srgbClr val="000000"/>
                          </a:solidFill>
                          <a:effectLst/>
                          <a:latin typeface="Arial"/>
                        </a:rPr>
                        <a:t>INSEGURIDAD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s-ES" sz="1200" b="0" i="0" u="none" strike="noStrike">
                          <a:solidFill>
                            <a:srgbClr val="000000"/>
                          </a:solidFill>
                          <a:effectLst/>
                          <a:latin typeface="Calibri"/>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200" b="0" i="0" u="none" strike="noStrike">
                          <a:solidFill>
                            <a:srgbClr val="000000"/>
                          </a:solidFill>
                          <a:effectLst/>
                          <a:latin typeface="Calibri"/>
                        </a:rPr>
                        <a:t>3</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r>
                        <a:rPr lang="es-ES" sz="1200" b="1" i="0" u="none" strike="noStrike">
                          <a:solidFill>
                            <a:srgbClr val="000000"/>
                          </a:solidFill>
                          <a:effectLst/>
                          <a:latin typeface="Arial"/>
                        </a:rPr>
                        <a:t>VIOLENCIA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200" b="0" i="0" u="none" strike="noStrike">
                          <a:solidFill>
                            <a:srgbClr val="000000"/>
                          </a:solidFill>
                          <a:effectLst/>
                          <a:latin typeface="Calibri"/>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es-ES" sz="1200" b="0" i="0" u="none" strike="noStrike">
                          <a:solidFill>
                            <a:srgbClr val="000000"/>
                          </a:solidFill>
                          <a:effectLst/>
                          <a:latin typeface="Calibri"/>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cs-CZ" sz="1200" b="0" i="0" u="none" strike="noStrike">
                          <a:solidFill>
                            <a:srgbClr val="000000"/>
                          </a:solidFill>
                          <a:effectLst/>
                          <a:latin typeface="Calibri"/>
                        </a:rPr>
                        <a:t>21</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r>
                        <a:rPr lang="es-ES" sz="1200" b="1" i="0" u="none" strike="noStrike">
                          <a:solidFill>
                            <a:srgbClr val="000000"/>
                          </a:solidFill>
                          <a:effectLst/>
                          <a:latin typeface="Arial"/>
                        </a:rPr>
                        <a:t>UNIDAD FAMILIAR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s-ES" sz="1200" b="0" i="0" u="none" strike="noStrike">
                          <a:solidFill>
                            <a:srgbClr val="000000"/>
                          </a:solidFill>
                          <a:effectLst/>
                          <a:latin typeface="Calibri"/>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is-IS" sz="1200" b="0" i="0" u="none" strike="noStrike">
                          <a:solidFill>
                            <a:srgbClr val="000000"/>
                          </a:solidFill>
                          <a:effectLst/>
                          <a:latin typeface="Calibri"/>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200" b="0" i="0" u="none" strike="noStrike">
                          <a:solidFill>
                            <a:srgbClr val="000000"/>
                          </a:solidFill>
                          <a:effectLst/>
                          <a:latin typeface="Calibri"/>
                        </a:rPr>
                        <a:t>15</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r>
                        <a:rPr lang="es-ES" sz="1200" b="1" i="0" u="none" strike="noStrike">
                          <a:solidFill>
                            <a:srgbClr val="000000"/>
                          </a:solidFill>
                          <a:effectLst/>
                          <a:latin typeface="Arial"/>
                        </a:rPr>
                        <a:t>DESPLAZAMIENTO FORZADO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200" b="0" i="0" u="none" strike="noStrike">
                          <a:solidFill>
                            <a:srgbClr val="000000"/>
                          </a:solidFill>
                          <a:effectLst/>
                          <a:latin typeface="Calibri"/>
                        </a:rPr>
                        <a:t>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es-ES" sz="1200" b="0" i="0" u="none" strike="noStrike">
                          <a:solidFill>
                            <a:srgbClr val="000000"/>
                          </a:solidFill>
                          <a:effectLst/>
                          <a:latin typeface="Calibri"/>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200" b="0" i="0" u="none" strike="noStrike">
                          <a:solidFill>
                            <a:srgbClr val="000000"/>
                          </a:solidFill>
                          <a:effectLst/>
                          <a:latin typeface="Calibri"/>
                        </a:rPr>
                        <a:t>84</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r>
                        <a:rPr lang="es-ES" sz="1200" b="1" i="0" u="none" strike="noStrike">
                          <a:solidFill>
                            <a:srgbClr val="000000"/>
                          </a:solidFill>
                          <a:effectLst/>
                          <a:latin typeface="Arial"/>
                        </a:rPr>
                        <a:t>FALSAS EXPECTATIVAS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s-ES" sz="1200" b="0" i="0" u="none" strike="noStrike">
                          <a:solidFill>
                            <a:srgbClr val="000000"/>
                          </a:solidFill>
                          <a:effectLst/>
                          <a:latin typeface="Calibri"/>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es-ES" sz="1200" b="0" i="0" u="none" strike="noStrike">
                          <a:solidFill>
                            <a:srgbClr val="000000"/>
                          </a:solidFill>
                          <a:effectLst/>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200" b="0" i="0" u="none" strike="noStrike">
                          <a:solidFill>
                            <a:srgbClr val="000000"/>
                          </a:solidFill>
                          <a:effectLst/>
                          <a:latin typeface="Calibri"/>
                        </a:rPr>
                        <a:t>9</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r>
                        <a:rPr lang="es-ES" sz="1200" b="1" i="0" u="none" strike="noStrike">
                          <a:solidFill>
                            <a:srgbClr val="000000"/>
                          </a:solidFill>
                          <a:effectLst/>
                          <a:latin typeface="Arial"/>
                        </a:rPr>
                        <a:t>DESCONOCIDO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200" b="0" i="0" u="none" strike="noStrike">
                          <a:solidFill>
                            <a:srgbClr val="000000"/>
                          </a:solidFill>
                          <a:effectLst/>
                          <a:latin typeface="Calibri"/>
                        </a:rPr>
                        <a:t>47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is-IS" sz="1200" b="0" i="0" u="none" strike="noStrike">
                          <a:solidFill>
                            <a:srgbClr val="000000"/>
                          </a:solidFill>
                          <a:effectLst/>
                          <a:latin typeface="Calibri"/>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cs-CZ" sz="1200" b="0" i="0" u="none" strike="noStrike">
                          <a:solidFill>
                            <a:srgbClr val="000000"/>
                          </a:solidFill>
                          <a:effectLst/>
                          <a:latin typeface="Calibri"/>
                        </a:rPr>
                        <a:t>149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200" b="0" i="0" u="none" strike="noStrike">
                          <a:solidFill>
                            <a:srgbClr val="000000"/>
                          </a:solidFill>
                          <a:effectLst/>
                          <a:latin typeface="Calibri"/>
                        </a:rPr>
                        <a:t>233</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r>
                        <a:rPr lang="es-ES" sz="1200" b="1" i="0" u="none" strike="noStrike">
                          <a:solidFill>
                            <a:srgbClr val="000000"/>
                          </a:solidFill>
                          <a:effectLst/>
                          <a:latin typeface="Arial"/>
                        </a:rPr>
                        <a:t>N/A NO APLICA (MÉXICANOS)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s-ES" sz="1200" b="0" i="0" u="none" strike="noStrike">
                          <a:solidFill>
                            <a:srgbClr val="000000"/>
                          </a:solidFill>
                          <a:effectLst/>
                          <a:latin typeface="Calibri"/>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is-IS" sz="1200" b="0" i="0" u="none" strike="noStrike">
                          <a:solidFill>
                            <a:srgbClr val="000000"/>
                          </a:solidFill>
                          <a:effectLst/>
                          <a:latin typeface="Calibri"/>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200" b="0" i="0" u="none" strike="noStrike">
                          <a:solidFill>
                            <a:srgbClr val="000000"/>
                          </a:solidFill>
                          <a:effectLst/>
                          <a:latin typeface="Calibri"/>
                        </a:rPr>
                        <a:t>34</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ctr"/>
                      <a:r>
                        <a:rPr lang="es-ES" sz="1200" b="1" i="0" u="none" strike="noStrike">
                          <a:solidFill>
                            <a:srgbClr val="000000"/>
                          </a:solidFill>
                          <a:effectLst/>
                          <a:latin typeface="Arial"/>
                        </a:rPr>
                        <a:t>INCIDENCIA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200" b="0" i="0" u="none" strike="noStrike">
                          <a:solidFill>
                            <a:srgbClr val="000000"/>
                          </a:solidFill>
                          <a:effectLst/>
                          <a:latin typeface="Calibri"/>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ctr" fontAlgn="ctr"/>
                      <a:r>
                        <a:rPr lang="es-ES" sz="1200" b="0" i="0" u="none" strike="noStrike">
                          <a:solidFill>
                            <a:srgbClr val="000000"/>
                          </a:solidFill>
                          <a:effectLst/>
                          <a:latin typeface="Calibri"/>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s-ES" sz="12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200" b="0" i="0" u="none" strike="noStrike">
                          <a:solidFill>
                            <a:srgbClr val="000000"/>
                          </a:solidFill>
                          <a:effectLst/>
                          <a:latin typeface="Calibri"/>
                        </a:rPr>
                        <a:t>22</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r>
                        <a:rPr lang="es-ES" sz="1200" b="1" i="0" u="none" strike="noStrike">
                          <a:solidFill>
                            <a:srgbClr val="000000"/>
                          </a:solidFill>
                          <a:effectLst/>
                          <a:latin typeface="Arial"/>
                        </a:rPr>
                        <a:t>TOTAL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a:txBody>
                    <a:bodyPr/>
                    <a:lstStyle/>
                    <a:p>
                      <a:pPr algn="ctr" fontAlgn="ctr"/>
                      <a:r>
                        <a:rPr lang="is-IS" sz="1200" b="0" i="0" u="none" strike="noStrike">
                          <a:solidFill>
                            <a:srgbClr val="000000"/>
                          </a:solidFill>
                          <a:effectLst/>
                          <a:latin typeface="Calibri"/>
                        </a:rPr>
                        <a:t>52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ctr"/>
                      <a:r>
                        <a:rPr lang="cs-CZ" sz="1200" b="0" i="0" u="none" strike="noStrike">
                          <a:solidFill>
                            <a:srgbClr val="000000"/>
                          </a:solidFill>
                          <a:effectLst/>
                          <a:latin typeface="Calibri"/>
                        </a:rPr>
                        <a:t>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s-ES" sz="1200" b="0" i="0" u="none" strike="noStrike">
                          <a:solidFill>
                            <a:srgbClr val="000000"/>
                          </a:solidFill>
                          <a:effectLst/>
                          <a:latin typeface="Calibri"/>
                        </a:rPr>
                        <a:t>310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200" b="0" i="0" u="none" strike="noStrike">
                          <a:solidFill>
                            <a:srgbClr val="000000"/>
                          </a:solidFill>
                          <a:effectLst/>
                          <a:latin typeface="Calibri"/>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ES" sz="1200" b="0" i="0" u="none" strike="noStrike" dirty="0">
                          <a:solidFill>
                            <a:srgbClr val="FFFFFF"/>
                          </a:solidFill>
                          <a:effectLst/>
                          <a:latin typeface="Calibri"/>
                        </a:rPr>
                        <a:t>541</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r>
            </a:tbl>
          </a:graphicData>
        </a:graphic>
      </p:graphicFrame>
    </p:spTree>
    <p:extLst>
      <p:ext uri="{BB962C8B-B14F-4D97-AF65-F5344CB8AC3E}">
        <p14:creationId xmlns:p14="http://schemas.microsoft.com/office/powerpoint/2010/main" val="18620437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4782</TotalTime>
  <Words>1982</Words>
  <Application>Microsoft Macintosh PowerPoint</Application>
  <PresentationFormat>Presentación en pantalla (4:3)</PresentationFormat>
  <Paragraphs>600</Paragraphs>
  <Slides>41</Slides>
  <Notes>0</Notes>
  <HiddenSlides>0</HiddenSlides>
  <MMClips>0</MMClips>
  <ScaleCrop>false</ScaleCrop>
  <HeadingPairs>
    <vt:vector size="4" baseType="variant">
      <vt:variant>
        <vt:lpstr>Tema</vt:lpstr>
      </vt:variant>
      <vt:variant>
        <vt:i4>1</vt:i4>
      </vt:variant>
      <vt:variant>
        <vt:lpstr>Títulos de diapositiva</vt:lpstr>
      </vt:variant>
      <vt:variant>
        <vt:i4>41</vt:i4>
      </vt:variant>
    </vt:vector>
  </HeadingPairs>
  <TitlesOfParts>
    <vt:vector size="42" baseType="lpstr">
      <vt:lpstr>Tema de Office</vt:lpstr>
      <vt:lpstr>Presentación de PowerPoint</vt:lpstr>
      <vt:lpstr>Presentación de PowerPoint</vt:lpstr>
      <vt:lpstr>La búsqueda en la Migración</vt:lpstr>
      <vt:lpstr>Objetivo:</vt:lpstr>
      <vt:lpstr>Migración</vt:lpstr>
      <vt:lpstr>Diversificación de las formas de la migración</vt:lpstr>
      <vt:lpstr>Presentación de PowerPoint</vt:lpstr>
      <vt:lpstr>Presentación de PowerPoint</vt:lpstr>
      <vt:lpstr>Causas de la Migración</vt:lpstr>
      <vt:lpstr>Causas de la Migración</vt:lpstr>
      <vt:lpstr>Presentación de PowerPoint</vt:lpstr>
      <vt:lpstr>Presentación de PowerPoint</vt:lpstr>
      <vt:lpstr>Presentación de PowerPoint</vt:lpstr>
      <vt:lpstr>Minería en Centroamérica</vt:lpstr>
      <vt:lpstr>Presentación de PowerPoint</vt:lpstr>
      <vt:lpstr>México en las 4 dimensiones migratorias</vt:lpstr>
      <vt:lpstr>México en las 4 dimensiones migratorias</vt:lpstr>
      <vt:lpstr>Migraciones en Centro América y México</vt:lpstr>
      <vt:lpstr>Presentación de PowerPoint</vt:lpstr>
      <vt:lpstr>Presentación de PowerPoint</vt:lpstr>
      <vt:lpstr>Presentación de PowerPoint</vt:lpstr>
      <vt:lpstr>Presentación de PowerPoint</vt:lpstr>
      <vt:lpstr>Presentación de PowerPoint</vt:lpstr>
      <vt:lpstr>EL MODELO DE DESARROLLO</vt:lpstr>
      <vt:lpstr>Presentación de PowerPoint</vt:lpstr>
      <vt:lpstr>Signos de esperanza</vt:lpstr>
      <vt:lpstr>Signos de esperanza</vt:lpstr>
      <vt:lpstr>Signos de esperanza</vt:lpstr>
      <vt:lpstr>Signos de esperanza</vt:lpstr>
      <vt:lpstr>Signos de esperanza</vt:lpstr>
      <vt:lpstr>Signos de esperanza</vt:lpstr>
      <vt:lpstr>Signos de esperanza</vt:lpstr>
      <vt:lpstr>El plan frontera sur</vt:lpstr>
      <vt:lpstr>Datos duros </vt:lpstr>
      <vt:lpstr>Programa de Frontera sur</vt:lpstr>
      <vt:lpstr>Corporaciones policiacas</vt:lpstr>
      <vt:lpstr>Mapa de operativos y detenciones</vt:lpstr>
      <vt:lpstr>La respuesta de la Iglesia</vt:lpstr>
      <vt:lpstr>La respuesta de la Iglesia</vt:lpstr>
      <vt:lpstr>RECOMENDACIONES</vt:lpstr>
      <vt:lpstr>Presentación de PowerPoint</vt:lpstr>
    </vt:vector>
  </TitlesOfParts>
  <Company>SMR, Scalabrinianas Misión para Migrantes y Refugiados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Fernanda Vaca Garcia</dc:creator>
  <cp:lastModifiedBy>Carlos Aarón Rodríguez Tejada</cp:lastModifiedBy>
  <cp:revision>92</cp:revision>
  <cp:lastPrinted>2015-11-04T22:39:35Z</cp:lastPrinted>
  <dcterms:created xsi:type="dcterms:W3CDTF">2015-08-18T18:01:53Z</dcterms:created>
  <dcterms:modified xsi:type="dcterms:W3CDTF">2016-05-27T12:44:16Z</dcterms:modified>
</cp:coreProperties>
</file>